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25" r:id="rId1"/>
  </p:sldMasterIdLst>
  <p:notesMasterIdLst>
    <p:notesMasterId r:id="rId24"/>
  </p:notesMasterIdLst>
  <p:handoutMasterIdLst>
    <p:handoutMasterId r:id="rId25"/>
  </p:handoutMasterIdLst>
  <p:sldIdLst>
    <p:sldId id="356" r:id="rId2"/>
    <p:sldId id="466" r:id="rId3"/>
    <p:sldId id="446" r:id="rId4"/>
    <p:sldId id="435" r:id="rId5"/>
    <p:sldId id="434" r:id="rId6"/>
    <p:sldId id="436" r:id="rId7"/>
    <p:sldId id="456" r:id="rId8"/>
    <p:sldId id="439" r:id="rId9"/>
    <p:sldId id="432" r:id="rId10"/>
    <p:sldId id="430" r:id="rId11"/>
    <p:sldId id="431" r:id="rId12"/>
    <p:sldId id="457" r:id="rId13"/>
    <p:sldId id="458" r:id="rId14"/>
    <p:sldId id="428" r:id="rId15"/>
    <p:sldId id="449" r:id="rId16"/>
    <p:sldId id="440" r:id="rId17"/>
    <p:sldId id="463" r:id="rId18"/>
    <p:sldId id="416" r:id="rId19"/>
    <p:sldId id="464" r:id="rId20"/>
    <p:sldId id="465" r:id="rId21"/>
    <p:sldId id="418" r:id="rId22"/>
    <p:sldId id="447" r:id="rId23"/>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B7F"/>
    <a:srgbClr val="7B3973"/>
    <a:srgbClr val="993366"/>
    <a:srgbClr val="A71978"/>
    <a:srgbClr val="FF9720"/>
    <a:srgbClr val="FFA520"/>
    <a:srgbClr val="FFCD20"/>
    <a:srgbClr val="FF7F0E"/>
    <a:srgbClr val="565868"/>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556" autoAdjust="0"/>
    <p:restoredTop sz="94660"/>
  </p:normalViewPr>
  <p:slideViewPr>
    <p:cSldViewPr>
      <p:cViewPr>
        <p:scale>
          <a:sx n="70" d="100"/>
          <a:sy n="70" d="100"/>
        </p:scale>
        <p:origin x="-1644" y="-714"/>
      </p:cViewPr>
      <p:guideLst>
        <p:guide orient="horz" pos="1620"/>
        <p:guide pos="2880"/>
      </p:guideLst>
    </p:cSldViewPr>
  </p:slid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3410863A-505B-4566-8ED4-0443391AD956}" type="datetimeFigureOut">
              <a:rPr lang="fr-FR" smtClean="0"/>
              <a:t>11/04/2018</a:t>
            </a:fld>
            <a:endParaRPr lang="fr-FR"/>
          </a:p>
        </p:txBody>
      </p:sp>
      <p:sp>
        <p:nvSpPr>
          <p:cNvPr id="4" name="Footer Placeholder 3"/>
          <p:cNvSpPr>
            <a:spLocks noGrp="1"/>
          </p:cNvSpPr>
          <p:nvPr>
            <p:ph type="ftr" sz="quarter" idx="2"/>
          </p:nvPr>
        </p:nvSpPr>
        <p:spPr>
          <a:xfrm>
            <a:off x="0" y="9377363"/>
            <a:ext cx="2946400" cy="493712"/>
          </a:xfrm>
          <a:prstGeom prst="rect">
            <a:avLst/>
          </a:prstGeom>
        </p:spPr>
        <p:txBody>
          <a:bodyPr vert="horz" lIns="91440" tIns="45720" rIns="91440" bIns="45720" rtlCol="0" anchor="b"/>
          <a:lstStyle>
            <a:lvl1pPr algn="l">
              <a:defRPr sz="1200"/>
            </a:lvl1pPr>
          </a:lstStyle>
          <a:p>
            <a:endParaRPr lang="fr-FR"/>
          </a:p>
        </p:txBody>
      </p:sp>
      <p:sp>
        <p:nvSpPr>
          <p:cNvPr id="5" name="Slide Number Placeholder 4"/>
          <p:cNvSpPr>
            <a:spLocks noGrp="1"/>
          </p:cNvSpPr>
          <p:nvPr>
            <p:ph type="sldNum" sz="quarter" idx="3"/>
          </p:nvPr>
        </p:nvSpPr>
        <p:spPr>
          <a:xfrm>
            <a:off x="3849688" y="9377363"/>
            <a:ext cx="2946400" cy="493712"/>
          </a:xfrm>
          <a:prstGeom prst="rect">
            <a:avLst/>
          </a:prstGeom>
        </p:spPr>
        <p:txBody>
          <a:bodyPr vert="horz" lIns="91440" tIns="45720" rIns="91440" bIns="45720" rtlCol="0" anchor="b"/>
          <a:lstStyle>
            <a:lvl1pPr algn="r">
              <a:defRPr sz="1200"/>
            </a:lvl1pPr>
          </a:lstStyle>
          <a:p>
            <a:fld id="{AAAC305C-04D0-4169-9D1A-84BF5DC1233F}" type="slidenum">
              <a:rPr lang="fr-FR" smtClean="0"/>
              <a:t>‹#›</a:t>
            </a:fld>
            <a:endParaRPr lang="fr-FR"/>
          </a:p>
        </p:txBody>
      </p:sp>
    </p:spTree>
    <p:extLst>
      <p:ext uri="{BB962C8B-B14F-4D97-AF65-F5344CB8AC3E}">
        <p14:creationId xmlns:p14="http://schemas.microsoft.com/office/powerpoint/2010/main" val="8535499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E1FB225B-66FD-4BC2-A0A3-87D151E6B155}" type="datetimeFigureOut">
              <a:rPr lang="en-GB" smtClean="0"/>
              <a:t>11/04/2018</a:t>
            </a:fld>
            <a:endParaRPr lang="en-GB"/>
          </a:p>
        </p:txBody>
      </p:sp>
      <p:sp>
        <p:nvSpPr>
          <p:cNvPr id="4" name="Slide Image Placeholder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689475"/>
            <a:ext cx="5438775" cy="444341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7363"/>
            <a:ext cx="2946400" cy="49371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377363"/>
            <a:ext cx="2946400" cy="493712"/>
          </a:xfrm>
          <a:prstGeom prst="rect">
            <a:avLst/>
          </a:prstGeom>
        </p:spPr>
        <p:txBody>
          <a:bodyPr vert="horz" lIns="91440" tIns="45720" rIns="91440" bIns="45720" rtlCol="0" anchor="b"/>
          <a:lstStyle>
            <a:lvl1pPr algn="r">
              <a:defRPr sz="1200"/>
            </a:lvl1pPr>
          </a:lstStyle>
          <a:p>
            <a:fld id="{CA0BA0C6-DEB7-4AC8-A60D-4E03DB32284B}" type="slidenum">
              <a:rPr lang="en-GB" smtClean="0"/>
              <a:t>‹#›</a:t>
            </a:fld>
            <a:endParaRPr lang="en-GB"/>
          </a:p>
        </p:txBody>
      </p:sp>
    </p:spTree>
    <p:extLst>
      <p:ext uri="{BB962C8B-B14F-4D97-AF65-F5344CB8AC3E}">
        <p14:creationId xmlns:p14="http://schemas.microsoft.com/office/powerpoint/2010/main" val="255251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D124F82B-29BE-4EFC-862C-FD5BA1D98737}" type="slidenum">
              <a:rPr lang="fr-FR" smtClean="0"/>
              <a:t>5</a:t>
            </a:fld>
            <a:endParaRPr lang="fr-FR"/>
          </a:p>
        </p:txBody>
      </p:sp>
    </p:spTree>
    <p:extLst>
      <p:ext uri="{BB962C8B-B14F-4D97-AF65-F5344CB8AC3E}">
        <p14:creationId xmlns:p14="http://schemas.microsoft.com/office/powerpoint/2010/main" val="837291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A6ED46A-4CB9-48D8-B188-A10A90A23B63}" type="slidenum">
              <a:rPr lang="en-GB" smtClean="0"/>
              <a:t>22</a:t>
            </a:fld>
            <a:endParaRPr lang="en-GB"/>
          </a:p>
        </p:txBody>
      </p:sp>
    </p:spTree>
    <p:extLst>
      <p:ext uri="{BB962C8B-B14F-4D97-AF65-F5344CB8AC3E}">
        <p14:creationId xmlns:p14="http://schemas.microsoft.com/office/powerpoint/2010/main" val="2416963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6350B234-EA15-465D-A56D-B14760476FBD}" type="slidenum">
              <a:rPr lang="fr-FR" smtClean="0"/>
              <a:t>7</a:t>
            </a:fld>
            <a:endParaRPr lang="fr-FR"/>
          </a:p>
        </p:txBody>
      </p:sp>
    </p:spTree>
    <p:extLst>
      <p:ext uri="{BB962C8B-B14F-4D97-AF65-F5344CB8AC3E}">
        <p14:creationId xmlns:p14="http://schemas.microsoft.com/office/powerpoint/2010/main" val="322671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CA0BA0C6-DEB7-4AC8-A60D-4E03DB32284B}" type="slidenum">
              <a:rPr lang="en-GB" smtClean="0"/>
              <a:t>10</a:t>
            </a:fld>
            <a:endParaRPr lang="en-GB"/>
          </a:p>
        </p:txBody>
      </p:sp>
    </p:spTree>
    <p:extLst>
      <p:ext uri="{BB962C8B-B14F-4D97-AF65-F5344CB8AC3E}">
        <p14:creationId xmlns:p14="http://schemas.microsoft.com/office/powerpoint/2010/main" val="4101839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CA0BA0C6-DEB7-4AC8-A60D-4E03DB32284B}" type="slidenum">
              <a:rPr lang="en-GB" smtClean="0"/>
              <a:t>11</a:t>
            </a:fld>
            <a:endParaRPr lang="en-GB"/>
          </a:p>
        </p:txBody>
      </p:sp>
    </p:spTree>
    <p:extLst>
      <p:ext uri="{BB962C8B-B14F-4D97-AF65-F5344CB8AC3E}">
        <p14:creationId xmlns:p14="http://schemas.microsoft.com/office/powerpoint/2010/main" val="807553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CA0BA0C6-DEB7-4AC8-A60D-4E03DB32284B}" type="slidenum">
              <a:rPr lang="en-GB" smtClean="0"/>
              <a:t>12</a:t>
            </a:fld>
            <a:endParaRPr lang="en-GB"/>
          </a:p>
        </p:txBody>
      </p:sp>
    </p:spTree>
    <p:extLst>
      <p:ext uri="{BB962C8B-B14F-4D97-AF65-F5344CB8AC3E}">
        <p14:creationId xmlns:p14="http://schemas.microsoft.com/office/powerpoint/2010/main" val="3706380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CA0BA0C6-DEB7-4AC8-A60D-4E03DB32284B}" type="slidenum">
              <a:rPr lang="en-GB" smtClean="0"/>
              <a:t>14</a:t>
            </a:fld>
            <a:endParaRPr lang="en-GB"/>
          </a:p>
        </p:txBody>
      </p:sp>
    </p:spTree>
    <p:extLst>
      <p:ext uri="{BB962C8B-B14F-4D97-AF65-F5344CB8AC3E}">
        <p14:creationId xmlns:p14="http://schemas.microsoft.com/office/powerpoint/2010/main" val="2856169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0BA0C6-DEB7-4AC8-A60D-4E03DB32284B}" type="slidenum">
              <a:rPr lang="en-GB" smtClean="0"/>
              <a:t>16</a:t>
            </a:fld>
            <a:endParaRPr lang="en-GB"/>
          </a:p>
        </p:txBody>
      </p:sp>
    </p:spTree>
    <p:extLst>
      <p:ext uri="{BB962C8B-B14F-4D97-AF65-F5344CB8AC3E}">
        <p14:creationId xmlns:p14="http://schemas.microsoft.com/office/powerpoint/2010/main" val="1476434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Still to here from M. </a:t>
            </a:r>
            <a:r>
              <a:rPr lang="en-GB" smtClean="0"/>
              <a:t>Stock</a:t>
            </a:r>
            <a:endParaRPr lang="en-GB"/>
          </a:p>
        </p:txBody>
      </p:sp>
      <p:sp>
        <p:nvSpPr>
          <p:cNvPr id="4" name="Slide Number Placeholder 3"/>
          <p:cNvSpPr>
            <a:spLocks noGrp="1"/>
          </p:cNvSpPr>
          <p:nvPr>
            <p:ph type="sldNum" sz="quarter" idx="10"/>
          </p:nvPr>
        </p:nvSpPr>
        <p:spPr/>
        <p:txBody>
          <a:bodyPr/>
          <a:lstStyle/>
          <a:p>
            <a:fld id="{EA6ED46A-4CB9-48D8-B188-A10A90A23B63}" type="slidenum">
              <a:rPr lang="en-GB" smtClean="0"/>
              <a:t>18</a:t>
            </a:fld>
            <a:endParaRPr lang="en-GB"/>
          </a:p>
        </p:txBody>
      </p:sp>
    </p:spTree>
    <p:extLst>
      <p:ext uri="{BB962C8B-B14F-4D97-AF65-F5344CB8AC3E}">
        <p14:creationId xmlns:p14="http://schemas.microsoft.com/office/powerpoint/2010/main" val="2112918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a:t>
            </a:r>
            <a:endParaRPr lang="en-GB" dirty="0"/>
          </a:p>
        </p:txBody>
      </p:sp>
      <p:sp>
        <p:nvSpPr>
          <p:cNvPr id="4" name="Slide Number Placeholder 3"/>
          <p:cNvSpPr>
            <a:spLocks noGrp="1"/>
          </p:cNvSpPr>
          <p:nvPr>
            <p:ph type="sldNum" sz="quarter" idx="10"/>
          </p:nvPr>
        </p:nvSpPr>
        <p:spPr/>
        <p:txBody>
          <a:bodyPr/>
          <a:lstStyle/>
          <a:p>
            <a:fld id="{EA6ED46A-4CB9-48D8-B188-A10A90A23B63}" type="slidenum">
              <a:rPr lang="en-GB" smtClean="0"/>
              <a:t>21</a:t>
            </a:fld>
            <a:endParaRPr lang="en-GB"/>
          </a:p>
        </p:txBody>
      </p:sp>
    </p:spTree>
    <p:extLst>
      <p:ext uri="{BB962C8B-B14F-4D97-AF65-F5344CB8AC3E}">
        <p14:creationId xmlns:p14="http://schemas.microsoft.com/office/powerpoint/2010/main" val="41272104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alphaModFix amt="12000"/>
            <a:lum/>
          </a:blip>
          <a:srcRect/>
          <a:stretch>
            <a:fillRect l="54000" t="-4000" r="-1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20624" y="685801"/>
            <a:ext cx="7735824" cy="1102519"/>
          </a:xfrm>
        </p:spPr>
        <p:txBody>
          <a:bodyPr/>
          <a:lstStyle>
            <a:lvl1pPr>
              <a:defRPr>
                <a:solidFill>
                  <a:srgbClr val="193B7F"/>
                </a:solidFill>
              </a:defRPr>
            </a:lvl1pPr>
          </a:lstStyle>
          <a:p>
            <a:r>
              <a:rPr lang="en-US" dirty="0" smtClean="0"/>
              <a:t>Click to add title of presentation</a:t>
            </a:r>
            <a:endParaRPr lang="en-US" dirty="0"/>
          </a:p>
        </p:txBody>
      </p:sp>
      <p:sp>
        <p:nvSpPr>
          <p:cNvPr id="3" name="Subtitle 2"/>
          <p:cNvSpPr>
            <a:spLocks noGrp="1"/>
          </p:cNvSpPr>
          <p:nvPr>
            <p:ph type="subTitle" idx="1" hasCustomPrompt="1"/>
          </p:nvPr>
        </p:nvSpPr>
        <p:spPr>
          <a:xfrm>
            <a:off x="420624" y="2057400"/>
            <a:ext cx="3630168" cy="13144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 and other information</a:t>
            </a:r>
          </a:p>
        </p:txBody>
      </p:sp>
      <p:sp>
        <p:nvSpPr>
          <p:cNvPr id="5" name="Footer Placeholder 4"/>
          <p:cNvSpPr>
            <a:spLocks noGrp="1"/>
          </p:cNvSpPr>
          <p:nvPr>
            <p:ph type="ftr" sz="quarter" idx="11"/>
          </p:nvPr>
        </p:nvSpPr>
        <p:spPr/>
        <p:txBody>
          <a:bodyPr/>
          <a:lstStyle>
            <a:lvl1pPr>
              <a:defRPr>
                <a:solidFill>
                  <a:srgbClr val="193B7F"/>
                </a:solidFill>
              </a:defRPr>
            </a:lvl1pPr>
          </a:lstStyle>
          <a:p>
            <a:endParaRPr lang="en-US"/>
          </a:p>
        </p:txBody>
      </p:sp>
      <p:pic>
        <p:nvPicPr>
          <p:cNvPr id="6" name="Picture 2" descr="C:\Users\ckuanbayev\Desktop\BIPM Template\BIPM-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 y="3968496"/>
            <a:ext cx="1823028" cy="8961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ckuanbayev\Desktop\BIPM Template\BIPM-201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02920" y="3968496"/>
            <a:ext cx="1823028" cy="896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181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with we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TextBox 5"/>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cxnSp>
        <p:nvCxnSpPr>
          <p:cNvPr id="8" name="Straight Connector 7"/>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Tree>
    <p:extLst>
      <p:ext uri="{BB962C8B-B14F-4D97-AF65-F5344CB8AC3E}">
        <p14:creationId xmlns:p14="http://schemas.microsoft.com/office/powerpoint/2010/main" val="1690651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5" name="TextBox 4"/>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pic>
        <p:nvPicPr>
          <p:cNvPr id="4"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949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with web">
    <p:spTree>
      <p:nvGrpSpPr>
        <p:cNvPr id="1" name=""/>
        <p:cNvGrpSpPr/>
        <p:nvPr/>
      </p:nvGrpSpPr>
      <p:grpSpPr>
        <a:xfrm>
          <a:off x="0" y="0"/>
          <a:ext cx="0" cy="0"/>
          <a:chOff x="0" y="0"/>
          <a:chExt cx="0" cy="0"/>
        </a:xfrm>
      </p:grpSpPr>
      <p:sp>
        <p:nvSpPr>
          <p:cNvPr id="5" name="TextBox 4"/>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6" name="TextBox 5"/>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Tree>
    <p:extLst>
      <p:ext uri="{BB962C8B-B14F-4D97-AF65-F5344CB8AC3E}">
        <p14:creationId xmlns:p14="http://schemas.microsoft.com/office/powerpoint/2010/main" val="6862257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and LOGO">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ct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25291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3813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extBox 7"/>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pic>
        <p:nvPicPr>
          <p:cNvPr id="7"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543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with web">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ct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extBox 7"/>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9" name="TextBox 8"/>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Tree>
    <p:extLst>
      <p:ext uri="{BB962C8B-B14F-4D97-AF65-F5344CB8AC3E}">
        <p14:creationId xmlns:p14="http://schemas.microsoft.com/office/powerpoint/2010/main" val="2925893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and logo">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solidFill>
                  <a:srgbClr val="193B7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4"/>
            <a:ext cx="5486400" cy="3750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extBox 7"/>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pic>
        <p:nvPicPr>
          <p:cNvPr id="7"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4673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and web">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solidFill>
                  <a:srgbClr val="193B7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extBox 7"/>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9" name="TextBox 8"/>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Tree>
    <p:extLst>
      <p:ext uri="{BB962C8B-B14F-4D97-AF65-F5344CB8AC3E}">
        <p14:creationId xmlns:p14="http://schemas.microsoft.com/office/powerpoint/2010/main" val="1378522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with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Box 6"/>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cxnSp>
        <p:nvCxnSpPr>
          <p:cNvPr id="9" name="Straight Connector 8"/>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pic>
        <p:nvPicPr>
          <p:cNvPr id="8"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40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with we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Box 6"/>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8" name="TextBox 7"/>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cxnSp>
        <p:nvCxnSpPr>
          <p:cNvPr id="9" name="Straight Connector 8"/>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4030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with LOG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25172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1"/>
            <a:ext cx="6019800" cy="42517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Box 6"/>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pic>
        <p:nvPicPr>
          <p:cNvPr id="6"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516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with LOGO">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rgbClr val="193B7F"/>
                </a:solidFill>
              </a:defRPr>
            </a:lvl1pPr>
            <a:lvl2pPr>
              <a:defRPr>
                <a:solidFill>
                  <a:srgbClr val="193B7F"/>
                </a:solidFill>
              </a:defRPr>
            </a:lvl2pPr>
            <a:lvl3pPr>
              <a:defRPr>
                <a:solidFill>
                  <a:srgbClr val="193B7F"/>
                </a:solidFill>
              </a:defRPr>
            </a:lvl3pPr>
            <a:lvl4pPr>
              <a:defRPr>
                <a:solidFill>
                  <a:srgbClr val="193B7F"/>
                </a:solidFill>
              </a:defRPr>
            </a:lvl4pPr>
            <a:lvl5pPr>
              <a:defRPr>
                <a:solidFill>
                  <a:srgbClr val="193B7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7" name="Straight Connector 6"/>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sp>
        <p:nvSpPr>
          <p:cNvPr id="14" name="Title 13"/>
          <p:cNvSpPr>
            <a:spLocks noGrp="1"/>
          </p:cNvSpPr>
          <p:nvPr>
            <p:ph type="title"/>
          </p:nvPr>
        </p:nvSpPr>
        <p:spPr/>
        <p:txBody>
          <a:bodyPr/>
          <a:lstStyle>
            <a:lvl1pPr>
              <a:defRPr>
                <a:solidFill>
                  <a:srgbClr val="193B7F"/>
                </a:solidFill>
              </a:defRPr>
            </a:lvl1pPr>
          </a:lstStyle>
          <a:p>
            <a:r>
              <a:rPr lang="en-US" smtClean="0"/>
              <a:t>Click to edit Master title style</a:t>
            </a:r>
            <a:endParaRPr lang="en-US"/>
          </a:p>
        </p:txBody>
      </p:sp>
      <p:sp>
        <p:nvSpPr>
          <p:cNvPr id="15" name="TextBox 14"/>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pic>
        <p:nvPicPr>
          <p:cNvPr id="9"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ckuanbayev\Desktop\BIPM Template\BIPM-201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861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with web">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Box 6"/>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8" name="TextBox 7"/>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Tree>
    <p:extLst>
      <p:ext uri="{BB962C8B-B14F-4D97-AF65-F5344CB8AC3E}">
        <p14:creationId xmlns:p14="http://schemas.microsoft.com/office/powerpoint/2010/main" val="19303868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Final Slide">
    <p:bg>
      <p:bgPr>
        <a:blipFill dpi="0" rotWithShape="1">
          <a:blip r:embed="rId2">
            <a:alphaModFix amt="12000"/>
            <a:lum/>
          </a:blip>
          <a:srcRect/>
          <a:stretch>
            <a:fillRect l="54000" t="-4000" r="-1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20624" y="685801"/>
            <a:ext cx="3867912" cy="1102519"/>
          </a:xfrm>
        </p:spPr>
        <p:txBody>
          <a:bodyPr/>
          <a:lstStyle>
            <a:lvl1pPr>
              <a:defRPr>
                <a:solidFill>
                  <a:srgbClr val="193B7F"/>
                </a:solidFill>
              </a:defRPr>
            </a:lvl1pPr>
          </a:lstStyle>
          <a:p>
            <a:r>
              <a:rPr lang="en-US" dirty="0" smtClean="0"/>
              <a:t>Thank you.</a:t>
            </a:r>
            <a:endParaRPr lang="en-US" dirty="0"/>
          </a:p>
        </p:txBody>
      </p:sp>
      <p:sp>
        <p:nvSpPr>
          <p:cNvPr id="3" name="Subtitle 2"/>
          <p:cNvSpPr>
            <a:spLocks noGrp="1"/>
          </p:cNvSpPr>
          <p:nvPr>
            <p:ph type="subTitle" idx="1" hasCustomPrompt="1"/>
          </p:nvPr>
        </p:nvSpPr>
        <p:spPr>
          <a:xfrm>
            <a:off x="420624" y="2057400"/>
            <a:ext cx="3630168" cy="13144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Email address or…</a:t>
            </a:r>
          </a:p>
        </p:txBody>
      </p:sp>
      <p:sp>
        <p:nvSpPr>
          <p:cNvPr id="5" name="Footer Placeholder 4"/>
          <p:cNvSpPr>
            <a:spLocks noGrp="1"/>
          </p:cNvSpPr>
          <p:nvPr>
            <p:ph type="ftr" sz="quarter" idx="11"/>
          </p:nvPr>
        </p:nvSpPr>
        <p:spPr/>
        <p:txBody>
          <a:bodyPr/>
          <a:lstStyle>
            <a:lvl1pPr>
              <a:defRPr>
                <a:solidFill>
                  <a:srgbClr val="193B7F"/>
                </a:solidFill>
              </a:defRPr>
            </a:lvl1pPr>
          </a:lstStyle>
          <a:p>
            <a:endParaRPr lang="en-US"/>
          </a:p>
        </p:txBody>
      </p:sp>
      <p:sp>
        <p:nvSpPr>
          <p:cNvPr id="8" name="TextBox 7"/>
          <p:cNvSpPr txBox="1"/>
          <p:nvPr/>
        </p:nvSpPr>
        <p:spPr>
          <a:xfrm>
            <a:off x="7231780" y="4828270"/>
            <a:ext cx="1728192" cy="276999"/>
          </a:xfrm>
          <a:prstGeom prst="rect">
            <a:avLst/>
          </a:prstGeom>
          <a:noFill/>
          <a:ln>
            <a:noFill/>
          </a:ln>
        </p:spPr>
        <p:txBody>
          <a:bodyPr wrap="square" rtlCol="0" anchor="ctr">
            <a:spAutoFit/>
          </a:bodyPr>
          <a:lstStyle/>
          <a:p>
            <a:pPr algn="r"/>
            <a:r>
              <a:rPr lang="en-US" sz="1200" b="1" dirty="0" smtClean="0">
                <a:solidFill>
                  <a:srgbClr val="193B7F"/>
                </a:solidFill>
              </a:rPr>
              <a:t>www.bipm.org</a:t>
            </a:r>
            <a:endParaRPr lang="en-US" sz="1200" b="1" dirty="0">
              <a:solidFill>
                <a:srgbClr val="193B7F"/>
              </a:solidFill>
            </a:endParaRPr>
          </a:p>
        </p:txBody>
      </p:sp>
      <p:pic>
        <p:nvPicPr>
          <p:cNvPr id="7" name="Picture 2" descr="C:\Users\ckuanbayev\Desktop\BIPM Template\BIPM-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 y="3968496"/>
            <a:ext cx="1823028" cy="896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277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with web">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rgbClr val="193B7F"/>
                </a:solidFill>
              </a:defRPr>
            </a:lvl1pPr>
            <a:lvl2pPr>
              <a:defRPr>
                <a:solidFill>
                  <a:srgbClr val="193B7F"/>
                </a:solidFill>
              </a:defRPr>
            </a:lvl2pPr>
            <a:lvl3pPr>
              <a:defRPr>
                <a:solidFill>
                  <a:srgbClr val="193B7F"/>
                </a:solidFill>
              </a:defRPr>
            </a:lvl3pPr>
            <a:lvl4pPr>
              <a:defRPr>
                <a:solidFill>
                  <a:srgbClr val="193B7F"/>
                </a:solidFill>
              </a:defRPr>
            </a:lvl4pPr>
            <a:lvl5pPr>
              <a:defRPr>
                <a:solidFill>
                  <a:srgbClr val="193B7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7" name="Straight Connector 6"/>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sp>
        <p:nvSpPr>
          <p:cNvPr id="14" name="Title 13"/>
          <p:cNvSpPr>
            <a:spLocks noGrp="1"/>
          </p:cNvSpPr>
          <p:nvPr>
            <p:ph type="title"/>
          </p:nvPr>
        </p:nvSpPr>
        <p:spPr/>
        <p:txBody>
          <a:bodyPr/>
          <a:lstStyle>
            <a:lvl1pPr>
              <a:defRPr>
                <a:solidFill>
                  <a:srgbClr val="193B7F"/>
                </a:solidFill>
              </a:defRPr>
            </a:lvl1pPr>
          </a:lstStyle>
          <a:p>
            <a:r>
              <a:rPr lang="en-US" smtClean="0"/>
              <a:t>Click to edit Master title style</a:t>
            </a:r>
            <a:endParaRPr lang="en-US"/>
          </a:p>
        </p:txBody>
      </p:sp>
      <p:sp>
        <p:nvSpPr>
          <p:cNvPr id="15" name="TextBox 14"/>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16" name="TextBox 15"/>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Tree>
    <p:extLst>
      <p:ext uri="{BB962C8B-B14F-4D97-AF65-F5344CB8AC3E}">
        <p14:creationId xmlns:p14="http://schemas.microsoft.com/office/powerpoint/2010/main" val="3151015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20624" y="685801"/>
            <a:ext cx="7735824" cy="1102519"/>
          </a:xfrm>
        </p:spPr>
        <p:txBody>
          <a:bodyPr/>
          <a:lstStyle>
            <a:lvl1pPr>
              <a:defRPr>
                <a:solidFill>
                  <a:srgbClr val="193B7F"/>
                </a:solidFill>
              </a:defRPr>
            </a:lvl1pPr>
          </a:lstStyle>
          <a:p>
            <a:r>
              <a:rPr lang="en-US" dirty="0" smtClean="0"/>
              <a:t>Section X (use only if presentation is in sections)</a:t>
            </a:r>
            <a:endParaRPr lang="en-US" dirty="0"/>
          </a:p>
        </p:txBody>
      </p:sp>
      <p:sp>
        <p:nvSpPr>
          <p:cNvPr id="5" name="Footer Placeholder 4"/>
          <p:cNvSpPr>
            <a:spLocks noGrp="1"/>
          </p:cNvSpPr>
          <p:nvPr>
            <p:ph type="ftr" sz="quarter" idx="11"/>
          </p:nvPr>
        </p:nvSpPr>
        <p:spPr/>
        <p:txBody>
          <a:bodyPr/>
          <a:lstStyle>
            <a:lvl1pPr>
              <a:defRPr>
                <a:solidFill>
                  <a:srgbClr val="193B7F"/>
                </a:solidFill>
              </a:defRPr>
            </a:lvl1pPr>
          </a:lstStyle>
          <a:p>
            <a:endParaRPr lang="en-US"/>
          </a:p>
        </p:txBody>
      </p:sp>
      <p:sp>
        <p:nvSpPr>
          <p:cNvPr id="6" name="TextBox 5"/>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pic>
        <p:nvPicPr>
          <p:cNvPr id="7"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 y="3968496"/>
            <a:ext cx="1823028" cy="896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062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with LOG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00152"/>
            <a:ext cx="4038600" cy="3257549"/>
          </a:xfrm>
        </p:spPr>
        <p:txBody>
          <a:bodyPr>
            <a:normAutofit/>
          </a:bodyPr>
          <a:lstStyle>
            <a:lvl1pPr>
              <a:defRPr sz="2000">
                <a:solidFill>
                  <a:srgbClr val="193B7F"/>
                </a:solidFill>
              </a:defRPr>
            </a:lvl1pPr>
            <a:lvl2pPr>
              <a:defRPr sz="1800">
                <a:solidFill>
                  <a:srgbClr val="193B7F"/>
                </a:solidFill>
              </a:defRPr>
            </a:lvl2pPr>
            <a:lvl3pPr>
              <a:defRPr sz="1600">
                <a:solidFill>
                  <a:srgbClr val="193B7F"/>
                </a:solidFill>
              </a:defRPr>
            </a:lvl3pPr>
            <a:lvl4pPr>
              <a:defRPr sz="1400">
                <a:solidFill>
                  <a:srgbClr val="193B7F"/>
                </a:solidFill>
              </a:defRPr>
            </a:lvl4pPr>
            <a:lvl5pPr>
              <a:defRPr sz="1400">
                <a:solidFill>
                  <a:srgbClr val="193B7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00151"/>
            <a:ext cx="4038600" cy="3257550"/>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Box 7"/>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10" name="Title 9"/>
          <p:cNvSpPr>
            <a:spLocks noGrp="1"/>
          </p:cNvSpPr>
          <p:nvPr>
            <p:ph type="title"/>
          </p:nvPr>
        </p:nvSpPr>
        <p:spPr/>
        <p:txBody>
          <a:bodyPr/>
          <a:lstStyle/>
          <a:p>
            <a:r>
              <a:rPr lang="en-US" smtClean="0"/>
              <a:t>Click to edit Master title style</a:t>
            </a:r>
            <a:endParaRPr lang="en-US"/>
          </a:p>
        </p:txBody>
      </p:sp>
      <p:cxnSp>
        <p:nvCxnSpPr>
          <p:cNvPr id="11" name="Straight Connector 10"/>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pic>
        <p:nvPicPr>
          <p:cNvPr id="9"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730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with web">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00151"/>
            <a:ext cx="4038600" cy="3394472"/>
          </a:xfrm>
        </p:spPr>
        <p:txBody>
          <a:bodyPr>
            <a:normAutofit/>
          </a:bodyPr>
          <a:lstStyle>
            <a:lvl1pPr>
              <a:defRPr sz="2000">
                <a:solidFill>
                  <a:srgbClr val="193B7F"/>
                </a:solidFill>
              </a:defRPr>
            </a:lvl1pPr>
            <a:lvl2pPr>
              <a:defRPr sz="1800">
                <a:solidFill>
                  <a:srgbClr val="193B7F"/>
                </a:solidFill>
              </a:defRPr>
            </a:lvl2pPr>
            <a:lvl3pPr>
              <a:defRPr sz="1600">
                <a:solidFill>
                  <a:srgbClr val="193B7F"/>
                </a:solidFill>
              </a:defRPr>
            </a:lvl3pPr>
            <a:lvl4pPr>
              <a:defRPr sz="1400">
                <a:solidFill>
                  <a:srgbClr val="193B7F"/>
                </a:solidFill>
              </a:defRPr>
            </a:lvl4pPr>
            <a:lvl5pPr>
              <a:defRPr sz="1400">
                <a:solidFill>
                  <a:srgbClr val="193B7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00151"/>
            <a:ext cx="4038600" cy="3394472"/>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Box 7"/>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9" name="TextBox 8"/>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sp>
        <p:nvSpPr>
          <p:cNvPr id="10" name="Title 9"/>
          <p:cNvSpPr>
            <a:spLocks noGrp="1"/>
          </p:cNvSpPr>
          <p:nvPr>
            <p:ph type="title"/>
          </p:nvPr>
        </p:nvSpPr>
        <p:spPr/>
        <p:txBody>
          <a:bodyPr/>
          <a:lstStyle/>
          <a:p>
            <a:r>
              <a:rPr lang="en-US" smtClean="0"/>
              <a:t>Click to edit Master title style</a:t>
            </a:r>
            <a:endParaRPr lang="en-US"/>
          </a:p>
        </p:txBody>
      </p:sp>
      <p:cxnSp>
        <p:nvCxnSpPr>
          <p:cNvPr id="11" name="Straight Connector 10"/>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707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with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normAutofit/>
          </a:bodyPr>
          <a:lstStyle>
            <a:lvl1pPr marL="0" indent="0" algn="ctr">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7"/>
            <a:ext cx="4040188" cy="2826544"/>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normAutofit/>
          </a:bodyPr>
          <a:lstStyle>
            <a:lvl1pPr marL="0" indent="0" algn="ctr">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7"/>
            <a:ext cx="4041775" cy="2826544"/>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Box 9"/>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cxnSp>
        <p:nvCxnSpPr>
          <p:cNvPr id="12" name="Straight Connector 11"/>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pic>
        <p:nvPicPr>
          <p:cNvPr id="11"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475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with we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normAutofit/>
          </a:bodyPr>
          <a:lstStyle>
            <a:lvl1pPr marL="0" indent="0" algn="ctr">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normAutofit/>
          </a:bodyPr>
          <a:lstStyle>
            <a:lvl1pPr marL="0" indent="0" algn="ctr">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Box 9"/>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sp>
        <p:nvSpPr>
          <p:cNvPr id="11" name="TextBox 10"/>
          <p:cNvSpPr txBox="1"/>
          <p:nvPr/>
        </p:nvSpPr>
        <p:spPr>
          <a:xfrm>
            <a:off x="470248" y="4765922"/>
            <a:ext cx="1728192" cy="276999"/>
          </a:xfrm>
          <a:prstGeom prst="rect">
            <a:avLst/>
          </a:prstGeom>
          <a:noFill/>
          <a:ln>
            <a:noFill/>
          </a:ln>
        </p:spPr>
        <p:txBody>
          <a:bodyPr wrap="square" rtlCol="0" anchor="ctr">
            <a:spAutoFit/>
          </a:bodyPr>
          <a:lstStyle/>
          <a:p>
            <a:pPr algn="l"/>
            <a:r>
              <a:rPr lang="en-US" sz="1200" dirty="0" smtClean="0">
                <a:solidFill>
                  <a:srgbClr val="193B7F"/>
                </a:solidFill>
              </a:rPr>
              <a:t>www.bipm.org</a:t>
            </a:r>
            <a:endParaRPr lang="en-US" sz="1200" dirty="0">
              <a:solidFill>
                <a:srgbClr val="193B7F"/>
              </a:solidFill>
            </a:endParaRPr>
          </a:p>
        </p:txBody>
      </p:sp>
      <p:cxnSp>
        <p:nvCxnSpPr>
          <p:cNvPr id="12" name="Straight Connector 11"/>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196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with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TextBox 5"/>
          <p:cNvSpPr txBox="1"/>
          <p:nvPr/>
        </p:nvSpPr>
        <p:spPr>
          <a:xfrm>
            <a:off x="7236296" y="4765922"/>
            <a:ext cx="1728192" cy="276999"/>
          </a:xfrm>
          <a:prstGeom prst="rect">
            <a:avLst/>
          </a:prstGeom>
          <a:noFill/>
        </p:spPr>
        <p:txBody>
          <a:bodyPr wrap="square" rtlCol="0" anchor="ctr">
            <a:spAutoFit/>
          </a:bodyPr>
          <a:lstStyle/>
          <a:p>
            <a:pPr algn="r"/>
            <a:fld id="{1EBF0865-8280-4993-A91B-BB5501F3EE2C}" type="slidenum">
              <a:rPr lang="en-US" sz="1200" smtClean="0">
                <a:solidFill>
                  <a:srgbClr val="193B7F"/>
                </a:solidFill>
              </a:rPr>
              <a:pPr algn="r"/>
              <a:t>‹#›</a:t>
            </a:fld>
            <a:endParaRPr lang="en-US" sz="1200" dirty="0">
              <a:solidFill>
                <a:srgbClr val="193B7F"/>
              </a:solidFill>
            </a:endParaRPr>
          </a:p>
        </p:txBody>
      </p:sp>
      <p:cxnSp>
        <p:nvCxnSpPr>
          <p:cNvPr id="8" name="Straight Connector 7"/>
          <p:cNvCxnSpPr/>
          <p:nvPr/>
        </p:nvCxnSpPr>
        <p:spPr>
          <a:xfrm>
            <a:off x="0" y="799409"/>
            <a:ext cx="9144000" cy="0"/>
          </a:xfrm>
          <a:prstGeom prst="line">
            <a:avLst/>
          </a:prstGeom>
          <a:ln w="28575">
            <a:solidFill>
              <a:srgbClr val="193B7F"/>
            </a:solidFill>
          </a:ln>
        </p:spPr>
        <p:style>
          <a:lnRef idx="1">
            <a:schemeClr val="accent1"/>
          </a:lnRef>
          <a:fillRef idx="0">
            <a:schemeClr val="accent1"/>
          </a:fillRef>
          <a:effectRef idx="0">
            <a:schemeClr val="accent1"/>
          </a:effectRef>
          <a:fontRef idx="minor">
            <a:schemeClr val="tx1"/>
          </a:fontRef>
        </p:style>
      </p:cxnSp>
      <p:pic>
        <p:nvPicPr>
          <p:cNvPr id="7" name="Picture 2" descr="C:\Users\ckuanbayev\Desktop\BIPM Template\BIPM-201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351" y="4480561"/>
            <a:ext cx="1069849" cy="52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921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941"/>
            <a:ext cx="8229600" cy="768096"/>
          </a:xfrm>
          <a:prstGeom prst="rect">
            <a:avLst/>
          </a:prstGeom>
        </p:spPr>
        <p:txBody>
          <a:bodyPr vert="horz" lIns="91440" tIns="45720" rIns="91440" bIns="45720" rtlCol="0" anchor="ctr">
            <a:normAutofit/>
          </a:bodyPr>
          <a:lstStyle/>
          <a:p>
            <a:pPr lvl="0"/>
            <a:r>
              <a:rPr lang="en-US" smtClean="0"/>
              <a:t>Click to edit Master title style</a:t>
            </a:r>
            <a:endParaRPr lang="en-US" dirty="0"/>
          </a:p>
        </p:txBody>
      </p:sp>
      <p:sp>
        <p:nvSpPr>
          <p:cNvPr id="3" name="Text Placeholder 2"/>
          <p:cNvSpPr>
            <a:spLocks noGrp="1"/>
          </p:cNvSpPr>
          <p:nvPr>
            <p:ph type="body" idx="1"/>
          </p:nvPr>
        </p:nvSpPr>
        <p:spPr>
          <a:xfrm>
            <a:off x="457200" y="1023487"/>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lang="en-US" sz="1200">
                <a:solidFill>
                  <a:srgbClr val="193B7F"/>
                </a:solidFill>
              </a:defRPr>
            </a:lvl1pPr>
          </a:lstStyle>
          <a:p>
            <a:endParaRPr lang="en-US"/>
          </a:p>
        </p:txBody>
      </p:sp>
    </p:spTree>
    <p:extLst>
      <p:ext uri="{BB962C8B-B14F-4D97-AF65-F5344CB8AC3E}">
        <p14:creationId xmlns:p14="http://schemas.microsoft.com/office/powerpoint/2010/main" val="271141378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Lst>
  <p:timing>
    <p:tnLst>
      <p:par>
        <p:cTn id="1" dur="indefinite" restart="never" nodeType="tmRoot"/>
      </p:par>
    </p:tnLst>
  </p:timing>
  <p:txStyles>
    <p:titleStyle>
      <a:lvl1pPr algn="l" defTabSz="914400" rtl="0" eaLnBrk="1" latinLnBrk="0" hangingPunct="1">
        <a:spcBef>
          <a:spcPct val="0"/>
        </a:spcBef>
        <a:buNone/>
        <a:defRPr lang="en-US" sz="2800" b="0" kern="1200" dirty="0">
          <a:solidFill>
            <a:srgbClr val="193B7F"/>
          </a:solidFill>
          <a:latin typeface="+mj-lt"/>
          <a:ea typeface="+mj-ea"/>
          <a:cs typeface="+mj-cs"/>
        </a:defRPr>
      </a:lvl1pPr>
    </p:titleStyle>
    <p:bodyStyle>
      <a:lvl1pPr marL="342900" indent="-342900" algn="l" defTabSz="914400" rtl="0" eaLnBrk="1" latinLnBrk="0" hangingPunct="1">
        <a:spcBef>
          <a:spcPct val="20000"/>
        </a:spcBef>
        <a:buSzPct val="80000"/>
        <a:buFontTx/>
        <a:buBlip>
          <a:blip r:embed="rId23"/>
        </a:buBlip>
        <a:defRPr sz="2400" kern="1200">
          <a:solidFill>
            <a:srgbClr val="193B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rgbClr val="193B7F"/>
          </a:solidFill>
          <a:latin typeface="+mn-lt"/>
          <a:ea typeface="+mn-ea"/>
          <a:cs typeface="+mn-cs"/>
        </a:defRPr>
      </a:lvl2pPr>
      <a:lvl3pPr marL="1143000" indent="-228600" algn="l" defTabSz="914400" rtl="0" eaLnBrk="1" latinLnBrk="0" hangingPunct="1">
        <a:spcBef>
          <a:spcPct val="20000"/>
        </a:spcBef>
        <a:buSzPct val="70000"/>
        <a:buFontTx/>
        <a:buBlip>
          <a:blip r:embed="rId23"/>
        </a:buBlip>
        <a:defRPr sz="1800" kern="1200">
          <a:solidFill>
            <a:srgbClr val="193B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rgbClr val="193B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rgbClr val="193B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hyperlink" Target="https://www.bipm.org/utils/common/pdf/SI-statement.pdf" TargetMode="External"/><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hyperlink" Target="http://www.worldmetrologyday.org/" TargetMode="External"/><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hyperlink" Target="http://www.worldmetrologyday.org/" TargetMode="External"/><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jpeg"/><Relationship Id="rId10" Type="http://schemas.openxmlformats.org/officeDocument/2006/relationships/image" Target="../media/image47.png"/><Relationship Id="rId4" Type="http://schemas.openxmlformats.org/officeDocument/2006/relationships/image" Target="../media/image42.png"/><Relationship Id="rId9" Type="http://schemas.openxmlformats.org/officeDocument/2006/relationships/hyperlink" Target="https://www.bipm.org/en/cbkt/"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www.bipm.org/en/committees/cipm/meeting/106.html"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www.bipm.org/utils/en/pdf/CGPM/Convocation-2018.pdf#page=30" TargetMode="External"/><Relationship Id="rId2" Type="http://schemas.openxmlformats.org/officeDocument/2006/relationships/image" Target="../media/image48.png"/><Relationship Id="rId1" Type="http://schemas.openxmlformats.org/officeDocument/2006/relationships/slideLayout" Target="../slideLayouts/slideLayout12.xml"/><Relationship Id="rId4" Type="http://schemas.openxmlformats.org/officeDocument/2006/relationships/hyperlink" Target="https://www.bipm.org/en/cgpm-201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 Id="rId5" Type="http://schemas.openxmlformats.org/officeDocument/2006/relationships/hyperlink" Target="https://www.bipm.org/utils/en/pdf/CGPM/BIPM-work-programme.pdf" TargetMode="External"/><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53.gif"/></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hyperlink" Target="http://www.bipm.org/en/cipm-mra-review/" TargetMode="Externa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s://www.bipm.org/en/committees/cipm/meeting/106.html" TargetMode="External"/><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3" Type="http://schemas.openxmlformats.org/officeDocument/2006/relationships/image" Target="../media/image10.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2.png"/><Relationship Id="rId15" Type="http://schemas.openxmlformats.org/officeDocument/2006/relationships/image" Target="../media/image4.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 Id="rId1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hyperlink" Target="https://www.bipm.org/en/worldwide-metrology/liaisons/unido.html" TargetMode="External"/><Relationship Id="rId3" Type="http://schemas.openxmlformats.org/officeDocument/2006/relationships/image" Target="../media/image22.png"/><Relationship Id="rId7" Type="http://schemas.openxmlformats.org/officeDocument/2006/relationships/hyperlink" Target="https://www.bipm.org/utils/common/liaisons/unido-bipm-oiml-brochure.pdf" TargetMode="External"/><Relationship Id="rId2" Type="http://schemas.openxmlformats.org/officeDocument/2006/relationships/image" Target="../media/image21.png"/><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hyperlink" Target="https://www.unido.org/sites/default/files/2016-10/SDG_ACCREDITATION_BROCHURE__2__0.pdf" TargetMode="External"/><Relationship Id="rId4" Type="http://schemas.openxmlformats.org/officeDocument/2006/relationships/image" Target="../media/image23.png"/><Relationship Id="rId9" Type="http://schemas.openxmlformats.org/officeDocument/2006/relationships/hyperlink" Target="https://www.unido.org/sites/default/files/2016-10/SDG_Standards___2__0.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bipm.org/en/si-download-area/" TargetMode="External"/><Relationship Id="rId2" Type="http://schemas.openxmlformats.org/officeDocument/2006/relationships/image" Target="../media/image2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Report from the BIPM…</a:t>
            </a:r>
            <a:br>
              <a:rPr lang="en-GB" dirty="0"/>
            </a:br>
            <a:r>
              <a:rPr lang="en-GB" dirty="0"/>
              <a:t>…. to the </a:t>
            </a:r>
            <a:r>
              <a:rPr lang="en-GB" dirty="0" smtClean="0"/>
              <a:t>28</a:t>
            </a:r>
            <a:r>
              <a:rPr lang="en-GB" baseline="30000" dirty="0" smtClean="0"/>
              <a:t>th</a:t>
            </a:r>
            <a:r>
              <a:rPr lang="en-GB" dirty="0" smtClean="0"/>
              <a:t> COOMET </a:t>
            </a:r>
            <a:r>
              <a:rPr lang="en-GB" dirty="0"/>
              <a:t>Committee Meeting </a:t>
            </a:r>
          </a:p>
        </p:txBody>
      </p:sp>
      <p:sp>
        <p:nvSpPr>
          <p:cNvPr id="3" name="Subtitle 2"/>
          <p:cNvSpPr>
            <a:spLocks noGrp="1"/>
          </p:cNvSpPr>
          <p:nvPr>
            <p:ph type="subTitle" idx="1"/>
          </p:nvPr>
        </p:nvSpPr>
        <p:spPr>
          <a:xfrm>
            <a:off x="420624" y="2211710"/>
            <a:ext cx="3630168" cy="1594470"/>
          </a:xfrm>
        </p:spPr>
        <p:txBody>
          <a:bodyPr>
            <a:noAutofit/>
          </a:bodyPr>
          <a:lstStyle/>
          <a:p>
            <a:r>
              <a:rPr lang="en-GB" dirty="0"/>
              <a:t>Dr Martin J.T. Milton</a:t>
            </a:r>
          </a:p>
          <a:p>
            <a:r>
              <a:rPr lang="en-GB" sz="1800" dirty="0"/>
              <a:t>Director of the BIPM</a:t>
            </a:r>
          </a:p>
          <a:p>
            <a:pPr>
              <a:spcBef>
                <a:spcPts val="0"/>
              </a:spcBef>
            </a:pPr>
            <a:endParaRPr lang="en-US" dirty="0"/>
          </a:p>
          <a:p>
            <a:pPr>
              <a:spcBef>
                <a:spcPts val="0"/>
              </a:spcBef>
            </a:pPr>
            <a:r>
              <a:rPr lang="fr-FR" sz="1600" b="1" dirty="0" smtClean="0"/>
              <a:t>11-12 </a:t>
            </a:r>
            <a:r>
              <a:rPr lang="fr-FR" sz="1600" b="1" dirty="0"/>
              <a:t>April 2018</a:t>
            </a:r>
          </a:p>
        </p:txBody>
      </p:sp>
    </p:spTree>
    <p:extLst>
      <p:ext uri="{BB962C8B-B14F-4D97-AF65-F5344CB8AC3E}">
        <p14:creationId xmlns:p14="http://schemas.microsoft.com/office/powerpoint/2010/main" val="27932490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Proposal for </a:t>
            </a:r>
            <a:r>
              <a:rPr lang="en-US" dirty="0" smtClean="0"/>
              <a:t>4 </a:t>
            </a:r>
            <a:r>
              <a:rPr lang="en-US" dirty="0"/>
              <a:t>new definitions</a:t>
            </a:r>
          </a:p>
        </p:txBody>
      </p:sp>
      <p:sp>
        <p:nvSpPr>
          <p:cNvPr id="9" name="Text Box 7"/>
          <p:cNvSpPr txBox="1">
            <a:spLocks noChangeArrowheads="1"/>
          </p:cNvSpPr>
          <p:nvPr/>
        </p:nvSpPr>
        <p:spPr bwMode="auto">
          <a:xfrm>
            <a:off x="381000" y="1200150"/>
            <a:ext cx="3168154" cy="297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charset="0"/>
              </a:defRPr>
            </a:lvl1pPr>
            <a:lvl2pPr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r>
              <a:rPr lang="en-US" sz="1400" b="1" dirty="0">
                <a:solidFill>
                  <a:srgbClr val="193B7F"/>
                </a:solidFill>
                <a:latin typeface="+mn-lt"/>
                <a:cs typeface="Arial" charset="0"/>
              </a:rPr>
              <a:t>Definitions based on </a:t>
            </a:r>
            <a:r>
              <a:rPr lang="en-US" sz="1400" b="1" dirty="0" smtClean="0">
                <a:solidFill>
                  <a:srgbClr val="FF0000"/>
                </a:solidFill>
                <a:latin typeface="+mn-lt"/>
                <a:cs typeface="Arial" charset="0"/>
              </a:rPr>
              <a:t>fundamental</a:t>
            </a:r>
            <a:br>
              <a:rPr lang="en-US" sz="1400" b="1" dirty="0" smtClean="0">
                <a:solidFill>
                  <a:srgbClr val="FF0000"/>
                </a:solidFill>
                <a:latin typeface="+mn-lt"/>
                <a:cs typeface="Arial" charset="0"/>
              </a:rPr>
            </a:br>
            <a:r>
              <a:rPr lang="en-US" sz="1400" b="1" dirty="0" smtClean="0">
                <a:solidFill>
                  <a:srgbClr val="FF0000"/>
                </a:solidFill>
                <a:latin typeface="+mn-lt"/>
                <a:cs typeface="Arial" charset="0"/>
              </a:rPr>
              <a:t>(or conventional) constants</a:t>
            </a:r>
            <a:r>
              <a:rPr lang="en-US" sz="1400" b="1" dirty="0">
                <a:solidFill>
                  <a:srgbClr val="FF0000"/>
                </a:solidFill>
                <a:latin typeface="+mn-lt"/>
                <a:cs typeface="Arial" charset="0"/>
              </a:rPr>
              <a:t>:</a:t>
            </a:r>
          </a:p>
          <a:p>
            <a:pPr lvl="1">
              <a:spcBef>
                <a:spcPct val="30000"/>
              </a:spcBef>
              <a:buFontTx/>
              <a:buChar char="•"/>
            </a:pPr>
            <a:r>
              <a:rPr lang="en-US" sz="1400" b="1" i="1" dirty="0" smtClean="0">
                <a:solidFill>
                  <a:srgbClr val="193B7F"/>
                </a:solidFill>
                <a:latin typeface="+mn-lt"/>
                <a:cs typeface="Arial" charset="0"/>
              </a:rPr>
              <a:t>kilogram </a:t>
            </a:r>
            <a:r>
              <a:rPr lang="en-US" sz="1400" b="1" i="1" dirty="0">
                <a:solidFill>
                  <a:srgbClr val="193B7F"/>
                </a:solidFill>
                <a:latin typeface="+mn-lt"/>
                <a:cs typeface="Arial" charset="0"/>
              </a:rPr>
              <a:t>(h)</a:t>
            </a:r>
          </a:p>
          <a:p>
            <a:pPr lvl="1">
              <a:spcBef>
                <a:spcPct val="30000"/>
              </a:spcBef>
              <a:buFontTx/>
              <a:buChar char="•"/>
            </a:pPr>
            <a:r>
              <a:rPr lang="en-US" sz="1400" b="1" i="1" dirty="0" smtClean="0">
                <a:solidFill>
                  <a:srgbClr val="193B7F"/>
                </a:solidFill>
                <a:latin typeface="+mn-lt"/>
                <a:cs typeface="Arial" charset="0"/>
              </a:rPr>
              <a:t> ampere (e)</a:t>
            </a:r>
          </a:p>
          <a:p>
            <a:pPr lvl="1">
              <a:spcBef>
                <a:spcPct val="30000"/>
              </a:spcBef>
              <a:buFontTx/>
              <a:buChar char="•"/>
            </a:pPr>
            <a:r>
              <a:rPr lang="en-US" sz="1400" b="1" i="1" dirty="0" smtClean="0">
                <a:solidFill>
                  <a:srgbClr val="193B7F"/>
                </a:solidFill>
                <a:latin typeface="+mn-lt"/>
                <a:cs typeface="Arial" charset="0"/>
              </a:rPr>
              <a:t> </a:t>
            </a:r>
            <a:r>
              <a:rPr lang="en-US" sz="1400" b="1" i="1" dirty="0">
                <a:solidFill>
                  <a:srgbClr val="193B7F"/>
                </a:solidFill>
                <a:latin typeface="+mn-lt"/>
                <a:cs typeface="Arial" charset="0"/>
              </a:rPr>
              <a:t>kelvin (k)</a:t>
            </a:r>
          </a:p>
          <a:p>
            <a:pPr lvl="1">
              <a:spcBef>
                <a:spcPct val="30000"/>
              </a:spcBef>
              <a:buFontTx/>
              <a:buChar char="•"/>
            </a:pPr>
            <a:r>
              <a:rPr lang="en-US" sz="1400" b="1" i="1" dirty="0" smtClean="0">
                <a:solidFill>
                  <a:srgbClr val="193B7F"/>
                </a:solidFill>
                <a:latin typeface="+mn-lt"/>
                <a:cs typeface="Arial" charset="0"/>
              </a:rPr>
              <a:t>mole (N</a:t>
            </a:r>
            <a:r>
              <a:rPr lang="en-US" sz="1400" b="1" i="1" baseline="-25000" dirty="0" smtClean="0">
                <a:solidFill>
                  <a:srgbClr val="193B7F"/>
                </a:solidFill>
                <a:latin typeface="+mn-lt"/>
                <a:cs typeface="Arial" charset="0"/>
              </a:rPr>
              <a:t>A</a:t>
            </a:r>
            <a:r>
              <a:rPr lang="en-US" sz="1400" b="1" i="1" dirty="0" smtClean="0">
                <a:solidFill>
                  <a:srgbClr val="193B7F"/>
                </a:solidFill>
                <a:latin typeface="+mn-lt"/>
                <a:cs typeface="Arial" charset="0"/>
              </a:rPr>
              <a:t>)</a:t>
            </a:r>
          </a:p>
          <a:p>
            <a:pPr lvl="1">
              <a:spcBef>
                <a:spcPct val="30000"/>
              </a:spcBef>
              <a:buFontTx/>
              <a:buChar char="•"/>
            </a:pPr>
            <a:r>
              <a:rPr lang="en-US" sz="1400" b="1" dirty="0" err="1" smtClean="0">
                <a:solidFill>
                  <a:srgbClr val="193B7F"/>
                </a:solidFill>
                <a:latin typeface="+mn-lt"/>
                <a:cs typeface="Arial" charset="0"/>
              </a:rPr>
              <a:t>metre</a:t>
            </a:r>
            <a:r>
              <a:rPr lang="en-US" sz="1400" b="1" dirty="0" smtClean="0">
                <a:solidFill>
                  <a:srgbClr val="193B7F"/>
                </a:solidFill>
                <a:latin typeface="+mn-lt"/>
                <a:cs typeface="Arial" charset="0"/>
              </a:rPr>
              <a:t> </a:t>
            </a:r>
            <a:r>
              <a:rPr lang="en-US" sz="1400" b="1" dirty="0">
                <a:solidFill>
                  <a:srgbClr val="193B7F"/>
                </a:solidFill>
                <a:latin typeface="+mn-lt"/>
                <a:cs typeface="Arial" charset="0"/>
              </a:rPr>
              <a:t>(</a:t>
            </a:r>
            <a:r>
              <a:rPr lang="en-US" sz="1400" b="1" i="1" dirty="0">
                <a:solidFill>
                  <a:srgbClr val="193B7F"/>
                </a:solidFill>
                <a:latin typeface="+mn-lt"/>
                <a:cs typeface="Arial" charset="0"/>
              </a:rPr>
              <a:t>c</a:t>
            </a:r>
            <a:r>
              <a:rPr lang="en-US" sz="1400" b="1" dirty="0">
                <a:solidFill>
                  <a:srgbClr val="193B7F"/>
                </a:solidFill>
                <a:latin typeface="+mn-lt"/>
                <a:cs typeface="Arial" charset="0"/>
              </a:rPr>
              <a:t>)</a:t>
            </a:r>
          </a:p>
          <a:p>
            <a:pPr lvl="1">
              <a:spcBef>
                <a:spcPct val="30000"/>
              </a:spcBef>
              <a:buFontTx/>
              <a:buChar char="•"/>
            </a:pPr>
            <a:r>
              <a:rPr lang="en-US" sz="1400" b="1" dirty="0" smtClean="0">
                <a:solidFill>
                  <a:srgbClr val="193B7F"/>
                </a:solidFill>
                <a:latin typeface="+mn-lt"/>
                <a:cs typeface="Arial" charset="0"/>
              </a:rPr>
              <a:t>candela </a:t>
            </a:r>
            <a:r>
              <a:rPr lang="en-US" sz="1400" b="1" dirty="0">
                <a:solidFill>
                  <a:srgbClr val="193B7F"/>
                </a:solidFill>
                <a:latin typeface="+mn-lt"/>
                <a:cs typeface="Arial" charset="0"/>
              </a:rPr>
              <a:t>(</a:t>
            </a:r>
            <a:r>
              <a:rPr lang="en-US" sz="1400" b="1" i="1" dirty="0" err="1">
                <a:solidFill>
                  <a:srgbClr val="193B7F"/>
                </a:solidFill>
                <a:latin typeface="+mn-lt"/>
                <a:cs typeface="Arial" charset="0"/>
              </a:rPr>
              <a:t>K</a:t>
            </a:r>
            <a:r>
              <a:rPr lang="en-US" sz="1400" b="1" baseline="-25000" dirty="0" err="1">
                <a:solidFill>
                  <a:srgbClr val="193B7F"/>
                </a:solidFill>
                <a:latin typeface="+mn-lt"/>
                <a:cs typeface="Arial" charset="0"/>
              </a:rPr>
              <a:t>cd</a:t>
            </a:r>
            <a:r>
              <a:rPr lang="en-US" sz="1400" b="1" dirty="0">
                <a:solidFill>
                  <a:srgbClr val="193B7F"/>
                </a:solidFill>
                <a:latin typeface="+mn-lt"/>
                <a:cs typeface="Arial" charset="0"/>
              </a:rPr>
              <a:t>)</a:t>
            </a:r>
          </a:p>
          <a:p>
            <a:pPr lvl="1">
              <a:spcBef>
                <a:spcPct val="30000"/>
              </a:spcBef>
            </a:pPr>
            <a:endParaRPr lang="en-US" sz="1400" b="1" dirty="0">
              <a:solidFill>
                <a:srgbClr val="000099"/>
              </a:solidFill>
              <a:latin typeface="+mn-lt"/>
              <a:cs typeface="Arial" charset="0"/>
            </a:endParaRPr>
          </a:p>
          <a:p>
            <a:r>
              <a:rPr lang="en-US" sz="1400" b="1" dirty="0">
                <a:solidFill>
                  <a:srgbClr val="193B7F"/>
                </a:solidFill>
                <a:latin typeface="+mn-lt"/>
                <a:cs typeface="Arial" charset="0"/>
              </a:rPr>
              <a:t>Definition based on </a:t>
            </a:r>
            <a:r>
              <a:rPr lang="en-US" sz="1400" b="1" dirty="0">
                <a:solidFill>
                  <a:srgbClr val="FF0000"/>
                </a:solidFill>
                <a:latin typeface="+mn-lt"/>
                <a:cs typeface="Arial" charset="0"/>
              </a:rPr>
              <a:t>material property</a:t>
            </a:r>
            <a:r>
              <a:rPr lang="en-US" sz="1400" b="1" dirty="0" smtClean="0">
                <a:solidFill>
                  <a:srgbClr val="000099"/>
                </a:solidFill>
                <a:latin typeface="+mn-lt"/>
                <a:cs typeface="Arial" charset="0"/>
              </a:rPr>
              <a:t>:</a:t>
            </a:r>
          </a:p>
          <a:p>
            <a:pPr lvl="1">
              <a:spcBef>
                <a:spcPct val="30000"/>
              </a:spcBef>
              <a:buFontTx/>
              <a:buChar char="•"/>
            </a:pPr>
            <a:r>
              <a:rPr lang="en-US" sz="1400" b="1" i="1" dirty="0">
                <a:solidFill>
                  <a:schemeClr val="tx2"/>
                </a:solidFill>
                <a:latin typeface="+mn-lt"/>
                <a:cs typeface="Arial" charset="0"/>
              </a:rPr>
              <a:t> </a:t>
            </a:r>
            <a:r>
              <a:rPr lang="en-US" sz="1400" b="1" dirty="0">
                <a:solidFill>
                  <a:schemeClr val="tx2"/>
                </a:solidFill>
                <a:latin typeface="+mn-lt"/>
                <a:cs typeface="Arial" charset="0"/>
              </a:rPr>
              <a:t>second (</a:t>
            </a:r>
            <a:r>
              <a:rPr lang="en-US" sz="1400" b="1" baseline="30000" dirty="0">
                <a:solidFill>
                  <a:schemeClr val="tx2"/>
                </a:solidFill>
                <a:latin typeface="+mn-lt"/>
                <a:cs typeface="Arial" charset="0"/>
              </a:rPr>
              <a:t>133</a:t>
            </a:r>
            <a:r>
              <a:rPr lang="en-US" sz="1400" b="1" dirty="0">
                <a:solidFill>
                  <a:schemeClr val="tx2"/>
                </a:solidFill>
                <a:latin typeface="+mn-lt"/>
                <a:cs typeface="Arial" charset="0"/>
              </a:rPr>
              <a:t>Cs)</a:t>
            </a:r>
          </a:p>
        </p:txBody>
      </p:sp>
      <p:sp>
        <p:nvSpPr>
          <p:cNvPr id="10" name="Text Box 5"/>
          <p:cNvSpPr txBox="1">
            <a:spLocks noChangeArrowheads="1"/>
          </p:cNvSpPr>
          <p:nvPr/>
        </p:nvSpPr>
        <p:spPr bwMode="auto">
          <a:xfrm>
            <a:off x="4103948" y="4705348"/>
            <a:ext cx="34421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sz="1200" b="1" dirty="0" smtClean="0">
                <a:solidFill>
                  <a:schemeClr val="accent6">
                    <a:lumMod val="50000"/>
                  </a:schemeClr>
                </a:solidFill>
                <a:latin typeface="+mn-lt"/>
                <a:ea typeface="Arial Unicode MS" pitchFamily="34" charset="-128"/>
                <a:cs typeface="Arial" charset="0"/>
              </a:rPr>
              <a:t>(</a:t>
            </a:r>
            <a:r>
              <a:rPr lang="fr-FR" sz="1200" b="1" i="1" dirty="0" err="1" smtClean="0">
                <a:solidFill>
                  <a:schemeClr val="accent6">
                    <a:lumMod val="50000"/>
                  </a:schemeClr>
                </a:solidFill>
                <a:latin typeface="+mn-lt"/>
                <a:ea typeface="Arial Unicode MS" pitchFamily="34" charset="-128"/>
                <a:cs typeface="Arial" charset="0"/>
              </a:rPr>
              <a:t>Metrologia</a:t>
            </a:r>
            <a:r>
              <a:rPr lang="fr-FR" sz="1200" b="1" dirty="0">
                <a:solidFill>
                  <a:schemeClr val="accent6">
                    <a:lumMod val="50000"/>
                  </a:schemeClr>
                </a:solidFill>
                <a:latin typeface="+mn-lt"/>
                <a:ea typeface="Arial Unicode MS" pitchFamily="34" charset="-128"/>
                <a:cs typeface="Arial" charset="0"/>
              </a:rPr>
              <a:t>, </a:t>
            </a:r>
            <a:r>
              <a:rPr lang="fr-FR" sz="1200" b="1" dirty="0" smtClean="0">
                <a:solidFill>
                  <a:schemeClr val="accent6">
                    <a:lumMod val="50000"/>
                  </a:schemeClr>
                </a:solidFill>
                <a:latin typeface="+mn-lt"/>
                <a:ea typeface="Arial Unicode MS" pitchFamily="34" charset="-128"/>
                <a:cs typeface="Arial" charset="0"/>
              </a:rPr>
              <a:t>2017)</a:t>
            </a:r>
            <a:endParaRPr lang="fr-FR" sz="1200" b="1" dirty="0">
              <a:solidFill>
                <a:schemeClr val="accent6">
                  <a:lumMod val="50000"/>
                </a:schemeClr>
              </a:solidFill>
              <a:latin typeface="+mn-lt"/>
              <a:ea typeface="Arial Unicode MS" pitchFamily="34" charset="-128"/>
              <a:cs typeface="Arial"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3237" y="991288"/>
            <a:ext cx="4013136" cy="375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707904" y="3651870"/>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rgbClr val="7030A0"/>
                </a:solidFill>
                <a:cs typeface="Arial" charset="0"/>
              </a:rPr>
              <a:t>N</a:t>
            </a:r>
            <a:r>
              <a:rPr lang="en-US" b="1" i="1" baseline="-25000" dirty="0">
                <a:solidFill>
                  <a:srgbClr val="7030A0"/>
                </a:solidFill>
                <a:cs typeface="Arial" charset="0"/>
              </a:rPr>
              <a:t>A</a:t>
            </a:r>
            <a:endParaRPr lang="fr-FR" dirty="0">
              <a:solidFill>
                <a:srgbClr val="7030A0"/>
              </a:solidFill>
            </a:endParaRPr>
          </a:p>
        </p:txBody>
      </p:sp>
      <p:sp>
        <p:nvSpPr>
          <p:cNvPr id="7" name="Rectangle 6"/>
          <p:cNvSpPr/>
          <p:nvPr/>
        </p:nvSpPr>
        <p:spPr>
          <a:xfrm>
            <a:off x="4499992" y="4371950"/>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FFC000"/>
                </a:solidFill>
              </a:rPr>
              <a:t>k</a:t>
            </a:r>
            <a:endParaRPr lang="fr-FR" b="1" dirty="0">
              <a:solidFill>
                <a:srgbClr val="FFC000"/>
              </a:solidFill>
            </a:endParaRPr>
          </a:p>
        </p:txBody>
      </p:sp>
      <p:sp>
        <p:nvSpPr>
          <p:cNvPr id="8" name="Rectangle 7"/>
          <p:cNvSpPr/>
          <p:nvPr/>
        </p:nvSpPr>
        <p:spPr>
          <a:xfrm>
            <a:off x="6012160" y="4390260"/>
            <a:ext cx="792088" cy="31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92D050"/>
                </a:solidFill>
              </a:rPr>
              <a:t>e</a:t>
            </a:r>
            <a:endParaRPr lang="fr-FR" b="1" dirty="0">
              <a:solidFill>
                <a:srgbClr val="92D050"/>
              </a:solidFill>
            </a:endParaRPr>
          </a:p>
        </p:txBody>
      </p:sp>
      <p:sp>
        <p:nvSpPr>
          <p:cNvPr id="11" name="Rectangle 10"/>
          <p:cNvSpPr/>
          <p:nvPr/>
        </p:nvSpPr>
        <p:spPr>
          <a:xfrm>
            <a:off x="7092280" y="172823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accent5"/>
                </a:solidFill>
              </a:rPr>
              <a:t>h</a:t>
            </a:r>
            <a:endParaRPr lang="fr-FR" b="1" dirty="0">
              <a:solidFill>
                <a:schemeClr val="accent5"/>
              </a:solidFill>
            </a:endParaRPr>
          </a:p>
        </p:txBody>
      </p:sp>
    </p:spTree>
    <p:extLst>
      <p:ext uri="{BB962C8B-B14F-4D97-AF65-F5344CB8AC3E}">
        <p14:creationId xmlns:p14="http://schemas.microsoft.com/office/powerpoint/2010/main" val="3173447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descr="prototype"/>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5796136" y="1018812"/>
            <a:ext cx="2725703" cy="339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itle 2"/>
          <p:cNvSpPr>
            <a:spLocks noGrp="1"/>
          </p:cNvSpPr>
          <p:nvPr>
            <p:ph type="title"/>
          </p:nvPr>
        </p:nvSpPr>
        <p:spPr/>
        <p:txBody>
          <a:bodyPr>
            <a:normAutofit/>
          </a:bodyPr>
          <a:lstStyle/>
          <a:p>
            <a:r>
              <a:rPr lang="en-US" dirty="0"/>
              <a:t>The definition of the kilogram in the SI</a:t>
            </a:r>
          </a:p>
        </p:txBody>
      </p:sp>
      <p:sp>
        <p:nvSpPr>
          <p:cNvPr id="9" name="Text Box 4"/>
          <p:cNvSpPr txBox="1">
            <a:spLocks noChangeArrowheads="1"/>
          </p:cNvSpPr>
          <p:nvPr/>
        </p:nvSpPr>
        <p:spPr bwMode="auto">
          <a:xfrm>
            <a:off x="508139" y="895350"/>
            <a:ext cx="4079875" cy="923330"/>
          </a:xfrm>
          <a:prstGeom prst="rect">
            <a:avLst/>
          </a:prstGeom>
          <a:solidFill>
            <a:schemeClr val="bg1">
              <a:lumMod val="95000"/>
            </a:schemeClr>
          </a:solidFill>
          <a:ln w="3175">
            <a:solidFill>
              <a:schemeClr val="bg1">
                <a:lumMod val="75000"/>
              </a:schemeClr>
            </a:solidFill>
            <a:miter lim="800000"/>
            <a:headEnd/>
            <a:tailEnd/>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b="1" dirty="0">
                <a:latin typeface="Calibri" pitchFamily="34" charset="0"/>
              </a:rPr>
              <a:t>The kilogram is the unit of </a:t>
            </a:r>
            <a:r>
              <a:rPr lang="en-US" b="1" dirty="0" smtClean="0">
                <a:latin typeface="Calibri" pitchFamily="34" charset="0"/>
              </a:rPr>
              <a:t>mass - </a:t>
            </a:r>
            <a:endParaRPr lang="en-US" b="1" dirty="0">
              <a:latin typeface="Calibri" pitchFamily="34" charset="0"/>
            </a:endParaRPr>
          </a:p>
          <a:p>
            <a:pPr algn="ctr" eaLnBrk="1" hangingPunct="1"/>
            <a:r>
              <a:rPr lang="en-US" b="1" dirty="0">
                <a:latin typeface="Calibri" pitchFamily="34" charset="0"/>
              </a:rPr>
              <a:t>it is equal to the mass of the international prototype of the kilogram.</a:t>
            </a:r>
          </a:p>
        </p:txBody>
      </p:sp>
      <p:sp>
        <p:nvSpPr>
          <p:cNvPr id="10" name="Text Box 5"/>
          <p:cNvSpPr txBox="1">
            <a:spLocks noChangeArrowheads="1"/>
          </p:cNvSpPr>
          <p:nvPr/>
        </p:nvSpPr>
        <p:spPr bwMode="auto">
          <a:xfrm>
            <a:off x="533538" y="2129790"/>
            <a:ext cx="4495661"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180975" indent="-180975"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algn="just" eaLnBrk="1" hangingPunct="1">
              <a:spcBef>
                <a:spcPts val="600"/>
              </a:spcBef>
              <a:buFont typeface="Arial" pitchFamily="34" charset="0"/>
              <a:buChar char="•"/>
            </a:pPr>
            <a:r>
              <a:rPr lang="en-US" sz="1400" dirty="0" smtClean="0">
                <a:solidFill>
                  <a:srgbClr val="193B7F"/>
                </a:solidFill>
                <a:latin typeface="+mn-lt"/>
              </a:rPr>
              <a:t>manufactured </a:t>
            </a:r>
            <a:r>
              <a:rPr lang="en-US" sz="1400" dirty="0">
                <a:solidFill>
                  <a:srgbClr val="193B7F"/>
                </a:solidFill>
                <a:latin typeface="+mn-lt"/>
              </a:rPr>
              <a:t>around </a:t>
            </a:r>
            <a:r>
              <a:rPr lang="en-US" sz="1400" dirty="0" smtClean="0">
                <a:solidFill>
                  <a:srgbClr val="193B7F"/>
                </a:solidFill>
                <a:latin typeface="+mn-lt"/>
              </a:rPr>
              <a:t>1880</a:t>
            </a:r>
            <a:r>
              <a:rPr lang="en-US" sz="1400" dirty="0">
                <a:solidFill>
                  <a:srgbClr val="193B7F"/>
                </a:solidFill>
                <a:latin typeface="+mn-lt"/>
              </a:rPr>
              <a:t> </a:t>
            </a:r>
            <a:r>
              <a:rPr lang="en-US" sz="1400" dirty="0" smtClean="0">
                <a:solidFill>
                  <a:srgbClr val="193B7F"/>
                </a:solidFill>
                <a:latin typeface="+mn-lt"/>
              </a:rPr>
              <a:t>and ratified </a:t>
            </a:r>
            <a:r>
              <a:rPr lang="en-US" sz="1400" dirty="0">
                <a:solidFill>
                  <a:srgbClr val="193B7F"/>
                </a:solidFill>
                <a:latin typeface="+mn-lt"/>
              </a:rPr>
              <a:t>in </a:t>
            </a:r>
            <a:r>
              <a:rPr lang="en-US" sz="1400" dirty="0" smtClean="0">
                <a:solidFill>
                  <a:srgbClr val="193B7F"/>
                </a:solidFill>
                <a:latin typeface="+mn-lt"/>
              </a:rPr>
              <a:t>1889</a:t>
            </a:r>
          </a:p>
          <a:p>
            <a:pPr marL="285750" indent="-285750" algn="just" eaLnBrk="1" hangingPunct="1">
              <a:spcBef>
                <a:spcPts val="600"/>
              </a:spcBef>
              <a:buFont typeface="Arial" pitchFamily="34" charset="0"/>
              <a:buChar char="•"/>
            </a:pPr>
            <a:r>
              <a:rPr lang="en-US" sz="1400" dirty="0" smtClean="0">
                <a:solidFill>
                  <a:srgbClr val="193B7F"/>
                </a:solidFill>
                <a:latin typeface="+mn-lt"/>
              </a:rPr>
              <a:t>represents </a:t>
            </a:r>
            <a:r>
              <a:rPr lang="en-US" sz="1400" dirty="0">
                <a:solidFill>
                  <a:srgbClr val="193B7F"/>
                </a:solidFill>
                <a:latin typeface="+mn-lt"/>
              </a:rPr>
              <a:t>the mass of 1 dm</a:t>
            </a:r>
            <a:r>
              <a:rPr lang="en-US" sz="1400" baseline="30000" dirty="0">
                <a:solidFill>
                  <a:srgbClr val="193B7F"/>
                </a:solidFill>
                <a:latin typeface="+mn-lt"/>
              </a:rPr>
              <a:t>3</a:t>
            </a:r>
            <a:r>
              <a:rPr lang="en-US" sz="1400" dirty="0">
                <a:solidFill>
                  <a:srgbClr val="193B7F"/>
                </a:solidFill>
                <a:latin typeface="+mn-lt"/>
              </a:rPr>
              <a:t> of H</a:t>
            </a:r>
            <a:r>
              <a:rPr lang="en-US" sz="1400" baseline="-25000" dirty="0">
                <a:solidFill>
                  <a:srgbClr val="193B7F"/>
                </a:solidFill>
                <a:latin typeface="+mn-lt"/>
              </a:rPr>
              <a:t>2</a:t>
            </a:r>
            <a:r>
              <a:rPr lang="en-US" sz="1400" dirty="0">
                <a:solidFill>
                  <a:srgbClr val="193B7F"/>
                </a:solidFill>
                <a:latin typeface="+mn-lt"/>
              </a:rPr>
              <a:t>O at </a:t>
            </a:r>
            <a:r>
              <a:rPr lang="en-US" sz="1400" dirty="0" smtClean="0">
                <a:solidFill>
                  <a:srgbClr val="193B7F"/>
                </a:solidFill>
                <a:latin typeface="+mn-lt"/>
              </a:rPr>
              <a:t>its maximum </a:t>
            </a:r>
            <a:r>
              <a:rPr lang="en-US" sz="1400" dirty="0">
                <a:solidFill>
                  <a:srgbClr val="193B7F"/>
                </a:solidFill>
                <a:latin typeface="+mn-lt"/>
              </a:rPr>
              <a:t>density (4</a:t>
            </a:r>
            <a:r>
              <a:rPr lang="en-US" sz="800" dirty="0">
                <a:solidFill>
                  <a:srgbClr val="193B7F"/>
                </a:solidFill>
                <a:latin typeface="+mn-lt"/>
              </a:rPr>
              <a:t> </a:t>
            </a:r>
            <a:r>
              <a:rPr lang="en-US" sz="1400" dirty="0">
                <a:solidFill>
                  <a:srgbClr val="193B7F"/>
                </a:solidFill>
                <a:latin typeface="+mn-lt"/>
              </a:rPr>
              <a:t>°C)</a:t>
            </a:r>
          </a:p>
          <a:p>
            <a:pPr marL="285750" indent="-285750" algn="just" eaLnBrk="1" hangingPunct="1">
              <a:spcBef>
                <a:spcPts val="600"/>
              </a:spcBef>
              <a:buFont typeface="Arial" pitchFamily="34" charset="0"/>
              <a:buChar char="•"/>
            </a:pPr>
            <a:r>
              <a:rPr lang="en-US" sz="1400" dirty="0" smtClean="0">
                <a:solidFill>
                  <a:srgbClr val="193B7F"/>
                </a:solidFill>
                <a:latin typeface="+mn-lt"/>
              </a:rPr>
              <a:t>alloy </a:t>
            </a:r>
            <a:r>
              <a:rPr lang="en-US" sz="1400" dirty="0">
                <a:solidFill>
                  <a:srgbClr val="193B7F"/>
                </a:solidFill>
                <a:latin typeface="+mn-lt"/>
              </a:rPr>
              <a:t>of 90% </a:t>
            </a:r>
            <a:r>
              <a:rPr lang="en-US" sz="1400" dirty="0" err="1">
                <a:solidFill>
                  <a:srgbClr val="193B7F"/>
                </a:solidFill>
                <a:latin typeface="+mn-lt"/>
              </a:rPr>
              <a:t>Pt</a:t>
            </a:r>
            <a:r>
              <a:rPr lang="en-US" sz="1400" dirty="0">
                <a:solidFill>
                  <a:srgbClr val="193B7F"/>
                </a:solidFill>
                <a:latin typeface="+mn-lt"/>
              </a:rPr>
              <a:t> and </a:t>
            </a:r>
            <a:r>
              <a:rPr lang="en-US" sz="1400" dirty="0" smtClean="0">
                <a:solidFill>
                  <a:srgbClr val="193B7F"/>
                </a:solidFill>
                <a:latin typeface="+mn-lt"/>
              </a:rPr>
              <a:t>10</a:t>
            </a:r>
            <a:r>
              <a:rPr lang="en-US" sz="1400" dirty="0">
                <a:solidFill>
                  <a:srgbClr val="193B7F"/>
                </a:solidFill>
                <a:latin typeface="+mn-lt"/>
              </a:rPr>
              <a:t>% </a:t>
            </a:r>
            <a:r>
              <a:rPr lang="en-US" sz="1400" dirty="0" err="1">
                <a:solidFill>
                  <a:srgbClr val="193B7F"/>
                </a:solidFill>
                <a:latin typeface="+mn-lt"/>
              </a:rPr>
              <a:t>Ir</a:t>
            </a:r>
            <a:r>
              <a:rPr lang="en-US" sz="1400" dirty="0">
                <a:solidFill>
                  <a:srgbClr val="193B7F"/>
                </a:solidFill>
                <a:latin typeface="+mn-lt"/>
              </a:rPr>
              <a:t> </a:t>
            </a:r>
          </a:p>
          <a:p>
            <a:pPr marL="285750" indent="-285750" algn="just" eaLnBrk="1" hangingPunct="1">
              <a:spcBef>
                <a:spcPts val="600"/>
              </a:spcBef>
              <a:buFont typeface="Arial" pitchFamily="34" charset="0"/>
              <a:buChar char="•"/>
            </a:pPr>
            <a:r>
              <a:rPr lang="en-US" sz="1400" dirty="0" smtClean="0">
                <a:solidFill>
                  <a:srgbClr val="193B7F"/>
                </a:solidFill>
                <a:latin typeface="+mn-lt"/>
              </a:rPr>
              <a:t>cylindrical </a:t>
            </a:r>
            <a:r>
              <a:rPr lang="en-US" sz="1400" dirty="0">
                <a:solidFill>
                  <a:srgbClr val="193B7F"/>
                </a:solidFill>
                <a:latin typeface="+mn-lt"/>
              </a:rPr>
              <a:t>shape, </a:t>
            </a:r>
            <a:r>
              <a:rPr lang="en-US" sz="1400" i="1" dirty="0">
                <a:solidFill>
                  <a:srgbClr val="193B7F"/>
                </a:solidFill>
                <a:latin typeface="+mn-lt"/>
              </a:rPr>
              <a:t>Ø</a:t>
            </a:r>
            <a:r>
              <a:rPr lang="en-US" sz="1400" dirty="0">
                <a:solidFill>
                  <a:srgbClr val="193B7F"/>
                </a:solidFill>
                <a:latin typeface="+mn-lt"/>
              </a:rPr>
              <a:t> = </a:t>
            </a:r>
            <a:r>
              <a:rPr lang="en-US" sz="1400" i="1" dirty="0">
                <a:solidFill>
                  <a:srgbClr val="193B7F"/>
                </a:solidFill>
                <a:latin typeface="+mn-lt"/>
              </a:rPr>
              <a:t>h</a:t>
            </a:r>
            <a:r>
              <a:rPr lang="en-US" sz="1400" dirty="0">
                <a:solidFill>
                  <a:srgbClr val="193B7F"/>
                </a:solidFill>
                <a:latin typeface="+mn-lt"/>
              </a:rPr>
              <a:t> ~ 39 mm</a:t>
            </a:r>
          </a:p>
          <a:p>
            <a:pPr marL="285750" indent="-285750" algn="just" eaLnBrk="1" hangingPunct="1">
              <a:spcBef>
                <a:spcPts val="600"/>
              </a:spcBef>
              <a:buFont typeface="Arial" pitchFamily="34" charset="0"/>
              <a:buChar char="•"/>
            </a:pPr>
            <a:r>
              <a:rPr lang="en-US" sz="1400" dirty="0" smtClean="0">
                <a:solidFill>
                  <a:srgbClr val="193B7F"/>
                </a:solidFill>
                <a:latin typeface="+mn-lt"/>
              </a:rPr>
              <a:t>kept </a:t>
            </a:r>
            <a:r>
              <a:rPr lang="en-US" sz="1400" dirty="0">
                <a:solidFill>
                  <a:srgbClr val="193B7F"/>
                </a:solidFill>
                <a:latin typeface="+mn-lt"/>
              </a:rPr>
              <a:t>at the BIPM in ambient air</a:t>
            </a:r>
          </a:p>
        </p:txBody>
      </p:sp>
      <p:sp>
        <p:nvSpPr>
          <p:cNvPr id="11" name="Text Box 13"/>
          <p:cNvSpPr txBox="1">
            <a:spLocks noChangeArrowheads="1"/>
          </p:cNvSpPr>
          <p:nvPr/>
        </p:nvSpPr>
        <p:spPr bwMode="auto">
          <a:xfrm>
            <a:off x="481152" y="4095750"/>
            <a:ext cx="4060825" cy="584775"/>
          </a:xfrm>
          <a:prstGeom prst="rect">
            <a:avLst/>
          </a:prstGeom>
          <a:solidFill>
            <a:schemeClr val="bg1">
              <a:lumMod val="95000"/>
            </a:schemeClr>
          </a:solidFill>
          <a:ln w="3175">
            <a:solidFill>
              <a:schemeClr val="bg1">
                <a:lumMod val="75000"/>
              </a:schemeClr>
            </a:solidFill>
            <a:miter lim="800000"/>
            <a:headEnd/>
            <a:tailEnd/>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solidFill>
                  <a:srgbClr val="C00000"/>
                </a:solidFill>
                <a:latin typeface="+mn-lt"/>
              </a:rPr>
              <a:t>The kilogram is </a:t>
            </a:r>
            <a:r>
              <a:rPr lang="en-US" sz="1600" u="sng" dirty="0">
                <a:solidFill>
                  <a:srgbClr val="C00000"/>
                </a:solidFill>
                <a:latin typeface="+mn-lt"/>
              </a:rPr>
              <a:t>the last SI base</a:t>
            </a:r>
          </a:p>
          <a:p>
            <a:pPr algn="ctr" eaLnBrk="1" hangingPunct="1"/>
            <a:r>
              <a:rPr lang="en-US" sz="1600" u="sng" dirty="0">
                <a:solidFill>
                  <a:srgbClr val="C00000"/>
                </a:solidFill>
                <a:latin typeface="+mn-lt"/>
              </a:rPr>
              <a:t>unit</a:t>
            </a:r>
            <a:r>
              <a:rPr lang="en-US" sz="1600" dirty="0">
                <a:solidFill>
                  <a:srgbClr val="C00000"/>
                </a:solidFill>
                <a:latin typeface="+mn-lt"/>
              </a:rPr>
              <a:t> defined by a material artefact.</a:t>
            </a:r>
          </a:p>
        </p:txBody>
      </p:sp>
    </p:spTree>
    <p:extLst>
      <p:ext uri="{BB962C8B-B14F-4D97-AF65-F5344CB8AC3E}">
        <p14:creationId xmlns:p14="http://schemas.microsoft.com/office/powerpoint/2010/main" val="9645061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How </a:t>
            </a:r>
            <a:r>
              <a:rPr lang="fr-FR" dirty="0" err="1"/>
              <a:t>can</a:t>
            </a:r>
            <a:r>
              <a:rPr lang="fr-FR" dirty="0"/>
              <a:t> </a:t>
            </a:r>
            <a:r>
              <a:rPr lang="fr-FR" dirty="0" err="1"/>
              <a:t>we</a:t>
            </a:r>
            <a:r>
              <a:rPr lang="fr-FR" dirty="0"/>
              <a:t> </a:t>
            </a:r>
            <a:r>
              <a:rPr lang="fr-FR" dirty="0" err="1"/>
              <a:t>explain</a:t>
            </a:r>
            <a:r>
              <a:rPr lang="fr-FR" dirty="0"/>
              <a:t> the new </a:t>
            </a:r>
            <a:r>
              <a:rPr lang="fr-FR" dirty="0" err="1"/>
              <a:t>definitions</a:t>
            </a:r>
            <a:r>
              <a:rPr lang="fr-FR" dirty="0"/>
              <a:t>?</a:t>
            </a:r>
            <a:endParaRPr lang="en-GB" dirty="0"/>
          </a:p>
        </p:txBody>
      </p:sp>
      <p:sp>
        <p:nvSpPr>
          <p:cNvPr id="3" name="Content Placeholder 1"/>
          <p:cNvSpPr txBox="1">
            <a:spLocks/>
          </p:cNvSpPr>
          <p:nvPr/>
        </p:nvSpPr>
        <p:spPr>
          <a:xfrm>
            <a:off x="590872" y="771550"/>
            <a:ext cx="8229600" cy="4104456"/>
          </a:xfrm>
          <a:prstGeom prst="rect">
            <a:avLst/>
          </a:prstGeom>
        </p:spPr>
        <p:txBody>
          <a:bodyPr>
            <a:noAutofit/>
          </a:bodyPr>
          <a:lstStyle>
            <a:lvl1pPr marL="342900" indent="-342900" algn="l" defTabSz="914400" rtl="0" eaLnBrk="1" latinLnBrk="0" hangingPunct="1">
              <a:spcBef>
                <a:spcPct val="20000"/>
              </a:spcBef>
              <a:buSzPct val="80000"/>
              <a:buFontTx/>
              <a:buBlip>
                <a:blip r:embed="rId3"/>
              </a:buBlip>
              <a:defRPr sz="2400" kern="1200">
                <a:solidFill>
                  <a:srgbClr val="193B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rgbClr val="193B7F"/>
                </a:solidFill>
                <a:latin typeface="+mn-lt"/>
                <a:ea typeface="+mn-ea"/>
                <a:cs typeface="+mn-cs"/>
              </a:defRPr>
            </a:lvl2pPr>
            <a:lvl3pPr marL="1143000" indent="-228600" algn="l" defTabSz="914400" rtl="0" eaLnBrk="1" latinLnBrk="0" hangingPunct="1">
              <a:spcBef>
                <a:spcPct val="20000"/>
              </a:spcBef>
              <a:buSzPct val="70000"/>
              <a:buFontTx/>
              <a:buBlip>
                <a:blip r:embed="rId3"/>
              </a:buBlip>
              <a:defRPr sz="1800" kern="1200">
                <a:solidFill>
                  <a:srgbClr val="193B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rgbClr val="193B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rgbClr val="193B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b="1" dirty="0" smtClean="0"/>
              <a:t>The new definitions will “facilitate universality of access to the agreed basis for worldwide measurements”.</a:t>
            </a:r>
          </a:p>
          <a:p>
            <a:pPr lvl="1"/>
            <a:r>
              <a:rPr lang="en-US" sz="1600" dirty="0" smtClean="0"/>
              <a:t>This has been an ambition for the “metric system” that goes back more than 200 years. The 2018 definitions will make it possible for the first time.</a:t>
            </a:r>
          </a:p>
          <a:p>
            <a:endParaRPr lang="en-US" sz="1600" dirty="0" smtClean="0"/>
          </a:p>
          <a:p>
            <a:r>
              <a:rPr lang="en-US" sz="1600" b="1" dirty="0" smtClean="0"/>
              <a:t>The changes will underpin future requirements for increases in accuracy</a:t>
            </a:r>
          </a:p>
          <a:p>
            <a:pPr lvl="1" algn="just"/>
            <a:r>
              <a:rPr lang="en-US" sz="1600" dirty="0" smtClean="0"/>
              <a:t>As science and technology advances, the demands for the accuracy of measurements will continue to increase accuracy. The 2018 definitions will provide for these needs for many years to come. </a:t>
            </a:r>
          </a:p>
          <a:p>
            <a:pPr lvl="1"/>
            <a:endParaRPr lang="en-US" sz="1600" dirty="0" smtClean="0"/>
          </a:p>
          <a:p>
            <a:r>
              <a:rPr lang="en-US" sz="1600" b="1" dirty="0" smtClean="0"/>
              <a:t>The new definitions use “the rules of nature to create the rules of measurement”. </a:t>
            </a:r>
          </a:p>
          <a:p>
            <a:pPr lvl="1" algn="just"/>
            <a:r>
              <a:rPr lang="en-US" sz="1600" dirty="0" smtClean="0"/>
              <a:t>The use of constants in nature enable you to link from the smallest to the largest measurements quantities. It will tie measurements at the atomic (and quantum) scales to those at the macroscopic level. This introduces the appeal of a fundamental (“quantum”) basis for the changes. </a:t>
            </a:r>
          </a:p>
          <a:p>
            <a:endParaRPr lang="en-US" sz="1600" dirty="0" smtClean="0"/>
          </a:p>
          <a:p>
            <a:endParaRPr lang="en-US" sz="1600" dirty="0" smtClean="0"/>
          </a:p>
          <a:p>
            <a:endParaRPr lang="en-US" sz="1600" dirty="0" smtClean="0"/>
          </a:p>
          <a:p>
            <a:endParaRPr lang="fr-FR" sz="1600" dirty="0"/>
          </a:p>
        </p:txBody>
      </p:sp>
    </p:spTree>
    <p:extLst>
      <p:ext uri="{BB962C8B-B14F-4D97-AF65-F5344CB8AC3E}">
        <p14:creationId xmlns:p14="http://schemas.microsoft.com/office/powerpoint/2010/main" val="182093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25364" y="771550"/>
            <a:ext cx="4597400" cy="3207270"/>
            <a:chOff x="393700" y="483518"/>
            <a:chExt cx="4597400" cy="320727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937" t="12251" r="12187" b="7276"/>
            <a:stretch/>
          </p:blipFill>
          <p:spPr bwMode="auto">
            <a:xfrm>
              <a:off x="395536" y="483518"/>
              <a:ext cx="4587974" cy="3021682"/>
            </a:xfrm>
            <a:prstGeom prst="rect">
              <a:avLst/>
            </a:prstGeom>
            <a:noFill/>
            <a:ln w="317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395536" y="3363838"/>
              <a:ext cx="45879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Freeform 3"/>
            <p:cNvSpPr/>
            <p:nvPr/>
          </p:nvSpPr>
          <p:spPr>
            <a:xfrm>
              <a:off x="393700" y="3340100"/>
              <a:ext cx="4597400" cy="350688"/>
            </a:xfrm>
            <a:custGeom>
              <a:avLst/>
              <a:gdLst>
                <a:gd name="connsiteX0" fmla="*/ 0 w 4597400"/>
                <a:gd name="connsiteY0" fmla="*/ 12700 h 350688"/>
                <a:gd name="connsiteX1" fmla="*/ 647700 w 4597400"/>
                <a:gd name="connsiteY1" fmla="*/ 203200 h 350688"/>
                <a:gd name="connsiteX2" fmla="*/ 1955800 w 4597400"/>
                <a:gd name="connsiteY2" fmla="*/ 127000 h 350688"/>
                <a:gd name="connsiteX3" fmla="*/ 2997200 w 4597400"/>
                <a:gd name="connsiteY3" fmla="*/ 349250 h 350688"/>
                <a:gd name="connsiteX4" fmla="*/ 4597400 w 4597400"/>
                <a:gd name="connsiteY4" fmla="*/ 0 h 35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400" h="350688">
                  <a:moveTo>
                    <a:pt x="0" y="12700"/>
                  </a:moveTo>
                  <a:cubicBezTo>
                    <a:pt x="160866" y="98425"/>
                    <a:pt x="321733" y="184150"/>
                    <a:pt x="647700" y="203200"/>
                  </a:cubicBezTo>
                  <a:cubicBezTo>
                    <a:pt x="973667" y="222250"/>
                    <a:pt x="1564217" y="102658"/>
                    <a:pt x="1955800" y="127000"/>
                  </a:cubicBezTo>
                  <a:cubicBezTo>
                    <a:pt x="2347383" y="151342"/>
                    <a:pt x="2556933" y="370417"/>
                    <a:pt x="2997200" y="349250"/>
                  </a:cubicBezTo>
                  <a:cubicBezTo>
                    <a:pt x="3437467" y="328083"/>
                    <a:pt x="4358217" y="47625"/>
                    <a:pt x="4597400" y="0"/>
                  </a:cubicBez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7" name="Rectangle 6"/>
          <p:cNvSpPr/>
          <p:nvPr/>
        </p:nvSpPr>
        <p:spPr>
          <a:xfrm>
            <a:off x="5148064" y="915566"/>
            <a:ext cx="3817840" cy="646331"/>
          </a:xfrm>
          <a:prstGeom prst="rect">
            <a:avLst/>
          </a:prstGeom>
        </p:spPr>
        <p:txBody>
          <a:bodyPr wrap="square">
            <a:spAutoFit/>
          </a:bodyPr>
          <a:lstStyle/>
          <a:p>
            <a:pPr marL="285750" indent="-285750">
              <a:buFont typeface="Arial" panose="020B0604020202020204" pitchFamily="34" charset="0"/>
              <a:buChar char="•"/>
            </a:pPr>
            <a:r>
              <a:rPr lang="fr-FR" sz="1200" b="1" i="1" dirty="0">
                <a:solidFill>
                  <a:srgbClr val="193B7F"/>
                </a:solidFill>
              </a:rPr>
              <a:t>The </a:t>
            </a:r>
            <a:r>
              <a:rPr lang="fr-FR" sz="1200" b="1" i="1" dirty="0" err="1" smtClean="0">
                <a:solidFill>
                  <a:srgbClr val="193B7F"/>
                </a:solidFill>
              </a:rPr>
              <a:t>kilogram</a:t>
            </a:r>
            <a:r>
              <a:rPr lang="fr-FR" sz="1200" b="1" i="1" dirty="0" smtClean="0">
                <a:solidFill>
                  <a:srgbClr val="193B7F"/>
                </a:solidFill>
              </a:rPr>
              <a:t> … </a:t>
            </a:r>
            <a:r>
              <a:rPr lang="en-US" sz="1200" i="1" dirty="0">
                <a:solidFill>
                  <a:srgbClr val="193B7F"/>
                </a:solidFill>
              </a:rPr>
              <a:t>The uncertainties offered by NMIs to their </a:t>
            </a:r>
            <a:r>
              <a:rPr lang="en-US" sz="1200" i="1" dirty="0" smtClean="0">
                <a:solidFill>
                  <a:srgbClr val="193B7F"/>
                </a:solidFill>
              </a:rPr>
              <a:t>calibration customers </a:t>
            </a:r>
            <a:r>
              <a:rPr lang="en-US" sz="1200" i="1" dirty="0">
                <a:solidFill>
                  <a:srgbClr val="193B7F"/>
                </a:solidFill>
              </a:rPr>
              <a:t>will also be broadly unaffected.</a:t>
            </a:r>
            <a:endParaRPr lang="fr-FR" sz="1200" i="1" dirty="0">
              <a:solidFill>
                <a:srgbClr val="193B7F"/>
              </a:solidFill>
            </a:endParaRPr>
          </a:p>
        </p:txBody>
      </p:sp>
      <p:sp>
        <p:nvSpPr>
          <p:cNvPr id="9" name="Rectangle 8"/>
          <p:cNvSpPr/>
          <p:nvPr/>
        </p:nvSpPr>
        <p:spPr>
          <a:xfrm>
            <a:off x="5148064" y="1707654"/>
            <a:ext cx="3817840" cy="830997"/>
          </a:xfrm>
          <a:prstGeom prst="rect">
            <a:avLst/>
          </a:prstGeom>
        </p:spPr>
        <p:txBody>
          <a:bodyPr wrap="square">
            <a:spAutoFit/>
          </a:bodyPr>
          <a:lstStyle/>
          <a:p>
            <a:pPr marL="285750" indent="-285750">
              <a:buFont typeface="Arial" panose="020B0604020202020204" pitchFamily="34" charset="0"/>
              <a:buChar char="•"/>
            </a:pPr>
            <a:r>
              <a:rPr lang="fr-FR" sz="1200" b="1" i="1" dirty="0">
                <a:solidFill>
                  <a:srgbClr val="193B7F"/>
                </a:solidFill>
              </a:rPr>
              <a:t>The </a:t>
            </a:r>
            <a:r>
              <a:rPr lang="fr-FR" sz="1200" b="1" i="1" dirty="0" err="1">
                <a:solidFill>
                  <a:srgbClr val="193B7F"/>
                </a:solidFill>
              </a:rPr>
              <a:t>ampere</a:t>
            </a:r>
            <a:r>
              <a:rPr lang="fr-FR" sz="1200" b="1" i="1" dirty="0">
                <a:solidFill>
                  <a:srgbClr val="193B7F"/>
                </a:solidFill>
              </a:rPr>
              <a:t>… </a:t>
            </a:r>
            <a:r>
              <a:rPr lang="en-US" sz="1200" i="1" dirty="0">
                <a:solidFill>
                  <a:srgbClr val="193B7F"/>
                </a:solidFill>
              </a:rPr>
              <a:t>Practitioners working at </a:t>
            </a:r>
            <a:r>
              <a:rPr lang="en-US" sz="1200" i="1" dirty="0" smtClean="0">
                <a:solidFill>
                  <a:srgbClr val="193B7F"/>
                </a:solidFill>
              </a:rPr>
              <a:t>the highest </a:t>
            </a:r>
            <a:r>
              <a:rPr lang="en-US" sz="1200" i="1" dirty="0">
                <a:solidFill>
                  <a:srgbClr val="193B7F"/>
                </a:solidFill>
              </a:rPr>
              <a:t>level of accuracy may need to adjust the values of their standards and review </a:t>
            </a:r>
            <a:r>
              <a:rPr lang="en-US" sz="1200" i="1" dirty="0" smtClean="0">
                <a:solidFill>
                  <a:srgbClr val="193B7F"/>
                </a:solidFill>
              </a:rPr>
              <a:t>their measurement </a:t>
            </a:r>
            <a:r>
              <a:rPr lang="en-US" sz="1200" i="1" dirty="0">
                <a:solidFill>
                  <a:srgbClr val="193B7F"/>
                </a:solidFill>
              </a:rPr>
              <a:t>uncertainty </a:t>
            </a:r>
            <a:r>
              <a:rPr lang="en-US" sz="1200" i="1" dirty="0" smtClean="0">
                <a:solidFill>
                  <a:srgbClr val="193B7F"/>
                </a:solidFill>
              </a:rPr>
              <a:t>budgets.</a:t>
            </a:r>
            <a:endParaRPr lang="fr-FR" sz="1200" i="1" dirty="0">
              <a:solidFill>
                <a:srgbClr val="193B7F"/>
              </a:solidFill>
            </a:endParaRPr>
          </a:p>
        </p:txBody>
      </p:sp>
      <p:sp>
        <p:nvSpPr>
          <p:cNvPr id="10" name="Rectangle 9"/>
          <p:cNvSpPr/>
          <p:nvPr/>
        </p:nvSpPr>
        <p:spPr>
          <a:xfrm>
            <a:off x="5148064" y="2676857"/>
            <a:ext cx="3817840" cy="830997"/>
          </a:xfrm>
          <a:prstGeom prst="rect">
            <a:avLst/>
          </a:prstGeom>
        </p:spPr>
        <p:txBody>
          <a:bodyPr wrap="square">
            <a:spAutoFit/>
          </a:bodyPr>
          <a:lstStyle/>
          <a:p>
            <a:pPr marL="285750" indent="-285750">
              <a:buFont typeface="Arial" panose="020B0604020202020204" pitchFamily="34" charset="0"/>
              <a:buChar char="•"/>
            </a:pPr>
            <a:r>
              <a:rPr lang="en-US" sz="1200" b="1" i="1" dirty="0" smtClean="0">
                <a:solidFill>
                  <a:srgbClr val="193B7F"/>
                </a:solidFill>
              </a:rPr>
              <a:t>The </a:t>
            </a:r>
            <a:r>
              <a:rPr lang="en-US" sz="1200" b="1" i="1" dirty="0">
                <a:solidFill>
                  <a:srgbClr val="193B7F"/>
                </a:solidFill>
              </a:rPr>
              <a:t>kelvin </a:t>
            </a:r>
            <a:r>
              <a:rPr lang="en-US" sz="1200" i="1" dirty="0">
                <a:solidFill>
                  <a:srgbClr val="193B7F"/>
                </a:solidFill>
              </a:rPr>
              <a:t>will be redefined with no immediate effect on temperature measurement practice or </a:t>
            </a:r>
            <a:r>
              <a:rPr lang="en-US" sz="1200" i="1" dirty="0" smtClean="0">
                <a:solidFill>
                  <a:srgbClr val="193B7F"/>
                </a:solidFill>
              </a:rPr>
              <a:t>on the </a:t>
            </a:r>
            <a:r>
              <a:rPr lang="en-US" sz="1200" i="1" dirty="0">
                <a:solidFill>
                  <a:srgbClr val="193B7F"/>
                </a:solidFill>
              </a:rPr>
              <a:t>traceability of temperature measurements, and for most users, it will pass unnoticed.</a:t>
            </a:r>
            <a:endParaRPr lang="fr-FR" sz="1200" i="1" dirty="0">
              <a:solidFill>
                <a:srgbClr val="193B7F"/>
              </a:solidFill>
            </a:endParaRPr>
          </a:p>
        </p:txBody>
      </p:sp>
      <p:sp>
        <p:nvSpPr>
          <p:cNvPr id="11" name="Rectangle 10"/>
          <p:cNvSpPr/>
          <p:nvPr/>
        </p:nvSpPr>
        <p:spPr>
          <a:xfrm>
            <a:off x="5148064" y="3651870"/>
            <a:ext cx="3817840" cy="646331"/>
          </a:xfrm>
          <a:prstGeom prst="rect">
            <a:avLst/>
          </a:prstGeom>
        </p:spPr>
        <p:txBody>
          <a:bodyPr wrap="square">
            <a:spAutoFit/>
          </a:bodyPr>
          <a:lstStyle/>
          <a:p>
            <a:pPr marL="285750" indent="-285750">
              <a:buFont typeface="Arial" panose="020B0604020202020204" pitchFamily="34" charset="0"/>
              <a:buChar char="•"/>
            </a:pPr>
            <a:r>
              <a:rPr lang="en-US" sz="1200" b="1" i="1" dirty="0" smtClean="0">
                <a:solidFill>
                  <a:srgbClr val="193B7F"/>
                </a:solidFill>
              </a:rPr>
              <a:t>The mole… </a:t>
            </a:r>
            <a:r>
              <a:rPr lang="en-US" sz="1200" i="1" dirty="0">
                <a:solidFill>
                  <a:srgbClr val="193B7F"/>
                </a:solidFill>
              </a:rPr>
              <a:t>This uncertainty will be so small that the </a:t>
            </a:r>
            <a:r>
              <a:rPr lang="en-US" sz="1200" i="1" dirty="0" smtClean="0">
                <a:solidFill>
                  <a:srgbClr val="193B7F"/>
                </a:solidFill>
              </a:rPr>
              <a:t>revised definition </a:t>
            </a:r>
            <a:r>
              <a:rPr lang="en-US" sz="1200" i="1" dirty="0">
                <a:solidFill>
                  <a:srgbClr val="193B7F"/>
                </a:solidFill>
              </a:rPr>
              <a:t>of the mole will not require any change to common practice</a:t>
            </a:r>
            <a:endParaRPr lang="fr-FR" sz="1200" i="1" dirty="0">
              <a:solidFill>
                <a:srgbClr val="193B7F"/>
              </a:solidFill>
            </a:endParaRPr>
          </a:p>
        </p:txBody>
      </p:sp>
      <p:sp>
        <p:nvSpPr>
          <p:cNvPr id="8" name="Rectangle 7"/>
          <p:cNvSpPr/>
          <p:nvPr/>
        </p:nvSpPr>
        <p:spPr>
          <a:xfrm>
            <a:off x="2339752" y="4459565"/>
            <a:ext cx="4572000" cy="276999"/>
          </a:xfrm>
          <a:prstGeom prst="rect">
            <a:avLst/>
          </a:prstGeom>
        </p:spPr>
        <p:txBody>
          <a:bodyPr>
            <a:spAutoFit/>
          </a:bodyPr>
          <a:lstStyle/>
          <a:p>
            <a:pPr algn="ctr"/>
            <a:r>
              <a:rPr lang="fr-FR" sz="1200" b="1" dirty="0">
                <a:hlinkClick r:id="rId3"/>
              </a:rPr>
              <a:t>https://</a:t>
            </a:r>
            <a:r>
              <a:rPr lang="fr-FR" sz="1200" b="1" dirty="0" smtClean="0">
                <a:hlinkClick r:id="rId3"/>
              </a:rPr>
              <a:t>www.bipm.org/utils/common/pdf/SI-statement.pdf</a:t>
            </a:r>
            <a:endParaRPr lang="fr-FR" sz="1200" b="1" dirty="0" smtClean="0"/>
          </a:p>
        </p:txBody>
      </p:sp>
    </p:spTree>
    <p:extLst>
      <p:ext uri="{BB962C8B-B14F-4D97-AF65-F5344CB8AC3E}">
        <p14:creationId xmlns:p14="http://schemas.microsoft.com/office/powerpoint/2010/main" val="7513016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103"/>
          <p:cNvSpPr/>
          <p:nvPr/>
        </p:nvSpPr>
        <p:spPr>
          <a:xfrm>
            <a:off x="3307209" y="2060369"/>
            <a:ext cx="1067981" cy="1484665"/>
          </a:xfrm>
          <a:prstGeom prst="rect">
            <a:avLst/>
          </a:prstGeom>
          <a:solidFill>
            <a:schemeClr val="bg1"/>
          </a:solidFill>
          <a:ln w="317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ctangle 106"/>
          <p:cNvSpPr/>
          <p:nvPr/>
        </p:nvSpPr>
        <p:spPr>
          <a:xfrm>
            <a:off x="7751095" y="2060369"/>
            <a:ext cx="1067981" cy="1484665"/>
          </a:xfrm>
          <a:prstGeom prst="rect">
            <a:avLst/>
          </a:prstGeom>
          <a:solidFill>
            <a:schemeClr val="bg1"/>
          </a:solidFill>
          <a:ln w="317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Rectangle 107"/>
          <p:cNvSpPr/>
          <p:nvPr/>
        </p:nvSpPr>
        <p:spPr>
          <a:xfrm>
            <a:off x="1827690" y="2060369"/>
            <a:ext cx="1067981" cy="1484665"/>
          </a:xfrm>
          <a:prstGeom prst="rect">
            <a:avLst/>
          </a:prstGeom>
          <a:solidFill>
            <a:schemeClr val="bg1"/>
          </a:solidFill>
          <a:ln w="317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p:cNvSpPr/>
          <p:nvPr/>
        </p:nvSpPr>
        <p:spPr>
          <a:xfrm>
            <a:off x="346420" y="2060369"/>
            <a:ext cx="1067981" cy="1484665"/>
          </a:xfrm>
          <a:prstGeom prst="rect">
            <a:avLst/>
          </a:prstGeom>
          <a:solidFill>
            <a:schemeClr val="bg1"/>
          </a:solidFill>
          <a:ln w="317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2" name="Group 71"/>
          <p:cNvGrpSpPr/>
          <p:nvPr/>
        </p:nvGrpSpPr>
        <p:grpSpPr>
          <a:xfrm>
            <a:off x="2146641" y="3091682"/>
            <a:ext cx="430080" cy="745731"/>
            <a:chOff x="1338833" y="1859905"/>
            <a:chExt cx="873374" cy="1542777"/>
          </a:xfrm>
        </p:grpSpPr>
        <p:grpSp>
          <p:nvGrpSpPr>
            <p:cNvPr id="73" name="Group 72"/>
            <p:cNvGrpSpPr/>
            <p:nvPr/>
          </p:nvGrpSpPr>
          <p:grpSpPr>
            <a:xfrm>
              <a:off x="1338833" y="1859905"/>
              <a:ext cx="873374" cy="1542777"/>
              <a:chOff x="1269107" y="4118768"/>
              <a:chExt cx="1012826" cy="1789113"/>
            </a:xfrm>
          </p:grpSpPr>
          <p:sp>
            <p:nvSpPr>
              <p:cNvPr id="75" name="Freeform 998"/>
              <p:cNvSpPr>
                <a:spLocks/>
              </p:cNvSpPr>
              <p:nvPr/>
            </p:nvSpPr>
            <p:spPr bwMode="auto">
              <a:xfrm>
                <a:off x="1269107" y="4118768"/>
                <a:ext cx="1012825" cy="1789113"/>
              </a:xfrm>
              <a:custGeom>
                <a:avLst/>
                <a:gdLst>
                  <a:gd name="T0" fmla="*/ 1277 w 2555"/>
                  <a:gd name="T1" fmla="*/ 0 h 4505"/>
                  <a:gd name="T2" fmla="*/ 1212 w 2555"/>
                  <a:gd name="T3" fmla="*/ 1 h 4505"/>
                  <a:gd name="T4" fmla="*/ 1082 w 2555"/>
                  <a:gd name="T5" fmla="*/ 14 h 4505"/>
                  <a:gd name="T6" fmla="*/ 958 w 2555"/>
                  <a:gd name="T7" fmla="*/ 40 h 4505"/>
                  <a:gd name="T8" fmla="*/ 837 w 2555"/>
                  <a:gd name="T9" fmla="*/ 78 h 4505"/>
                  <a:gd name="T10" fmla="*/ 723 w 2555"/>
                  <a:gd name="T11" fmla="*/ 126 h 4505"/>
                  <a:gd name="T12" fmla="*/ 614 w 2555"/>
                  <a:gd name="T13" fmla="*/ 185 h 4505"/>
                  <a:gd name="T14" fmla="*/ 512 w 2555"/>
                  <a:gd name="T15" fmla="*/ 254 h 4505"/>
                  <a:gd name="T16" fmla="*/ 417 w 2555"/>
                  <a:gd name="T17" fmla="*/ 332 h 4505"/>
                  <a:gd name="T18" fmla="*/ 330 w 2555"/>
                  <a:gd name="T19" fmla="*/ 418 h 4505"/>
                  <a:gd name="T20" fmla="*/ 253 w 2555"/>
                  <a:gd name="T21" fmla="*/ 513 h 4505"/>
                  <a:gd name="T22" fmla="*/ 184 w 2555"/>
                  <a:gd name="T23" fmla="*/ 615 h 4505"/>
                  <a:gd name="T24" fmla="*/ 126 w 2555"/>
                  <a:gd name="T25" fmla="*/ 724 h 4505"/>
                  <a:gd name="T26" fmla="*/ 76 w 2555"/>
                  <a:gd name="T27" fmla="*/ 838 h 4505"/>
                  <a:gd name="T28" fmla="*/ 39 w 2555"/>
                  <a:gd name="T29" fmla="*/ 959 h 4505"/>
                  <a:gd name="T30" fmla="*/ 14 w 2555"/>
                  <a:gd name="T31" fmla="*/ 1083 h 4505"/>
                  <a:gd name="T32" fmla="*/ 1 w 2555"/>
                  <a:gd name="T33" fmla="*/ 1212 h 4505"/>
                  <a:gd name="T34" fmla="*/ 0 w 2555"/>
                  <a:gd name="T35" fmla="*/ 1278 h 4505"/>
                  <a:gd name="T36" fmla="*/ 1 w 2555"/>
                  <a:gd name="T37" fmla="*/ 1336 h 4505"/>
                  <a:gd name="T38" fmla="*/ 14 w 2555"/>
                  <a:gd name="T39" fmla="*/ 1463 h 4505"/>
                  <a:gd name="T40" fmla="*/ 40 w 2555"/>
                  <a:gd name="T41" fmla="*/ 1594 h 4505"/>
                  <a:gd name="T42" fmla="*/ 75 w 2555"/>
                  <a:gd name="T43" fmla="*/ 1716 h 4505"/>
                  <a:gd name="T44" fmla="*/ 97 w 2555"/>
                  <a:gd name="T45" fmla="*/ 1768 h 4505"/>
                  <a:gd name="T46" fmla="*/ 1277 w 2555"/>
                  <a:gd name="T47" fmla="*/ 4505 h 4505"/>
                  <a:gd name="T48" fmla="*/ 2463 w 2555"/>
                  <a:gd name="T49" fmla="*/ 1755 h 4505"/>
                  <a:gd name="T50" fmla="*/ 2482 w 2555"/>
                  <a:gd name="T51" fmla="*/ 1707 h 4505"/>
                  <a:gd name="T52" fmla="*/ 2516 w 2555"/>
                  <a:gd name="T53" fmla="*/ 1590 h 4505"/>
                  <a:gd name="T54" fmla="*/ 2540 w 2555"/>
                  <a:gd name="T55" fmla="*/ 1463 h 4505"/>
                  <a:gd name="T56" fmla="*/ 2553 w 2555"/>
                  <a:gd name="T57" fmla="*/ 1336 h 4505"/>
                  <a:gd name="T58" fmla="*/ 2555 w 2555"/>
                  <a:gd name="T59" fmla="*/ 1278 h 4505"/>
                  <a:gd name="T60" fmla="*/ 2553 w 2555"/>
                  <a:gd name="T61" fmla="*/ 1212 h 4505"/>
                  <a:gd name="T62" fmla="*/ 2540 w 2555"/>
                  <a:gd name="T63" fmla="*/ 1083 h 4505"/>
                  <a:gd name="T64" fmla="*/ 2514 w 2555"/>
                  <a:gd name="T65" fmla="*/ 959 h 4505"/>
                  <a:gd name="T66" fmla="*/ 2478 w 2555"/>
                  <a:gd name="T67" fmla="*/ 838 h 4505"/>
                  <a:gd name="T68" fmla="*/ 2429 w 2555"/>
                  <a:gd name="T69" fmla="*/ 724 h 4505"/>
                  <a:gd name="T70" fmla="*/ 2371 w 2555"/>
                  <a:gd name="T71" fmla="*/ 615 h 4505"/>
                  <a:gd name="T72" fmla="*/ 2302 w 2555"/>
                  <a:gd name="T73" fmla="*/ 513 h 4505"/>
                  <a:gd name="T74" fmla="*/ 2223 w 2555"/>
                  <a:gd name="T75" fmla="*/ 418 h 4505"/>
                  <a:gd name="T76" fmla="*/ 2136 w 2555"/>
                  <a:gd name="T77" fmla="*/ 332 h 4505"/>
                  <a:gd name="T78" fmla="*/ 2041 w 2555"/>
                  <a:gd name="T79" fmla="*/ 254 h 4505"/>
                  <a:gd name="T80" fmla="*/ 1940 w 2555"/>
                  <a:gd name="T81" fmla="*/ 185 h 4505"/>
                  <a:gd name="T82" fmla="*/ 1831 w 2555"/>
                  <a:gd name="T83" fmla="*/ 126 h 4505"/>
                  <a:gd name="T84" fmla="*/ 1717 w 2555"/>
                  <a:gd name="T85" fmla="*/ 78 h 4505"/>
                  <a:gd name="T86" fmla="*/ 1597 w 2555"/>
                  <a:gd name="T87" fmla="*/ 40 h 4505"/>
                  <a:gd name="T88" fmla="*/ 1472 w 2555"/>
                  <a:gd name="T89" fmla="*/ 14 h 4505"/>
                  <a:gd name="T90" fmla="*/ 1343 w 2555"/>
                  <a:gd name="T91" fmla="*/ 1 h 4505"/>
                  <a:gd name="T92" fmla="*/ 1277 w 2555"/>
                  <a:gd name="T93"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5" h="4505">
                    <a:moveTo>
                      <a:pt x="1277" y="0"/>
                    </a:moveTo>
                    <a:lnTo>
                      <a:pt x="1212" y="1"/>
                    </a:lnTo>
                    <a:lnTo>
                      <a:pt x="1082" y="14"/>
                    </a:lnTo>
                    <a:lnTo>
                      <a:pt x="958" y="40"/>
                    </a:lnTo>
                    <a:lnTo>
                      <a:pt x="837" y="78"/>
                    </a:lnTo>
                    <a:lnTo>
                      <a:pt x="723" y="126"/>
                    </a:lnTo>
                    <a:lnTo>
                      <a:pt x="614" y="185"/>
                    </a:lnTo>
                    <a:lnTo>
                      <a:pt x="512" y="254"/>
                    </a:lnTo>
                    <a:lnTo>
                      <a:pt x="417" y="332"/>
                    </a:lnTo>
                    <a:lnTo>
                      <a:pt x="330" y="418"/>
                    </a:lnTo>
                    <a:lnTo>
                      <a:pt x="253" y="513"/>
                    </a:lnTo>
                    <a:lnTo>
                      <a:pt x="184" y="615"/>
                    </a:lnTo>
                    <a:lnTo>
                      <a:pt x="126" y="724"/>
                    </a:lnTo>
                    <a:lnTo>
                      <a:pt x="76" y="838"/>
                    </a:lnTo>
                    <a:lnTo>
                      <a:pt x="39" y="959"/>
                    </a:lnTo>
                    <a:lnTo>
                      <a:pt x="14" y="1083"/>
                    </a:lnTo>
                    <a:lnTo>
                      <a:pt x="1" y="1212"/>
                    </a:lnTo>
                    <a:lnTo>
                      <a:pt x="0" y="1278"/>
                    </a:lnTo>
                    <a:lnTo>
                      <a:pt x="1" y="1336"/>
                    </a:lnTo>
                    <a:lnTo>
                      <a:pt x="14" y="1463"/>
                    </a:lnTo>
                    <a:lnTo>
                      <a:pt x="40" y="1594"/>
                    </a:lnTo>
                    <a:lnTo>
                      <a:pt x="75" y="1716"/>
                    </a:lnTo>
                    <a:lnTo>
                      <a:pt x="97" y="1768"/>
                    </a:lnTo>
                    <a:lnTo>
                      <a:pt x="1277" y="4505"/>
                    </a:lnTo>
                    <a:lnTo>
                      <a:pt x="2463" y="1755"/>
                    </a:lnTo>
                    <a:lnTo>
                      <a:pt x="2482" y="1707"/>
                    </a:lnTo>
                    <a:lnTo>
                      <a:pt x="2516" y="1590"/>
                    </a:lnTo>
                    <a:lnTo>
                      <a:pt x="2540" y="1463"/>
                    </a:lnTo>
                    <a:lnTo>
                      <a:pt x="2553" y="1336"/>
                    </a:lnTo>
                    <a:lnTo>
                      <a:pt x="2555" y="1278"/>
                    </a:lnTo>
                    <a:lnTo>
                      <a:pt x="2553" y="1212"/>
                    </a:lnTo>
                    <a:lnTo>
                      <a:pt x="2540" y="1083"/>
                    </a:lnTo>
                    <a:lnTo>
                      <a:pt x="2514" y="959"/>
                    </a:lnTo>
                    <a:lnTo>
                      <a:pt x="2478" y="838"/>
                    </a:lnTo>
                    <a:lnTo>
                      <a:pt x="2429" y="724"/>
                    </a:lnTo>
                    <a:lnTo>
                      <a:pt x="2371" y="615"/>
                    </a:lnTo>
                    <a:lnTo>
                      <a:pt x="2302" y="513"/>
                    </a:lnTo>
                    <a:lnTo>
                      <a:pt x="2223" y="418"/>
                    </a:lnTo>
                    <a:lnTo>
                      <a:pt x="2136" y="332"/>
                    </a:lnTo>
                    <a:lnTo>
                      <a:pt x="2041" y="254"/>
                    </a:lnTo>
                    <a:lnTo>
                      <a:pt x="1940" y="185"/>
                    </a:lnTo>
                    <a:lnTo>
                      <a:pt x="1831" y="126"/>
                    </a:lnTo>
                    <a:lnTo>
                      <a:pt x="1717" y="78"/>
                    </a:lnTo>
                    <a:lnTo>
                      <a:pt x="1597" y="40"/>
                    </a:lnTo>
                    <a:lnTo>
                      <a:pt x="1472" y="14"/>
                    </a:lnTo>
                    <a:lnTo>
                      <a:pt x="1343" y="1"/>
                    </a:lnTo>
                    <a:lnTo>
                      <a:pt x="1277" y="0"/>
                    </a:lnTo>
                    <a:close/>
                  </a:path>
                </a:pathLst>
              </a:custGeom>
              <a:solidFill>
                <a:srgbClr val="2D3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999"/>
              <p:cNvSpPr>
                <a:spLocks/>
              </p:cNvSpPr>
              <p:nvPr/>
            </p:nvSpPr>
            <p:spPr bwMode="auto">
              <a:xfrm>
                <a:off x="1775520" y="4118768"/>
                <a:ext cx="506413" cy="1789113"/>
              </a:xfrm>
              <a:custGeom>
                <a:avLst/>
                <a:gdLst>
                  <a:gd name="T0" fmla="*/ 0 w 1278"/>
                  <a:gd name="T1" fmla="*/ 0 h 4505"/>
                  <a:gd name="T2" fmla="*/ 0 w 1278"/>
                  <a:gd name="T3" fmla="*/ 0 h 4505"/>
                  <a:gd name="T4" fmla="*/ 0 w 1278"/>
                  <a:gd name="T5" fmla="*/ 4505 h 4505"/>
                  <a:gd name="T6" fmla="*/ 1186 w 1278"/>
                  <a:gd name="T7" fmla="*/ 1755 h 4505"/>
                  <a:gd name="T8" fmla="*/ 1205 w 1278"/>
                  <a:gd name="T9" fmla="*/ 1707 h 4505"/>
                  <a:gd name="T10" fmla="*/ 1239 w 1278"/>
                  <a:gd name="T11" fmla="*/ 1590 h 4505"/>
                  <a:gd name="T12" fmla="*/ 1263 w 1278"/>
                  <a:gd name="T13" fmla="*/ 1463 h 4505"/>
                  <a:gd name="T14" fmla="*/ 1276 w 1278"/>
                  <a:gd name="T15" fmla="*/ 1336 h 4505"/>
                  <a:gd name="T16" fmla="*/ 1278 w 1278"/>
                  <a:gd name="T17" fmla="*/ 1278 h 4505"/>
                  <a:gd name="T18" fmla="*/ 1276 w 1278"/>
                  <a:gd name="T19" fmla="*/ 1212 h 4505"/>
                  <a:gd name="T20" fmla="*/ 1263 w 1278"/>
                  <a:gd name="T21" fmla="*/ 1083 h 4505"/>
                  <a:gd name="T22" fmla="*/ 1237 w 1278"/>
                  <a:gd name="T23" fmla="*/ 959 h 4505"/>
                  <a:gd name="T24" fmla="*/ 1201 w 1278"/>
                  <a:gd name="T25" fmla="*/ 838 h 4505"/>
                  <a:gd name="T26" fmla="*/ 1152 w 1278"/>
                  <a:gd name="T27" fmla="*/ 724 h 4505"/>
                  <a:gd name="T28" fmla="*/ 1094 w 1278"/>
                  <a:gd name="T29" fmla="*/ 615 h 4505"/>
                  <a:gd name="T30" fmla="*/ 1025 w 1278"/>
                  <a:gd name="T31" fmla="*/ 513 h 4505"/>
                  <a:gd name="T32" fmla="*/ 946 w 1278"/>
                  <a:gd name="T33" fmla="*/ 418 h 4505"/>
                  <a:gd name="T34" fmla="*/ 859 w 1278"/>
                  <a:gd name="T35" fmla="*/ 332 h 4505"/>
                  <a:gd name="T36" fmla="*/ 764 w 1278"/>
                  <a:gd name="T37" fmla="*/ 254 h 4505"/>
                  <a:gd name="T38" fmla="*/ 663 w 1278"/>
                  <a:gd name="T39" fmla="*/ 185 h 4505"/>
                  <a:gd name="T40" fmla="*/ 554 w 1278"/>
                  <a:gd name="T41" fmla="*/ 126 h 4505"/>
                  <a:gd name="T42" fmla="*/ 440 w 1278"/>
                  <a:gd name="T43" fmla="*/ 78 h 4505"/>
                  <a:gd name="T44" fmla="*/ 320 w 1278"/>
                  <a:gd name="T45" fmla="*/ 40 h 4505"/>
                  <a:gd name="T46" fmla="*/ 195 w 1278"/>
                  <a:gd name="T47" fmla="*/ 14 h 4505"/>
                  <a:gd name="T48" fmla="*/ 66 w 1278"/>
                  <a:gd name="T49" fmla="*/ 1 h 4505"/>
                  <a:gd name="T50" fmla="*/ 0 w 1278"/>
                  <a:gd name="T51"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8" h="4505">
                    <a:moveTo>
                      <a:pt x="0" y="0"/>
                    </a:moveTo>
                    <a:lnTo>
                      <a:pt x="0" y="0"/>
                    </a:lnTo>
                    <a:lnTo>
                      <a:pt x="0" y="4505"/>
                    </a:lnTo>
                    <a:lnTo>
                      <a:pt x="1186" y="1755"/>
                    </a:lnTo>
                    <a:lnTo>
                      <a:pt x="1205" y="1707"/>
                    </a:lnTo>
                    <a:lnTo>
                      <a:pt x="1239" y="1590"/>
                    </a:lnTo>
                    <a:lnTo>
                      <a:pt x="1263" y="1463"/>
                    </a:lnTo>
                    <a:lnTo>
                      <a:pt x="1276" y="1336"/>
                    </a:lnTo>
                    <a:lnTo>
                      <a:pt x="1278" y="1278"/>
                    </a:lnTo>
                    <a:lnTo>
                      <a:pt x="1276" y="1212"/>
                    </a:lnTo>
                    <a:lnTo>
                      <a:pt x="1263" y="1083"/>
                    </a:lnTo>
                    <a:lnTo>
                      <a:pt x="1237" y="959"/>
                    </a:lnTo>
                    <a:lnTo>
                      <a:pt x="1201" y="838"/>
                    </a:lnTo>
                    <a:lnTo>
                      <a:pt x="1152" y="724"/>
                    </a:lnTo>
                    <a:lnTo>
                      <a:pt x="1094" y="615"/>
                    </a:lnTo>
                    <a:lnTo>
                      <a:pt x="1025" y="513"/>
                    </a:lnTo>
                    <a:lnTo>
                      <a:pt x="946" y="418"/>
                    </a:lnTo>
                    <a:lnTo>
                      <a:pt x="859" y="332"/>
                    </a:lnTo>
                    <a:lnTo>
                      <a:pt x="764" y="254"/>
                    </a:lnTo>
                    <a:lnTo>
                      <a:pt x="663" y="185"/>
                    </a:lnTo>
                    <a:lnTo>
                      <a:pt x="554" y="126"/>
                    </a:lnTo>
                    <a:lnTo>
                      <a:pt x="440" y="78"/>
                    </a:lnTo>
                    <a:lnTo>
                      <a:pt x="320" y="40"/>
                    </a:lnTo>
                    <a:lnTo>
                      <a:pt x="195" y="14"/>
                    </a:lnTo>
                    <a:lnTo>
                      <a:pt x="66" y="1"/>
                    </a:lnTo>
                    <a:lnTo>
                      <a:pt x="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Oval 73"/>
            <p:cNvSpPr/>
            <p:nvPr/>
          </p:nvSpPr>
          <p:spPr>
            <a:xfrm>
              <a:off x="1416643" y="1939084"/>
              <a:ext cx="717535" cy="7175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rgbClr val="2D3E50"/>
                </a:solidFill>
                <a:latin typeface="FontAwesome" pitchFamily="2" charset="0"/>
              </a:endParaRPr>
            </a:p>
          </p:txBody>
        </p:sp>
      </p:grpSp>
      <p:grpSp>
        <p:nvGrpSpPr>
          <p:cNvPr id="77" name="Group 76"/>
          <p:cNvGrpSpPr/>
          <p:nvPr/>
        </p:nvGrpSpPr>
        <p:grpSpPr>
          <a:xfrm>
            <a:off x="3627856" y="3091682"/>
            <a:ext cx="430080" cy="745731"/>
            <a:chOff x="1338833" y="1859905"/>
            <a:chExt cx="873374" cy="1542777"/>
          </a:xfrm>
        </p:grpSpPr>
        <p:grpSp>
          <p:nvGrpSpPr>
            <p:cNvPr id="78" name="Group 77"/>
            <p:cNvGrpSpPr/>
            <p:nvPr/>
          </p:nvGrpSpPr>
          <p:grpSpPr>
            <a:xfrm>
              <a:off x="1338833" y="1859905"/>
              <a:ext cx="873374" cy="1542777"/>
              <a:chOff x="1269107" y="4118768"/>
              <a:chExt cx="1012826" cy="1789113"/>
            </a:xfrm>
          </p:grpSpPr>
          <p:sp>
            <p:nvSpPr>
              <p:cNvPr id="80" name="Freeform 998"/>
              <p:cNvSpPr>
                <a:spLocks/>
              </p:cNvSpPr>
              <p:nvPr/>
            </p:nvSpPr>
            <p:spPr bwMode="auto">
              <a:xfrm>
                <a:off x="1269107" y="4118768"/>
                <a:ext cx="1012825" cy="1789113"/>
              </a:xfrm>
              <a:custGeom>
                <a:avLst/>
                <a:gdLst>
                  <a:gd name="T0" fmla="*/ 1277 w 2555"/>
                  <a:gd name="T1" fmla="*/ 0 h 4505"/>
                  <a:gd name="T2" fmla="*/ 1212 w 2555"/>
                  <a:gd name="T3" fmla="*/ 1 h 4505"/>
                  <a:gd name="T4" fmla="*/ 1082 w 2555"/>
                  <a:gd name="T5" fmla="*/ 14 h 4505"/>
                  <a:gd name="T6" fmla="*/ 958 w 2555"/>
                  <a:gd name="T7" fmla="*/ 40 h 4505"/>
                  <a:gd name="T8" fmla="*/ 837 w 2555"/>
                  <a:gd name="T9" fmla="*/ 78 h 4505"/>
                  <a:gd name="T10" fmla="*/ 723 w 2555"/>
                  <a:gd name="T11" fmla="*/ 126 h 4505"/>
                  <a:gd name="T12" fmla="*/ 614 w 2555"/>
                  <a:gd name="T13" fmla="*/ 185 h 4505"/>
                  <a:gd name="T14" fmla="*/ 512 w 2555"/>
                  <a:gd name="T15" fmla="*/ 254 h 4505"/>
                  <a:gd name="T16" fmla="*/ 417 w 2555"/>
                  <a:gd name="T17" fmla="*/ 332 h 4505"/>
                  <a:gd name="T18" fmla="*/ 330 w 2555"/>
                  <a:gd name="T19" fmla="*/ 418 h 4505"/>
                  <a:gd name="T20" fmla="*/ 253 w 2555"/>
                  <a:gd name="T21" fmla="*/ 513 h 4505"/>
                  <a:gd name="T22" fmla="*/ 184 w 2555"/>
                  <a:gd name="T23" fmla="*/ 615 h 4505"/>
                  <a:gd name="T24" fmla="*/ 126 w 2555"/>
                  <a:gd name="T25" fmla="*/ 724 h 4505"/>
                  <a:gd name="T26" fmla="*/ 76 w 2555"/>
                  <a:gd name="T27" fmla="*/ 838 h 4505"/>
                  <a:gd name="T28" fmla="*/ 39 w 2555"/>
                  <a:gd name="T29" fmla="*/ 959 h 4505"/>
                  <a:gd name="T30" fmla="*/ 14 w 2555"/>
                  <a:gd name="T31" fmla="*/ 1083 h 4505"/>
                  <a:gd name="T32" fmla="*/ 1 w 2555"/>
                  <a:gd name="T33" fmla="*/ 1212 h 4505"/>
                  <a:gd name="T34" fmla="*/ 0 w 2555"/>
                  <a:gd name="T35" fmla="*/ 1278 h 4505"/>
                  <a:gd name="T36" fmla="*/ 1 w 2555"/>
                  <a:gd name="T37" fmla="*/ 1336 h 4505"/>
                  <a:gd name="T38" fmla="*/ 14 w 2555"/>
                  <a:gd name="T39" fmla="*/ 1463 h 4505"/>
                  <a:gd name="T40" fmla="*/ 40 w 2555"/>
                  <a:gd name="T41" fmla="*/ 1594 h 4505"/>
                  <a:gd name="T42" fmla="*/ 75 w 2555"/>
                  <a:gd name="T43" fmla="*/ 1716 h 4505"/>
                  <a:gd name="T44" fmla="*/ 97 w 2555"/>
                  <a:gd name="T45" fmla="*/ 1768 h 4505"/>
                  <a:gd name="T46" fmla="*/ 1277 w 2555"/>
                  <a:gd name="T47" fmla="*/ 4505 h 4505"/>
                  <a:gd name="T48" fmla="*/ 2463 w 2555"/>
                  <a:gd name="T49" fmla="*/ 1755 h 4505"/>
                  <a:gd name="T50" fmla="*/ 2482 w 2555"/>
                  <a:gd name="T51" fmla="*/ 1707 h 4505"/>
                  <a:gd name="T52" fmla="*/ 2516 w 2555"/>
                  <a:gd name="T53" fmla="*/ 1590 h 4505"/>
                  <a:gd name="T54" fmla="*/ 2540 w 2555"/>
                  <a:gd name="T55" fmla="*/ 1463 h 4505"/>
                  <a:gd name="T56" fmla="*/ 2553 w 2555"/>
                  <a:gd name="T57" fmla="*/ 1336 h 4505"/>
                  <a:gd name="T58" fmla="*/ 2555 w 2555"/>
                  <a:gd name="T59" fmla="*/ 1278 h 4505"/>
                  <a:gd name="T60" fmla="*/ 2553 w 2555"/>
                  <a:gd name="T61" fmla="*/ 1212 h 4505"/>
                  <a:gd name="T62" fmla="*/ 2540 w 2555"/>
                  <a:gd name="T63" fmla="*/ 1083 h 4505"/>
                  <a:gd name="T64" fmla="*/ 2514 w 2555"/>
                  <a:gd name="T65" fmla="*/ 959 h 4505"/>
                  <a:gd name="T66" fmla="*/ 2478 w 2555"/>
                  <a:gd name="T67" fmla="*/ 838 h 4505"/>
                  <a:gd name="T68" fmla="*/ 2429 w 2555"/>
                  <a:gd name="T69" fmla="*/ 724 h 4505"/>
                  <a:gd name="T70" fmla="*/ 2371 w 2555"/>
                  <a:gd name="T71" fmla="*/ 615 h 4505"/>
                  <a:gd name="T72" fmla="*/ 2302 w 2555"/>
                  <a:gd name="T73" fmla="*/ 513 h 4505"/>
                  <a:gd name="T74" fmla="*/ 2223 w 2555"/>
                  <a:gd name="T75" fmla="*/ 418 h 4505"/>
                  <a:gd name="T76" fmla="*/ 2136 w 2555"/>
                  <a:gd name="T77" fmla="*/ 332 h 4505"/>
                  <a:gd name="T78" fmla="*/ 2041 w 2555"/>
                  <a:gd name="T79" fmla="*/ 254 h 4505"/>
                  <a:gd name="T80" fmla="*/ 1940 w 2555"/>
                  <a:gd name="T81" fmla="*/ 185 h 4505"/>
                  <a:gd name="T82" fmla="*/ 1831 w 2555"/>
                  <a:gd name="T83" fmla="*/ 126 h 4505"/>
                  <a:gd name="T84" fmla="*/ 1717 w 2555"/>
                  <a:gd name="T85" fmla="*/ 78 h 4505"/>
                  <a:gd name="T86" fmla="*/ 1597 w 2555"/>
                  <a:gd name="T87" fmla="*/ 40 h 4505"/>
                  <a:gd name="T88" fmla="*/ 1472 w 2555"/>
                  <a:gd name="T89" fmla="*/ 14 h 4505"/>
                  <a:gd name="T90" fmla="*/ 1343 w 2555"/>
                  <a:gd name="T91" fmla="*/ 1 h 4505"/>
                  <a:gd name="T92" fmla="*/ 1277 w 2555"/>
                  <a:gd name="T93"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5" h="4505">
                    <a:moveTo>
                      <a:pt x="1277" y="0"/>
                    </a:moveTo>
                    <a:lnTo>
                      <a:pt x="1212" y="1"/>
                    </a:lnTo>
                    <a:lnTo>
                      <a:pt x="1082" y="14"/>
                    </a:lnTo>
                    <a:lnTo>
                      <a:pt x="958" y="40"/>
                    </a:lnTo>
                    <a:lnTo>
                      <a:pt x="837" y="78"/>
                    </a:lnTo>
                    <a:lnTo>
                      <a:pt x="723" y="126"/>
                    </a:lnTo>
                    <a:lnTo>
                      <a:pt x="614" y="185"/>
                    </a:lnTo>
                    <a:lnTo>
                      <a:pt x="512" y="254"/>
                    </a:lnTo>
                    <a:lnTo>
                      <a:pt x="417" y="332"/>
                    </a:lnTo>
                    <a:lnTo>
                      <a:pt x="330" y="418"/>
                    </a:lnTo>
                    <a:lnTo>
                      <a:pt x="253" y="513"/>
                    </a:lnTo>
                    <a:lnTo>
                      <a:pt x="184" y="615"/>
                    </a:lnTo>
                    <a:lnTo>
                      <a:pt x="126" y="724"/>
                    </a:lnTo>
                    <a:lnTo>
                      <a:pt x="76" y="838"/>
                    </a:lnTo>
                    <a:lnTo>
                      <a:pt x="39" y="959"/>
                    </a:lnTo>
                    <a:lnTo>
                      <a:pt x="14" y="1083"/>
                    </a:lnTo>
                    <a:lnTo>
                      <a:pt x="1" y="1212"/>
                    </a:lnTo>
                    <a:lnTo>
                      <a:pt x="0" y="1278"/>
                    </a:lnTo>
                    <a:lnTo>
                      <a:pt x="1" y="1336"/>
                    </a:lnTo>
                    <a:lnTo>
                      <a:pt x="14" y="1463"/>
                    </a:lnTo>
                    <a:lnTo>
                      <a:pt x="40" y="1594"/>
                    </a:lnTo>
                    <a:lnTo>
                      <a:pt x="75" y="1716"/>
                    </a:lnTo>
                    <a:lnTo>
                      <a:pt x="97" y="1768"/>
                    </a:lnTo>
                    <a:lnTo>
                      <a:pt x="1277" y="4505"/>
                    </a:lnTo>
                    <a:lnTo>
                      <a:pt x="2463" y="1755"/>
                    </a:lnTo>
                    <a:lnTo>
                      <a:pt x="2482" y="1707"/>
                    </a:lnTo>
                    <a:lnTo>
                      <a:pt x="2516" y="1590"/>
                    </a:lnTo>
                    <a:lnTo>
                      <a:pt x="2540" y="1463"/>
                    </a:lnTo>
                    <a:lnTo>
                      <a:pt x="2553" y="1336"/>
                    </a:lnTo>
                    <a:lnTo>
                      <a:pt x="2555" y="1278"/>
                    </a:lnTo>
                    <a:lnTo>
                      <a:pt x="2553" y="1212"/>
                    </a:lnTo>
                    <a:lnTo>
                      <a:pt x="2540" y="1083"/>
                    </a:lnTo>
                    <a:lnTo>
                      <a:pt x="2514" y="959"/>
                    </a:lnTo>
                    <a:lnTo>
                      <a:pt x="2478" y="838"/>
                    </a:lnTo>
                    <a:lnTo>
                      <a:pt x="2429" y="724"/>
                    </a:lnTo>
                    <a:lnTo>
                      <a:pt x="2371" y="615"/>
                    </a:lnTo>
                    <a:lnTo>
                      <a:pt x="2302" y="513"/>
                    </a:lnTo>
                    <a:lnTo>
                      <a:pt x="2223" y="418"/>
                    </a:lnTo>
                    <a:lnTo>
                      <a:pt x="2136" y="332"/>
                    </a:lnTo>
                    <a:lnTo>
                      <a:pt x="2041" y="254"/>
                    </a:lnTo>
                    <a:lnTo>
                      <a:pt x="1940" y="185"/>
                    </a:lnTo>
                    <a:lnTo>
                      <a:pt x="1831" y="126"/>
                    </a:lnTo>
                    <a:lnTo>
                      <a:pt x="1717" y="78"/>
                    </a:lnTo>
                    <a:lnTo>
                      <a:pt x="1597" y="40"/>
                    </a:lnTo>
                    <a:lnTo>
                      <a:pt x="1472" y="14"/>
                    </a:lnTo>
                    <a:lnTo>
                      <a:pt x="1343" y="1"/>
                    </a:lnTo>
                    <a:lnTo>
                      <a:pt x="1277" y="0"/>
                    </a:lnTo>
                    <a:close/>
                  </a:path>
                </a:pathLst>
              </a:custGeom>
              <a:solidFill>
                <a:srgbClr val="2D3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999"/>
              <p:cNvSpPr>
                <a:spLocks/>
              </p:cNvSpPr>
              <p:nvPr/>
            </p:nvSpPr>
            <p:spPr bwMode="auto">
              <a:xfrm>
                <a:off x="1775520" y="4118768"/>
                <a:ext cx="506413" cy="1789113"/>
              </a:xfrm>
              <a:custGeom>
                <a:avLst/>
                <a:gdLst>
                  <a:gd name="T0" fmla="*/ 0 w 1278"/>
                  <a:gd name="T1" fmla="*/ 0 h 4505"/>
                  <a:gd name="T2" fmla="*/ 0 w 1278"/>
                  <a:gd name="T3" fmla="*/ 0 h 4505"/>
                  <a:gd name="T4" fmla="*/ 0 w 1278"/>
                  <a:gd name="T5" fmla="*/ 4505 h 4505"/>
                  <a:gd name="T6" fmla="*/ 1186 w 1278"/>
                  <a:gd name="T7" fmla="*/ 1755 h 4505"/>
                  <a:gd name="T8" fmla="*/ 1205 w 1278"/>
                  <a:gd name="T9" fmla="*/ 1707 h 4505"/>
                  <a:gd name="T10" fmla="*/ 1239 w 1278"/>
                  <a:gd name="T11" fmla="*/ 1590 h 4505"/>
                  <a:gd name="T12" fmla="*/ 1263 w 1278"/>
                  <a:gd name="T13" fmla="*/ 1463 h 4505"/>
                  <a:gd name="T14" fmla="*/ 1276 w 1278"/>
                  <a:gd name="T15" fmla="*/ 1336 h 4505"/>
                  <a:gd name="T16" fmla="*/ 1278 w 1278"/>
                  <a:gd name="T17" fmla="*/ 1278 h 4505"/>
                  <a:gd name="T18" fmla="*/ 1276 w 1278"/>
                  <a:gd name="T19" fmla="*/ 1212 h 4505"/>
                  <a:gd name="T20" fmla="*/ 1263 w 1278"/>
                  <a:gd name="T21" fmla="*/ 1083 h 4505"/>
                  <a:gd name="T22" fmla="*/ 1237 w 1278"/>
                  <a:gd name="T23" fmla="*/ 959 h 4505"/>
                  <a:gd name="T24" fmla="*/ 1201 w 1278"/>
                  <a:gd name="T25" fmla="*/ 838 h 4505"/>
                  <a:gd name="T26" fmla="*/ 1152 w 1278"/>
                  <a:gd name="T27" fmla="*/ 724 h 4505"/>
                  <a:gd name="T28" fmla="*/ 1094 w 1278"/>
                  <a:gd name="T29" fmla="*/ 615 h 4505"/>
                  <a:gd name="T30" fmla="*/ 1025 w 1278"/>
                  <a:gd name="T31" fmla="*/ 513 h 4505"/>
                  <a:gd name="T32" fmla="*/ 946 w 1278"/>
                  <a:gd name="T33" fmla="*/ 418 h 4505"/>
                  <a:gd name="T34" fmla="*/ 859 w 1278"/>
                  <a:gd name="T35" fmla="*/ 332 h 4505"/>
                  <a:gd name="T36" fmla="*/ 764 w 1278"/>
                  <a:gd name="T37" fmla="*/ 254 h 4505"/>
                  <a:gd name="T38" fmla="*/ 663 w 1278"/>
                  <a:gd name="T39" fmla="*/ 185 h 4505"/>
                  <a:gd name="T40" fmla="*/ 554 w 1278"/>
                  <a:gd name="T41" fmla="*/ 126 h 4505"/>
                  <a:gd name="T42" fmla="*/ 440 w 1278"/>
                  <a:gd name="T43" fmla="*/ 78 h 4505"/>
                  <a:gd name="T44" fmla="*/ 320 w 1278"/>
                  <a:gd name="T45" fmla="*/ 40 h 4505"/>
                  <a:gd name="T46" fmla="*/ 195 w 1278"/>
                  <a:gd name="T47" fmla="*/ 14 h 4505"/>
                  <a:gd name="T48" fmla="*/ 66 w 1278"/>
                  <a:gd name="T49" fmla="*/ 1 h 4505"/>
                  <a:gd name="T50" fmla="*/ 0 w 1278"/>
                  <a:gd name="T51"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8" h="4505">
                    <a:moveTo>
                      <a:pt x="0" y="0"/>
                    </a:moveTo>
                    <a:lnTo>
                      <a:pt x="0" y="0"/>
                    </a:lnTo>
                    <a:lnTo>
                      <a:pt x="0" y="4505"/>
                    </a:lnTo>
                    <a:lnTo>
                      <a:pt x="1186" y="1755"/>
                    </a:lnTo>
                    <a:lnTo>
                      <a:pt x="1205" y="1707"/>
                    </a:lnTo>
                    <a:lnTo>
                      <a:pt x="1239" y="1590"/>
                    </a:lnTo>
                    <a:lnTo>
                      <a:pt x="1263" y="1463"/>
                    </a:lnTo>
                    <a:lnTo>
                      <a:pt x="1276" y="1336"/>
                    </a:lnTo>
                    <a:lnTo>
                      <a:pt x="1278" y="1278"/>
                    </a:lnTo>
                    <a:lnTo>
                      <a:pt x="1276" y="1212"/>
                    </a:lnTo>
                    <a:lnTo>
                      <a:pt x="1263" y="1083"/>
                    </a:lnTo>
                    <a:lnTo>
                      <a:pt x="1237" y="959"/>
                    </a:lnTo>
                    <a:lnTo>
                      <a:pt x="1201" y="838"/>
                    </a:lnTo>
                    <a:lnTo>
                      <a:pt x="1152" y="724"/>
                    </a:lnTo>
                    <a:lnTo>
                      <a:pt x="1094" y="615"/>
                    </a:lnTo>
                    <a:lnTo>
                      <a:pt x="1025" y="513"/>
                    </a:lnTo>
                    <a:lnTo>
                      <a:pt x="946" y="418"/>
                    </a:lnTo>
                    <a:lnTo>
                      <a:pt x="859" y="332"/>
                    </a:lnTo>
                    <a:lnTo>
                      <a:pt x="764" y="254"/>
                    </a:lnTo>
                    <a:lnTo>
                      <a:pt x="663" y="185"/>
                    </a:lnTo>
                    <a:lnTo>
                      <a:pt x="554" y="126"/>
                    </a:lnTo>
                    <a:lnTo>
                      <a:pt x="440" y="78"/>
                    </a:lnTo>
                    <a:lnTo>
                      <a:pt x="320" y="40"/>
                    </a:lnTo>
                    <a:lnTo>
                      <a:pt x="195" y="14"/>
                    </a:lnTo>
                    <a:lnTo>
                      <a:pt x="66" y="1"/>
                    </a:lnTo>
                    <a:lnTo>
                      <a:pt x="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9" name="Oval 78"/>
            <p:cNvSpPr/>
            <p:nvPr/>
          </p:nvSpPr>
          <p:spPr>
            <a:xfrm>
              <a:off x="1416643" y="1939084"/>
              <a:ext cx="717535" cy="7175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rgbClr val="2D3E50"/>
                </a:solidFill>
                <a:latin typeface="FontAwesome" pitchFamily="2" charset="0"/>
              </a:endParaRPr>
            </a:p>
          </p:txBody>
        </p:sp>
      </p:grpSp>
      <p:grpSp>
        <p:nvGrpSpPr>
          <p:cNvPr id="67" name="Group 66"/>
          <p:cNvGrpSpPr/>
          <p:nvPr/>
        </p:nvGrpSpPr>
        <p:grpSpPr>
          <a:xfrm>
            <a:off x="665426" y="3091682"/>
            <a:ext cx="430080" cy="745731"/>
            <a:chOff x="1338833" y="1859905"/>
            <a:chExt cx="873374" cy="1542777"/>
          </a:xfrm>
        </p:grpSpPr>
        <p:grpSp>
          <p:nvGrpSpPr>
            <p:cNvPr id="68" name="Group 67"/>
            <p:cNvGrpSpPr/>
            <p:nvPr/>
          </p:nvGrpSpPr>
          <p:grpSpPr>
            <a:xfrm>
              <a:off x="1338833" y="1859905"/>
              <a:ext cx="873374" cy="1542777"/>
              <a:chOff x="1269107" y="4118768"/>
              <a:chExt cx="1012826" cy="1789113"/>
            </a:xfrm>
          </p:grpSpPr>
          <p:sp>
            <p:nvSpPr>
              <p:cNvPr id="70" name="Freeform 998"/>
              <p:cNvSpPr>
                <a:spLocks/>
              </p:cNvSpPr>
              <p:nvPr/>
            </p:nvSpPr>
            <p:spPr bwMode="auto">
              <a:xfrm>
                <a:off x="1269107" y="4118768"/>
                <a:ext cx="1012825" cy="1789113"/>
              </a:xfrm>
              <a:custGeom>
                <a:avLst/>
                <a:gdLst>
                  <a:gd name="T0" fmla="*/ 1277 w 2555"/>
                  <a:gd name="T1" fmla="*/ 0 h 4505"/>
                  <a:gd name="T2" fmla="*/ 1212 w 2555"/>
                  <a:gd name="T3" fmla="*/ 1 h 4505"/>
                  <a:gd name="T4" fmla="*/ 1082 w 2555"/>
                  <a:gd name="T5" fmla="*/ 14 h 4505"/>
                  <a:gd name="T6" fmla="*/ 958 w 2555"/>
                  <a:gd name="T7" fmla="*/ 40 h 4505"/>
                  <a:gd name="T8" fmla="*/ 837 w 2555"/>
                  <a:gd name="T9" fmla="*/ 78 h 4505"/>
                  <a:gd name="T10" fmla="*/ 723 w 2555"/>
                  <a:gd name="T11" fmla="*/ 126 h 4505"/>
                  <a:gd name="T12" fmla="*/ 614 w 2555"/>
                  <a:gd name="T13" fmla="*/ 185 h 4505"/>
                  <a:gd name="T14" fmla="*/ 512 w 2555"/>
                  <a:gd name="T15" fmla="*/ 254 h 4505"/>
                  <a:gd name="T16" fmla="*/ 417 w 2555"/>
                  <a:gd name="T17" fmla="*/ 332 h 4505"/>
                  <a:gd name="T18" fmla="*/ 330 w 2555"/>
                  <a:gd name="T19" fmla="*/ 418 h 4505"/>
                  <a:gd name="T20" fmla="*/ 253 w 2555"/>
                  <a:gd name="T21" fmla="*/ 513 h 4505"/>
                  <a:gd name="T22" fmla="*/ 184 w 2555"/>
                  <a:gd name="T23" fmla="*/ 615 h 4505"/>
                  <a:gd name="T24" fmla="*/ 126 w 2555"/>
                  <a:gd name="T25" fmla="*/ 724 h 4505"/>
                  <a:gd name="T26" fmla="*/ 76 w 2555"/>
                  <a:gd name="T27" fmla="*/ 838 h 4505"/>
                  <a:gd name="T28" fmla="*/ 39 w 2555"/>
                  <a:gd name="T29" fmla="*/ 959 h 4505"/>
                  <a:gd name="T30" fmla="*/ 14 w 2555"/>
                  <a:gd name="T31" fmla="*/ 1083 h 4505"/>
                  <a:gd name="T32" fmla="*/ 1 w 2555"/>
                  <a:gd name="T33" fmla="*/ 1212 h 4505"/>
                  <a:gd name="T34" fmla="*/ 0 w 2555"/>
                  <a:gd name="T35" fmla="*/ 1278 h 4505"/>
                  <a:gd name="T36" fmla="*/ 1 w 2555"/>
                  <a:gd name="T37" fmla="*/ 1336 h 4505"/>
                  <a:gd name="T38" fmla="*/ 14 w 2555"/>
                  <a:gd name="T39" fmla="*/ 1463 h 4505"/>
                  <a:gd name="T40" fmla="*/ 40 w 2555"/>
                  <a:gd name="T41" fmla="*/ 1594 h 4505"/>
                  <a:gd name="T42" fmla="*/ 75 w 2555"/>
                  <a:gd name="T43" fmla="*/ 1716 h 4505"/>
                  <a:gd name="T44" fmla="*/ 97 w 2555"/>
                  <a:gd name="T45" fmla="*/ 1768 h 4505"/>
                  <a:gd name="T46" fmla="*/ 1277 w 2555"/>
                  <a:gd name="T47" fmla="*/ 4505 h 4505"/>
                  <a:gd name="T48" fmla="*/ 2463 w 2555"/>
                  <a:gd name="T49" fmla="*/ 1755 h 4505"/>
                  <a:gd name="T50" fmla="*/ 2482 w 2555"/>
                  <a:gd name="T51" fmla="*/ 1707 h 4505"/>
                  <a:gd name="T52" fmla="*/ 2516 w 2555"/>
                  <a:gd name="T53" fmla="*/ 1590 h 4505"/>
                  <a:gd name="T54" fmla="*/ 2540 w 2555"/>
                  <a:gd name="T55" fmla="*/ 1463 h 4505"/>
                  <a:gd name="T56" fmla="*/ 2553 w 2555"/>
                  <a:gd name="T57" fmla="*/ 1336 h 4505"/>
                  <a:gd name="T58" fmla="*/ 2555 w 2555"/>
                  <a:gd name="T59" fmla="*/ 1278 h 4505"/>
                  <a:gd name="T60" fmla="*/ 2553 w 2555"/>
                  <a:gd name="T61" fmla="*/ 1212 h 4505"/>
                  <a:gd name="T62" fmla="*/ 2540 w 2555"/>
                  <a:gd name="T63" fmla="*/ 1083 h 4505"/>
                  <a:gd name="T64" fmla="*/ 2514 w 2555"/>
                  <a:gd name="T65" fmla="*/ 959 h 4505"/>
                  <a:gd name="T66" fmla="*/ 2478 w 2555"/>
                  <a:gd name="T67" fmla="*/ 838 h 4505"/>
                  <a:gd name="T68" fmla="*/ 2429 w 2555"/>
                  <a:gd name="T69" fmla="*/ 724 h 4505"/>
                  <a:gd name="T70" fmla="*/ 2371 w 2555"/>
                  <a:gd name="T71" fmla="*/ 615 h 4505"/>
                  <a:gd name="T72" fmla="*/ 2302 w 2555"/>
                  <a:gd name="T73" fmla="*/ 513 h 4505"/>
                  <a:gd name="T74" fmla="*/ 2223 w 2555"/>
                  <a:gd name="T75" fmla="*/ 418 h 4505"/>
                  <a:gd name="T76" fmla="*/ 2136 w 2555"/>
                  <a:gd name="T77" fmla="*/ 332 h 4505"/>
                  <a:gd name="T78" fmla="*/ 2041 w 2555"/>
                  <a:gd name="T79" fmla="*/ 254 h 4505"/>
                  <a:gd name="T80" fmla="*/ 1940 w 2555"/>
                  <a:gd name="T81" fmla="*/ 185 h 4505"/>
                  <a:gd name="T82" fmla="*/ 1831 w 2555"/>
                  <a:gd name="T83" fmla="*/ 126 h 4505"/>
                  <a:gd name="T84" fmla="*/ 1717 w 2555"/>
                  <a:gd name="T85" fmla="*/ 78 h 4505"/>
                  <a:gd name="T86" fmla="*/ 1597 w 2555"/>
                  <a:gd name="T87" fmla="*/ 40 h 4505"/>
                  <a:gd name="T88" fmla="*/ 1472 w 2555"/>
                  <a:gd name="T89" fmla="*/ 14 h 4505"/>
                  <a:gd name="T90" fmla="*/ 1343 w 2555"/>
                  <a:gd name="T91" fmla="*/ 1 h 4505"/>
                  <a:gd name="T92" fmla="*/ 1277 w 2555"/>
                  <a:gd name="T93"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5" h="4505">
                    <a:moveTo>
                      <a:pt x="1277" y="0"/>
                    </a:moveTo>
                    <a:lnTo>
                      <a:pt x="1212" y="1"/>
                    </a:lnTo>
                    <a:lnTo>
                      <a:pt x="1082" y="14"/>
                    </a:lnTo>
                    <a:lnTo>
                      <a:pt x="958" y="40"/>
                    </a:lnTo>
                    <a:lnTo>
                      <a:pt x="837" y="78"/>
                    </a:lnTo>
                    <a:lnTo>
                      <a:pt x="723" y="126"/>
                    </a:lnTo>
                    <a:lnTo>
                      <a:pt x="614" y="185"/>
                    </a:lnTo>
                    <a:lnTo>
                      <a:pt x="512" y="254"/>
                    </a:lnTo>
                    <a:lnTo>
                      <a:pt x="417" y="332"/>
                    </a:lnTo>
                    <a:lnTo>
                      <a:pt x="330" y="418"/>
                    </a:lnTo>
                    <a:lnTo>
                      <a:pt x="253" y="513"/>
                    </a:lnTo>
                    <a:lnTo>
                      <a:pt x="184" y="615"/>
                    </a:lnTo>
                    <a:lnTo>
                      <a:pt x="126" y="724"/>
                    </a:lnTo>
                    <a:lnTo>
                      <a:pt x="76" y="838"/>
                    </a:lnTo>
                    <a:lnTo>
                      <a:pt x="39" y="959"/>
                    </a:lnTo>
                    <a:lnTo>
                      <a:pt x="14" y="1083"/>
                    </a:lnTo>
                    <a:lnTo>
                      <a:pt x="1" y="1212"/>
                    </a:lnTo>
                    <a:lnTo>
                      <a:pt x="0" y="1278"/>
                    </a:lnTo>
                    <a:lnTo>
                      <a:pt x="1" y="1336"/>
                    </a:lnTo>
                    <a:lnTo>
                      <a:pt x="14" y="1463"/>
                    </a:lnTo>
                    <a:lnTo>
                      <a:pt x="40" y="1594"/>
                    </a:lnTo>
                    <a:lnTo>
                      <a:pt x="75" y="1716"/>
                    </a:lnTo>
                    <a:lnTo>
                      <a:pt x="97" y="1768"/>
                    </a:lnTo>
                    <a:lnTo>
                      <a:pt x="1277" y="4505"/>
                    </a:lnTo>
                    <a:lnTo>
                      <a:pt x="2463" y="1755"/>
                    </a:lnTo>
                    <a:lnTo>
                      <a:pt x="2482" y="1707"/>
                    </a:lnTo>
                    <a:lnTo>
                      <a:pt x="2516" y="1590"/>
                    </a:lnTo>
                    <a:lnTo>
                      <a:pt x="2540" y="1463"/>
                    </a:lnTo>
                    <a:lnTo>
                      <a:pt x="2553" y="1336"/>
                    </a:lnTo>
                    <a:lnTo>
                      <a:pt x="2555" y="1278"/>
                    </a:lnTo>
                    <a:lnTo>
                      <a:pt x="2553" y="1212"/>
                    </a:lnTo>
                    <a:lnTo>
                      <a:pt x="2540" y="1083"/>
                    </a:lnTo>
                    <a:lnTo>
                      <a:pt x="2514" y="959"/>
                    </a:lnTo>
                    <a:lnTo>
                      <a:pt x="2478" y="838"/>
                    </a:lnTo>
                    <a:lnTo>
                      <a:pt x="2429" y="724"/>
                    </a:lnTo>
                    <a:lnTo>
                      <a:pt x="2371" y="615"/>
                    </a:lnTo>
                    <a:lnTo>
                      <a:pt x="2302" y="513"/>
                    </a:lnTo>
                    <a:lnTo>
                      <a:pt x="2223" y="418"/>
                    </a:lnTo>
                    <a:lnTo>
                      <a:pt x="2136" y="332"/>
                    </a:lnTo>
                    <a:lnTo>
                      <a:pt x="2041" y="254"/>
                    </a:lnTo>
                    <a:lnTo>
                      <a:pt x="1940" y="185"/>
                    </a:lnTo>
                    <a:lnTo>
                      <a:pt x="1831" y="126"/>
                    </a:lnTo>
                    <a:lnTo>
                      <a:pt x="1717" y="78"/>
                    </a:lnTo>
                    <a:lnTo>
                      <a:pt x="1597" y="40"/>
                    </a:lnTo>
                    <a:lnTo>
                      <a:pt x="1472" y="14"/>
                    </a:lnTo>
                    <a:lnTo>
                      <a:pt x="1343" y="1"/>
                    </a:lnTo>
                    <a:lnTo>
                      <a:pt x="1277" y="0"/>
                    </a:lnTo>
                    <a:close/>
                  </a:path>
                </a:pathLst>
              </a:custGeom>
              <a:solidFill>
                <a:srgbClr val="2D3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999"/>
              <p:cNvSpPr>
                <a:spLocks/>
              </p:cNvSpPr>
              <p:nvPr/>
            </p:nvSpPr>
            <p:spPr bwMode="auto">
              <a:xfrm>
                <a:off x="1775520" y="4118768"/>
                <a:ext cx="506413" cy="1789113"/>
              </a:xfrm>
              <a:custGeom>
                <a:avLst/>
                <a:gdLst>
                  <a:gd name="T0" fmla="*/ 0 w 1278"/>
                  <a:gd name="T1" fmla="*/ 0 h 4505"/>
                  <a:gd name="T2" fmla="*/ 0 w 1278"/>
                  <a:gd name="T3" fmla="*/ 0 h 4505"/>
                  <a:gd name="T4" fmla="*/ 0 w 1278"/>
                  <a:gd name="T5" fmla="*/ 4505 h 4505"/>
                  <a:gd name="T6" fmla="*/ 1186 w 1278"/>
                  <a:gd name="T7" fmla="*/ 1755 h 4505"/>
                  <a:gd name="T8" fmla="*/ 1205 w 1278"/>
                  <a:gd name="T9" fmla="*/ 1707 h 4505"/>
                  <a:gd name="T10" fmla="*/ 1239 w 1278"/>
                  <a:gd name="T11" fmla="*/ 1590 h 4505"/>
                  <a:gd name="T12" fmla="*/ 1263 w 1278"/>
                  <a:gd name="T13" fmla="*/ 1463 h 4505"/>
                  <a:gd name="T14" fmla="*/ 1276 w 1278"/>
                  <a:gd name="T15" fmla="*/ 1336 h 4505"/>
                  <a:gd name="T16" fmla="*/ 1278 w 1278"/>
                  <a:gd name="T17" fmla="*/ 1278 h 4505"/>
                  <a:gd name="T18" fmla="*/ 1276 w 1278"/>
                  <a:gd name="T19" fmla="*/ 1212 h 4505"/>
                  <a:gd name="T20" fmla="*/ 1263 w 1278"/>
                  <a:gd name="T21" fmla="*/ 1083 h 4505"/>
                  <a:gd name="T22" fmla="*/ 1237 w 1278"/>
                  <a:gd name="T23" fmla="*/ 959 h 4505"/>
                  <a:gd name="T24" fmla="*/ 1201 w 1278"/>
                  <a:gd name="T25" fmla="*/ 838 h 4505"/>
                  <a:gd name="T26" fmla="*/ 1152 w 1278"/>
                  <a:gd name="T27" fmla="*/ 724 h 4505"/>
                  <a:gd name="T28" fmla="*/ 1094 w 1278"/>
                  <a:gd name="T29" fmla="*/ 615 h 4505"/>
                  <a:gd name="T30" fmla="*/ 1025 w 1278"/>
                  <a:gd name="T31" fmla="*/ 513 h 4505"/>
                  <a:gd name="T32" fmla="*/ 946 w 1278"/>
                  <a:gd name="T33" fmla="*/ 418 h 4505"/>
                  <a:gd name="T34" fmla="*/ 859 w 1278"/>
                  <a:gd name="T35" fmla="*/ 332 h 4505"/>
                  <a:gd name="T36" fmla="*/ 764 w 1278"/>
                  <a:gd name="T37" fmla="*/ 254 h 4505"/>
                  <a:gd name="T38" fmla="*/ 663 w 1278"/>
                  <a:gd name="T39" fmla="*/ 185 h 4505"/>
                  <a:gd name="T40" fmla="*/ 554 w 1278"/>
                  <a:gd name="T41" fmla="*/ 126 h 4505"/>
                  <a:gd name="T42" fmla="*/ 440 w 1278"/>
                  <a:gd name="T43" fmla="*/ 78 h 4505"/>
                  <a:gd name="T44" fmla="*/ 320 w 1278"/>
                  <a:gd name="T45" fmla="*/ 40 h 4505"/>
                  <a:gd name="T46" fmla="*/ 195 w 1278"/>
                  <a:gd name="T47" fmla="*/ 14 h 4505"/>
                  <a:gd name="T48" fmla="*/ 66 w 1278"/>
                  <a:gd name="T49" fmla="*/ 1 h 4505"/>
                  <a:gd name="T50" fmla="*/ 0 w 1278"/>
                  <a:gd name="T51"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8" h="4505">
                    <a:moveTo>
                      <a:pt x="0" y="0"/>
                    </a:moveTo>
                    <a:lnTo>
                      <a:pt x="0" y="0"/>
                    </a:lnTo>
                    <a:lnTo>
                      <a:pt x="0" y="4505"/>
                    </a:lnTo>
                    <a:lnTo>
                      <a:pt x="1186" y="1755"/>
                    </a:lnTo>
                    <a:lnTo>
                      <a:pt x="1205" y="1707"/>
                    </a:lnTo>
                    <a:lnTo>
                      <a:pt x="1239" y="1590"/>
                    </a:lnTo>
                    <a:lnTo>
                      <a:pt x="1263" y="1463"/>
                    </a:lnTo>
                    <a:lnTo>
                      <a:pt x="1276" y="1336"/>
                    </a:lnTo>
                    <a:lnTo>
                      <a:pt x="1278" y="1278"/>
                    </a:lnTo>
                    <a:lnTo>
                      <a:pt x="1276" y="1212"/>
                    </a:lnTo>
                    <a:lnTo>
                      <a:pt x="1263" y="1083"/>
                    </a:lnTo>
                    <a:lnTo>
                      <a:pt x="1237" y="959"/>
                    </a:lnTo>
                    <a:lnTo>
                      <a:pt x="1201" y="838"/>
                    </a:lnTo>
                    <a:lnTo>
                      <a:pt x="1152" y="724"/>
                    </a:lnTo>
                    <a:lnTo>
                      <a:pt x="1094" y="615"/>
                    </a:lnTo>
                    <a:lnTo>
                      <a:pt x="1025" y="513"/>
                    </a:lnTo>
                    <a:lnTo>
                      <a:pt x="946" y="418"/>
                    </a:lnTo>
                    <a:lnTo>
                      <a:pt x="859" y="332"/>
                    </a:lnTo>
                    <a:lnTo>
                      <a:pt x="764" y="254"/>
                    </a:lnTo>
                    <a:lnTo>
                      <a:pt x="663" y="185"/>
                    </a:lnTo>
                    <a:lnTo>
                      <a:pt x="554" y="126"/>
                    </a:lnTo>
                    <a:lnTo>
                      <a:pt x="440" y="78"/>
                    </a:lnTo>
                    <a:lnTo>
                      <a:pt x="320" y="40"/>
                    </a:lnTo>
                    <a:lnTo>
                      <a:pt x="195" y="14"/>
                    </a:lnTo>
                    <a:lnTo>
                      <a:pt x="66" y="1"/>
                    </a:lnTo>
                    <a:lnTo>
                      <a:pt x="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9" name="Oval 68"/>
            <p:cNvSpPr/>
            <p:nvPr/>
          </p:nvSpPr>
          <p:spPr>
            <a:xfrm>
              <a:off x="1416643" y="1939084"/>
              <a:ext cx="717535" cy="7175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rgbClr val="2D3E50"/>
                </a:solidFill>
                <a:latin typeface="FontAwesome" pitchFamily="2" charset="0"/>
              </a:endParaRPr>
            </a:p>
          </p:txBody>
        </p:sp>
      </p:grpSp>
      <p:sp>
        <p:nvSpPr>
          <p:cNvPr id="2" name="Title 1"/>
          <p:cNvSpPr>
            <a:spLocks noGrp="1"/>
          </p:cNvSpPr>
          <p:nvPr>
            <p:ph type="title"/>
          </p:nvPr>
        </p:nvSpPr>
        <p:spPr/>
        <p:txBody>
          <a:bodyPr>
            <a:normAutofit/>
          </a:bodyPr>
          <a:lstStyle/>
          <a:p>
            <a:r>
              <a:rPr lang="en-GB" dirty="0"/>
              <a:t>World Metrology Day </a:t>
            </a:r>
            <a:r>
              <a:rPr lang="en-GB" dirty="0" smtClean="0"/>
              <a:t>posters</a:t>
            </a:r>
            <a:endParaRPr lang="en-GB" dirty="0"/>
          </a:p>
        </p:txBody>
      </p:sp>
      <p:cxnSp>
        <p:nvCxnSpPr>
          <p:cNvPr id="48" name="Straight Connector 47"/>
          <p:cNvCxnSpPr/>
          <p:nvPr/>
        </p:nvCxnSpPr>
        <p:spPr>
          <a:xfrm>
            <a:off x="109587" y="3862950"/>
            <a:ext cx="8998917" cy="0"/>
          </a:xfrm>
          <a:prstGeom prst="line">
            <a:avLst/>
          </a:prstGeom>
          <a:ln w="19050">
            <a:solidFill>
              <a:schemeClr val="bg1">
                <a:lumMod val="50000"/>
              </a:schemeClr>
            </a:solidFill>
            <a:headEnd type="oval" w="lg" len="lg"/>
            <a:tailEnd type="arrow" w="med" len="med"/>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653727" y="3818373"/>
            <a:ext cx="452688" cy="412319"/>
            <a:chOff x="915273" y="4178413"/>
            <a:chExt cx="452688" cy="412319"/>
          </a:xfrm>
        </p:grpSpPr>
        <p:sp>
          <p:nvSpPr>
            <p:cNvPr id="49" name="Oval 48"/>
            <p:cNvSpPr/>
            <p:nvPr/>
          </p:nvSpPr>
          <p:spPr>
            <a:xfrm>
              <a:off x="1096958" y="4178413"/>
              <a:ext cx="89154" cy="89154"/>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1D3B7F"/>
                </a:solidFill>
              </a:endParaRPr>
            </a:p>
          </p:txBody>
        </p:sp>
        <p:sp>
          <p:nvSpPr>
            <p:cNvPr id="55" name="Rectangle 54"/>
            <p:cNvSpPr/>
            <p:nvPr/>
          </p:nvSpPr>
          <p:spPr>
            <a:xfrm>
              <a:off x="915273" y="4336816"/>
              <a:ext cx="452688" cy="253916"/>
            </a:xfrm>
            <a:prstGeom prst="rect">
              <a:avLst/>
            </a:prstGeom>
          </p:spPr>
          <p:txBody>
            <a:bodyPr wrap="none" lIns="68580" tIns="34290" rIns="68580" bIns="34290" anchor="ctr">
              <a:spAutoFit/>
            </a:bodyPr>
            <a:lstStyle/>
            <a:p>
              <a:pPr lvl="0" algn="ctr"/>
              <a:r>
                <a:rPr lang="en-US" sz="1200" b="1" dirty="0">
                  <a:solidFill>
                    <a:srgbClr val="1D3B7F"/>
                  </a:solidFill>
                  <a:ea typeface="Open Sans" panose="020B0606030504020204" pitchFamily="34" charset="0"/>
                  <a:cs typeface="Open Sans" panose="020B0606030504020204" pitchFamily="34" charset="0"/>
                </a:rPr>
                <a:t>2014</a:t>
              </a:r>
              <a:endParaRPr lang="en-US" sz="1200" dirty="0">
                <a:solidFill>
                  <a:srgbClr val="1D3B7F"/>
                </a:solidFill>
              </a:endParaRPr>
            </a:p>
          </p:txBody>
        </p:sp>
      </p:grpSp>
      <p:grpSp>
        <p:nvGrpSpPr>
          <p:cNvPr id="16" name="Group 15"/>
          <p:cNvGrpSpPr/>
          <p:nvPr/>
        </p:nvGrpSpPr>
        <p:grpSpPr>
          <a:xfrm>
            <a:off x="2135021" y="3818373"/>
            <a:ext cx="452688" cy="412319"/>
            <a:chOff x="2195216" y="4178413"/>
            <a:chExt cx="452688" cy="412319"/>
          </a:xfrm>
        </p:grpSpPr>
        <p:sp>
          <p:nvSpPr>
            <p:cNvPr id="50" name="Oval 49"/>
            <p:cNvSpPr/>
            <p:nvPr/>
          </p:nvSpPr>
          <p:spPr>
            <a:xfrm>
              <a:off x="2376899" y="4178413"/>
              <a:ext cx="89154" cy="89154"/>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1D3B7F"/>
                </a:solidFill>
              </a:endParaRPr>
            </a:p>
          </p:txBody>
        </p:sp>
        <p:sp>
          <p:nvSpPr>
            <p:cNvPr id="56" name="Rectangle 55"/>
            <p:cNvSpPr/>
            <p:nvPr/>
          </p:nvSpPr>
          <p:spPr>
            <a:xfrm>
              <a:off x="2195216" y="4336816"/>
              <a:ext cx="452688" cy="253916"/>
            </a:xfrm>
            <a:prstGeom prst="rect">
              <a:avLst/>
            </a:prstGeom>
          </p:spPr>
          <p:txBody>
            <a:bodyPr wrap="none" lIns="68580" tIns="34290" rIns="68580" bIns="34290" anchor="ctr">
              <a:spAutoFit/>
            </a:bodyPr>
            <a:lstStyle/>
            <a:p>
              <a:pPr lvl="0" algn="ctr"/>
              <a:r>
                <a:rPr lang="en-US" sz="1200" b="1" dirty="0">
                  <a:solidFill>
                    <a:srgbClr val="1D3B7F"/>
                  </a:solidFill>
                  <a:ea typeface="Open Sans" panose="020B0606030504020204" pitchFamily="34" charset="0"/>
                  <a:cs typeface="Open Sans" panose="020B0606030504020204" pitchFamily="34" charset="0"/>
                </a:rPr>
                <a:t>2015</a:t>
              </a:r>
              <a:endParaRPr lang="en-US" sz="1200" dirty="0">
                <a:solidFill>
                  <a:srgbClr val="1D3B7F"/>
                </a:solidFill>
              </a:endParaRPr>
            </a:p>
          </p:txBody>
        </p:sp>
      </p:grpSp>
      <p:grpSp>
        <p:nvGrpSpPr>
          <p:cNvPr id="17" name="Group 16"/>
          <p:cNvGrpSpPr/>
          <p:nvPr/>
        </p:nvGrpSpPr>
        <p:grpSpPr>
          <a:xfrm>
            <a:off x="3616315" y="3818373"/>
            <a:ext cx="452688" cy="412319"/>
            <a:chOff x="3476533" y="4178413"/>
            <a:chExt cx="452688" cy="412319"/>
          </a:xfrm>
        </p:grpSpPr>
        <p:sp>
          <p:nvSpPr>
            <p:cNvPr id="51" name="Oval 50"/>
            <p:cNvSpPr/>
            <p:nvPr/>
          </p:nvSpPr>
          <p:spPr>
            <a:xfrm>
              <a:off x="3656841" y="4178413"/>
              <a:ext cx="89154" cy="89154"/>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1D3B7F"/>
                </a:solidFill>
              </a:endParaRPr>
            </a:p>
          </p:txBody>
        </p:sp>
        <p:sp>
          <p:nvSpPr>
            <p:cNvPr id="57" name="Rectangle 56"/>
            <p:cNvSpPr/>
            <p:nvPr/>
          </p:nvSpPr>
          <p:spPr>
            <a:xfrm>
              <a:off x="3476533" y="4336816"/>
              <a:ext cx="452688" cy="253916"/>
            </a:xfrm>
            <a:prstGeom prst="rect">
              <a:avLst/>
            </a:prstGeom>
          </p:spPr>
          <p:txBody>
            <a:bodyPr wrap="none" lIns="68580" tIns="34290" rIns="68580" bIns="34290" anchor="ctr">
              <a:spAutoFit/>
            </a:bodyPr>
            <a:lstStyle/>
            <a:p>
              <a:pPr lvl="0" algn="ctr"/>
              <a:r>
                <a:rPr lang="en-US" sz="1200" b="1" dirty="0">
                  <a:solidFill>
                    <a:srgbClr val="1D3B7F"/>
                  </a:solidFill>
                  <a:ea typeface="Open Sans" panose="020B0606030504020204" pitchFamily="34" charset="0"/>
                  <a:cs typeface="Open Sans" panose="020B0606030504020204" pitchFamily="34" charset="0"/>
                </a:rPr>
                <a:t>2016</a:t>
              </a:r>
              <a:endParaRPr lang="en-US" sz="1200" dirty="0">
                <a:solidFill>
                  <a:srgbClr val="1D3B7F"/>
                </a:solidFill>
              </a:endParaRPr>
            </a:p>
          </p:txBody>
        </p:sp>
      </p:grpSp>
      <p:grpSp>
        <p:nvGrpSpPr>
          <p:cNvPr id="23" name="Group 22"/>
          <p:cNvGrpSpPr/>
          <p:nvPr/>
        </p:nvGrpSpPr>
        <p:grpSpPr>
          <a:xfrm>
            <a:off x="6527608" y="3822535"/>
            <a:ext cx="555280" cy="443097"/>
            <a:chOff x="5985120" y="4178413"/>
            <a:chExt cx="555280" cy="443097"/>
          </a:xfrm>
        </p:grpSpPr>
        <p:sp>
          <p:nvSpPr>
            <p:cNvPr id="53" name="Oval 52"/>
            <p:cNvSpPr/>
            <p:nvPr/>
          </p:nvSpPr>
          <p:spPr>
            <a:xfrm>
              <a:off x="6216725" y="4178413"/>
              <a:ext cx="89154" cy="89154"/>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1D3B7F"/>
                </a:solidFill>
              </a:endParaRPr>
            </a:p>
          </p:txBody>
        </p:sp>
        <p:sp>
          <p:nvSpPr>
            <p:cNvPr id="59" name="Rectangle 58"/>
            <p:cNvSpPr/>
            <p:nvPr/>
          </p:nvSpPr>
          <p:spPr>
            <a:xfrm>
              <a:off x="5985120" y="4306039"/>
              <a:ext cx="555280" cy="315471"/>
            </a:xfrm>
            <a:prstGeom prst="rect">
              <a:avLst/>
            </a:prstGeom>
          </p:spPr>
          <p:txBody>
            <a:bodyPr wrap="none" lIns="68580" tIns="34290" rIns="68580" bIns="34290" anchor="ctr">
              <a:spAutoFit/>
            </a:bodyPr>
            <a:lstStyle/>
            <a:p>
              <a:pPr lvl="0" algn="ctr"/>
              <a:r>
                <a:rPr lang="en-US" sz="1600" b="1" dirty="0">
                  <a:solidFill>
                    <a:srgbClr val="1D3B7F"/>
                  </a:solidFill>
                  <a:ea typeface="Open Sans" panose="020B0606030504020204" pitchFamily="34" charset="0"/>
                  <a:cs typeface="Open Sans" panose="020B0606030504020204" pitchFamily="34" charset="0"/>
                </a:rPr>
                <a:t>2018</a:t>
              </a:r>
              <a:endParaRPr lang="en-US" sz="1600" dirty="0">
                <a:solidFill>
                  <a:srgbClr val="1D3B7F"/>
                </a:solidFill>
              </a:endParaRPr>
            </a:p>
          </p:txBody>
        </p:sp>
      </p:grpSp>
      <p:grpSp>
        <p:nvGrpSpPr>
          <p:cNvPr id="87" name="Group 86"/>
          <p:cNvGrpSpPr/>
          <p:nvPr/>
        </p:nvGrpSpPr>
        <p:grpSpPr>
          <a:xfrm>
            <a:off x="6590286" y="3091682"/>
            <a:ext cx="430080" cy="745731"/>
            <a:chOff x="1338833" y="1859905"/>
            <a:chExt cx="873374" cy="1542777"/>
          </a:xfrm>
        </p:grpSpPr>
        <p:grpSp>
          <p:nvGrpSpPr>
            <p:cNvPr id="88" name="Group 87"/>
            <p:cNvGrpSpPr/>
            <p:nvPr/>
          </p:nvGrpSpPr>
          <p:grpSpPr>
            <a:xfrm>
              <a:off x="1338833" y="1859905"/>
              <a:ext cx="873374" cy="1542777"/>
              <a:chOff x="1269107" y="4118768"/>
              <a:chExt cx="1012826" cy="1789113"/>
            </a:xfrm>
          </p:grpSpPr>
          <p:sp>
            <p:nvSpPr>
              <p:cNvPr id="90" name="Freeform 998"/>
              <p:cNvSpPr>
                <a:spLocks/>
              </p:cNvSpPr>
              <p:nvPr/>
            </p:nvSpPr>
            <p:spPr bwMode="auto">
              <a:xfrm>
                <a:off x="1269107" y="4118768"/>
                <a:ext cx="1012825" cy="1789113"/>
              </a:xfrm>
              <a:custGeom>
                <a:avLst/>
                <a:gdLst>
                  <a:gd name="T0" fmla="*/ 1277 w 2555"/>
                  <a:gd name="T1" fmla="*/ 0 h 4505"/>
                  <a:gd name="T2" fmla="*/ 1212 w 2555"/>
                  <a:gd name="T3" fmla="*/ 1 h 4505"/>
                  <a:gd name="T4" fmla="*/ 1082 w 2555"/>
                  <a:gd name="T5" fmla="*/ 14 h 4505"/>
                  <a:gd name="T6" fmla="*/ 958 w 2555"/>
                  <a:gd name="T7" fmla="*/ 40 h 4505"/>
                  <a:gd name="T8" fmla="*/ 837 w 2555"/>
                  <a:gd name="T9" fmla="*/ 78 h 4505"/>
                  <a:gd name="T10" fmla="*/ 723 w 2555"/>
                  <a:gd name="T11" fmla="*/ 126 h 4505"/>
                  <a:gd name="T12" fmla="*/ 614 w 2555"/>
                  <a:gd name="T13" fmla="*/ 185 h 4505"/>
                  <a:gd name="T14" fmla="*/ 512 w 2555"/>
                  <a:gd name="T15" fmla="*/ 254 h 4505"/>
                  <a:gd name="T16" fmla="*/ 417 w 2555"/>
                  <a:gd name="T17" fmla="*/ 332 h 4505"/>
                  <a:gd name="T18" fmla="*/ 330 w 2555"/>
                  <a:gd name="T19" fmla="*/ 418 h 4505"/>
                  <a:gd name="T20" fmla="*/ 253 w 2555"/>
                  <a:gd name="T21" fmla="*/ 513 h 4505"/>
                  <a:gd name="T22" fmla="*/ 184 w 2555"/>
                  <a:gd name="T23" fmla="*/ 615 h 4505"/>
                  <a:gd name="T24" fmla="*/ 126 w 2555"/>
                  <a:gd name="T25" fmla="*/ 724 h 4505"/>
                  <a:gd name="T26" fmla="*/ 76 w 2555"/>
                  <a:gd name="T27" fmla="*/ 838 h 4505"/>
                  <a:gd name="T28" fmla="*/ 39 w 2555"/>
                  <a:gd name="T29" fmla="*/ 959 h 4505"/>
                  <a:gd name="T30" fmla="*/ 14 w 2555"/>
                  <a:gd name="T31" fmla="*/ 1083 h 4505"/>
                  <a:gd name="T32" fmla="*/ 1 w 2555"/>
                  <a:gd name="T33" fmla="*/ 1212 h 4505"/>
                  <a:gd name="T34" fmla="*/ 0 w 2555"/>
                  <a:gd name="T35" fmla="*/ 1278 h 4505"/>
                  <a:gd name="T36" fmla="*/ 1 w 2555"/>
                  <a:gd name="T37" fmla="*/ 1336 h 4505"/>
                  <a:gd name="T38" fmla="*/ 14 w 2555"/>
                  <a:gd name="T39" fmla="*/ 1463 h 4505"/>
                  <a:gd name="T40" fmla="*/ 40 w 2555"/>
                  <a:gd name="T41" fmla="*/ 1594 h 4505"/>
                  <a:gd name="T42" fmla="*/ 75 w 2555"/>
                  <a:gd name="T43" fmla="*/ 1716 h 4505"/>
                  <a:gd name="T44" fmla="*/ 97 w 2555"/>
                  <a:gd name="T45" fmla="*/ 1768 h 4505"/>
                  <a:gd name="T46" fmla="*/ 1277 w 2555"/>
                  <a:gd name="T47" fmla="*/ 4505 h 4505"/>
                  <a:gd name="T48" fmla="*/ 2463 w 2555"/>
                  <a:gd name="T49" fmla="*/ 1755 h 4505"/>
                  <a:gd name="T50" fmla="*/ 2482 w 2555"/>
                  <a:gd name="T51" fmla="*/ 1707 h 4505"/>
                  <a:gd name="T52" fmla="*/ 2516 w 2555"/>
                  <a:gd name="T53" fmla="*/ 1590 h 4505"/>
                  <a:gd name="T54" fmla="*/ 2540 w 2555"/>
                  <a:gd name="T55" fmla="*/ 1463 h 4505"/>
                  <a:gd name="T56" fmla="*/ 2553 w 2555"/>
                  <a:gd name="T57" fmla="*/ 1336 h 4505"/>
                  <a:gd name="T58" fmla="*/ 2555 w 2555"/>
                  <a:gd name="T59" fmla="*/ 1278 h 4505"/>
                  <a:gd name="T60" fmla="*/ 2553 w 2555"/>
                  <a:gd name="T61" fmla="*/ 1212 h 4505"/>
                  <a:gd name="T62" fmla="*/ 2540 w 2555"/>
                  <a:gd name="T63" fmla="*/ 1083 h 4505"/>
                  <a:gd name="T64" fmla="*/ 2514 w 2555"/>
                  <a:gd name="T65" fmla="*/ 959 h 4505"/>
                  <a:gd name="T66" fmla="*/ 2478 w 2555"/>
                  <a:gd name="T67" fmla="*/ 838 h 4505"/>
                  <a:gd name="T68" fmla="*/ 2429 w 2555"/>
                  <a:gd name="T69" fmla="*/ 724 h 4505"/>
                  <a:gd name="T70" fmla="*/ 2371 w 2555"/>
                  <a:gd name="T71" fmla="*/ 615 h 4505"/>
                  <a:gd name="T72" fmla="*/ 2302 w 2555"/>
                  <a:gd name="T73" fmla="*/ 513 h 4505"/>
                  <a:gd name="T74" fmla="*/ 2223 w 2555"/>
                  <a:gd name="T75" fmla="*/ 418 h 4505"/>
                  <a:gd name="T76" fmla="*/ 2136 w 2555"/>
                  <a:gd name="T77" fmla="*/ 332 h 4505"/>
                  <a:gd name="T78" fmla="*/ 2041 w 2555"/>
                  <a:gd name="T79" fmla="*/ 254 h 4505"/>
                  <a:gd name="T80" fmla="*/ 1940 w 2555"/>
                  <a:gd name="T81" fmla="*/ 185 h 4505"/>
                  <a:gd name="T82" fmla="*/ 1831 w 2555"/>
                  <a:gd name="T83" fmla="*/ 126 h 4505"/>
                  <a:gd name="T84" fmla="*/ 1717 w 2555"/>
                  <a:gd name="T85" fmla="*/ 78 h 4505"/>
                  <a:gd name="T86" fmla="*/ 1597 w 2555"/>
                  <a:gd name="T87" fmla="*/ 40 h 4505"/>
                  <a:gd name="T88" fmla="*/ 1472 w 2555"/>
                  <a:gd name="T89" fmla="*/ 14 h 4505"/>
                  <a:gd name="T90" fmla="*/ 1343 w 2555"/>
                  <a:gd name="T91" fmla="*/ 1 h 4505"/>
                  <a:gd name="T92" fmla="*/ 1277 w 2555"/>
                  <a:gd name="T93"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5" h="4505">
                    <a:moveTo>
                      <a:pt x="1277" y="0"/>
                    </a:moveTo>
                    <a:lnTo>
                      <a:pt x="1212" y="1"/>
                    </a:lnTo>
                    <a:lnTo>
                      <a:pt x="1082" y="14"/>
                    </a:lnTo>
                    <a:lnTo>
                      <a:pt x="958" y="40"/>
                    </a:lnTo>
                    <a:lnTo>
                      <a:pt x="837" y="78"/>
                    </a:lnTo>
                    <a:lnTo>
                      <a:pt x="723" y="126"/>
                    </a:lnTo>
                    <a:lnTo>
                      <a:pt x="614" y="185"/>
                    </a:lnTo>
                    <a:lnTo>
                      <a:pt x="512" y="254"/>
                    </a:lnTo>
                    <a:lnTo>
                      <a:pt x="417" y="332"/>
                    </a:lnTo>
                    <a:lnTo>
                      <a:pt x="330" y="418"/>
                    </a:lnTo>
                    <a:lnTo>
                      <a:pt x="253" y="513"/>
                    </a:lnTo>
                    <a:lnTo>
                      <a:pt x="184" y="615"/>
                    </a:lnTo>
                    <a:lnTo>
                      <a:pt x="126" y="724"/>
                    </a:lnTo>
                    <a:lnTo>
                      <a:pt x="76" y="838"/>
                    </a:lnTo>
                    <a:lnTo>
                      <a:pt x="39" y="959"/>
                    </a:lnTo>
                    <a:lnTo>
                      <a:pt x="14" y="1083"/>
                    </a:lnTo>
                    <a:lnTo>
                      <a:pt x="1" y="1212"/>
                    </a:lnTo>
                    <a:lnTo>
                      <a:pt x="0" y="1278"/>
                    </a:lnTo>
                    <a:lnTo>
                      <a:pt x="1" y="1336"/>
                    </a:lnTo>
                    <a:lnTo>
                      <a:pt x="14" y="1463"/>
                    </a:lnTo>
                    <a:lnTo>
                      <a:pt x="40" y="1594"/>
                    </a:lnTo>
                    <a:lnTo>
                      <a:pt x="75" y="1716"/>
                    </a:lnTo>
                    <a:lnTo>
                      <a:pt x="97" y="1768"/>
                    </a:lnTo>
                    <a:lnTo>
                      <a:pt x="1277" y="4505"/>
                    </a:lnTo>
                    <a:lnTo>
                      <a:pt x="2463" y="1755"/>
                    </a:lnTo>
                    <a:lnTo>
                      <a:pt x="2482" y="1707"/>
                    </a:lnTo>
                    <a:lnTo>
                      <a:pt x="2516" y="1590"/>
                    </a:lnTo>
                    <a:lnTo>
                      <a:pt x="2540" y="1463"/>
                    </a:lnTo>
                    <a:lnTo>
                      <a:pt x="2553" y="1336"/>
                    </a:lnTo>
                    <a:lnTo>
                      <a:pt x="2555" y="1278"/>
                    </a:lnTo>
                    <a:lnTo>
                      <a:pt x="2553" y="1212"/>
                    </a:lnTo>
                    <a:lnTo>
                      <a:pt x="2540" y="1083"/>
                    </a:lnTo>
                    <a:lnTo>
                      <a:pt x="2514" y="959"/>
                    </a:lnTo>
                    <a:lnTo>
                      <a:pt x="2478" y="838"/>
                    </a:lnTo>
                    <a:lnTo>
                      <a:pt x="2429" y="724"/>
                    </a:lnTo>
                    <a:lnTo>
                      <a:pt x="2371" y="615"/>
                    </a:lnTo>
                    <a:lnTo>
                      <a:pt x="2302" y="513"/>
                    </a:lnTo>
                    <a:lnTo>
                      <a:pt x="2223" y="418"/>
                    </a:lnTo>
                    <a:lnTo>
                      <a:pt x="2136" y="332"/>
                    </a:lnTo>
                    <a:lnTo>
                      <a:pt x="2041" y="254"/>
                    </a:lnTo>
                    <a:lnTo>
                      <a:pt x="1940" y="185"/>
                    </a:lnTo>
                    <a:lnTo>
                      <a:pt x="1831" y="126"/>
                    </a:lnTo>
                    <a:lnTo>
                      <a:pt x="1717" y="78"/>
                    </a:lnTo>
                    <a:lnTo>
                      <a:pt x="1597" y="40"/>
                    </a:lnTo>
                    <a:lnTo>
                      <a:pt x="1472" y="14"/>
                    </a:lnTo>
                    <a:lnTo>
                      <a:pt x="1343" y="1"/>
                    </a:lnTo>
                    <a:lnTo>
                      <a:pt x="1277" y="0"/>
                    </a:lnTo>
                    <a:close/>
                  </a:path>
                </a:pathLst>
              </a:custGeom>
              <a:solidFill>
                <a:srgbClr val="2D3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999"/>
              <p:cNvSpPr>
                <a:spLocks/>
              </p:cNvSpPr>
              <p:nvPr/>
            </p:nvSpPr>
            <p:spPr bwMode="auto">
              <a:xfrm>
                <a:off x="1775520" y="4118768"/>
                <a:ext cx="506413" cy="1789113"/>
              </a:xfrm>
              <a:custGeom>
                <a:avLst/>
                <a:gdLst>
                  <a:gd name="T0" fmla="*/ 0 w 1278"/>
                  <a:gd name="T1" fmla="*/ 0 h 4505"/>
                  <a:gd name="T2" fmla="*/ 0 w 1278"/>
                  <a:gd name="T3" fmla="*/ 0 h 4505"/>
                  <a:gd name="T4" fmla="*/ 0 w 1278"/>
                  <a:gd name="T5" fmla="*/ 4505 h 4505"/>
                  <a:gd name="T6" fmla="*/ 1186 w 1278"/>
                  <a:gd name="T7" fmla="*/ 1755 h 4505"/>
                  <a:gd name="T8" fmla="*/ 1205 w 1278"/>
                  <a:gd name="T9" fmla="*/ 1707 h 4505"/>
                  <a:gd name="T10" fmla="*/ 1239 w 1278"/>
                  <a:gd name="T11" fmla="*/ 1590 h 4505"/>
                  <a:gd name="T12" fmla="*/ 1263 w 1278"/>
                  <a:gd name="T13" fmla="*/ 1463 h 4505"/>
                  <a:gd name="T14" fmla="*/ 1276 w 1278"/>
                  <a:gd name="T15" fmla="*/ 1336 h 4505"/>
                  <a:gd name="T16" fmla="*/ 1278 w 1278"/>
                  <a:gd name="T17" fmla="*/ 1278 h 4505"/>
                  <a:gd name="T18" fmla="*/ 1276 w 1278"/>
                  <a:gd name="T19" fmla="*/ 1212 h 4505"/>
                  <a:gd name="T20" fmla="*/ 1263 w 1278"/>
                  <a:gd name="T21" fmla="*/ 1083 h 4505"/>
                  <a:gd name="T22" fmla="*/ 1237 w 1278"/>
                  <a:gd name="T23" fmla="*/ 959 h 4505"/>
                  <a:gd name="T24" fmla="*/ 1201 w 1278"/>
                  <a:gd name="T25" fmla="*/ 838 h 4505"/>
                  <a:gd name="T26" fmla="*/ 1152 w 1278"/>
                  <a:gd name="T27" fmla="*/ 724 h 4505"/>
                  <a:gd name="T28" fmla="*/ 1094 w 1278"/>
                  <a:gd name="T29" fmla="*/ 615 h 4505"/>
                  <a:gd name="T30" fmla="*/ 1025 w 1278"/>
                  <a:gd name="T31" fmla="*/ 513 h 4505"/>
                  <a:gd name="T32" fmla="*/ 946 w 1278"/>
                  <a:gd name="T33" fmla="*/ 418 h 4505"/>
                  <a:gd name="T34" fmla="*/ 859 w 1278"/>
                  <a:gd name="T35" fmla="*/ 332 h 4505"/>
                  <a:gd name="T36" fmla="*/ 764 w 1278"/>
                  <a:gd name="T37" fmla="*/ 254 h 4505"/>
                  <a:gd name="T38" fmla="*/ 663 w 1278"/>
                  <a:gd name="T39" fmla="*/ 185 h 4505"/>
                  <a:gd name="T40" fmla="*/ 554 w 1278"/>
                  <a:gd name="T41" fmla="*/ 126 h 4505"/>
                  <a:gd name="T42" fmla="*/ 440 w 1278"/>
                  <a:gd name="T43" fmla="*/ 78 h 4505"/>
                  <a:gd name="T44" fmla="*/ 320 w 1278"/>
                  <a:gd name="T45" fmla="*/ 40 h 4505"/>
                  <a:gd name="T46" fmla="*/ 195 w 1278"/>
                  <a:gd name="T47" fmla="*/ 14 h 4505"/>
                  <a:gd name="T48" fmla="*/ 66 w 1278"/>
                  <a:gd name="T49" fmla="*/ 1 h 4505"/>
                  <a:gd name="T50" fmla="*/ 0 w 1278"/>
                  <a:gd name="T51"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8" h="4505">
                    <a:moveTo>
                      <a:pt x="0" y="0"/>
                    </a:moveTo>
                    <a:lnTo>
                      <a:pt x="0" y="0"/>
                    </a:lnTo>
                    <a:lnTo>
                      <a:pt x="0" y="4505"/>
                    </a:lnTo>
                    <a:lnTo>
                      <a:pt x="1186" y="1755"/>
                    </a:lnTo>
                    <a:lnTo>
                      <a:pt x="1205" y="1707"/>
                    </a:lnTo>
                    <a:lnTo>
                      <a:pt x="1239" y="1590"/>
                    </a:lnTo>
                    <a:lnTo>
                      <a:pt x="1263" y="1463"/>
                    </a:lnTo>
                    <a:lnTo>
                      <a:pt x="1276" y="1336"/>
                    </a:lnTo>
                    <a:lnTo>
                      <a:pt x="1278" y="1278"/>
                    </a:lnTo>
                    <a:lnTo>
                      <a:pt x="1276" y="1212"/>
                    </a:lnTo>
                    <a:lnTo>
                      <a:pt x="1263" y="1083"/>
                    </a:lnTo>
                    <a:lnTo>
                      <a:pt x="1237" y="959"/>
                    </a:lnTo>
                    <a:lnTo>
                      <a:pt x="1201" y="838"/>
                    </a:lnTo>
                    <a:lnTo>
                      <a:pt x="1152" y="724"/>
                    </a:lnTo>
                    <a:lnTo>
                      <a:pt x="1094" y="615"/>
                    </a:lnTo>
                    <a:lnTo>
                      <a:pt x="1025" y="513"/>
                    </a:lnTo>
                    <a:lnTo>
                      <a:pt x="946" y="418"/>
                    </a:lnTo>
                    <a:lnTo>
                      <a:pt x="859" y="332"/>
                    </a:lnTo>
                    <a:lnTo>
                      <a:pt x="764" y="254"/>
                    </a:lnTo>
                    <a:lnTo>
                      <a:pt x="663" y="185"/>
                    </a:lnTo>
                    <a:lnTo>
                      <a:pt x="554" y="126"/>
                    </a:lnTo>
                    <a:lnTo>
                      <a:pt x="440" y="78"/>
                    </a:lnTo>
                    <a:lnTo>
                      <a:pt x="320" y="40"/>
                    </a:lnTo>
                    <a:lnTo>
                      <a:pt x="195" y="14"/>
                    </a:lnTo>
                    <a:lnTo>
                      <a:pt x="66" y="1"/>
                    </a:lnTo>
                    <a:lnTo>
                      <a:pt x="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Oval 88"/>
            <p:cNvSpPr/>
            <p:nvPr/>
          </p:nvSpPr>
          <p:spPr>
            <a:xfrm>
              <a:off x="1416643" y="1939084"/>
              <a:ext cx="717535" cy="7175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rgbClr val="2D3E50"/>
                </a:solidFill>
                <a:latin typeface="+mj-lt"/>
              </a:endParaRPr>
            </a:p>
          </p:txBody>
        </p:sp>
      </p:grpSp>
      <p:grpSp>
        <p:nvGrpSpPr>
          <p:cNvPr id="94" name="Group 93"/>
          <p:cNvGrpSpPr/>
          <p:nvPr/>
        </p:nvGrpSpPr>
        <p:grpSpPr>
          <a:xfrm>
            <a:off x="8071503" y="3091682"/>
            <a:ext cx="430080" cy="745731"/>
            <a:chOff x="1269107" y="4118768"/>
            <a:chExt cx="1012826" cy="1789113"/>
          </a:xfrm>
        </p:grpSpPr>
        <p:sp>
          <p:nvSpPr>
            <p:cNvPr id="96" name="Freeform 998"/>
            <p:cNvSpPr>
              <a:spLocks/>
            </p:cNvSpPr>
            <p:nvPr/>
          </p:nvSpPr>
          <p:spPr bwMode="auto">
            <a:xfrm>
              <a:off x="1269107" y="4118768"/>
              <a:ext cx="1012825" cy="1789113"/>
            </a:xfrm>
            <a:custGeom>
              <a:avLst/>
              <a:gdLst>
                <a:gd name="T0" fmla="*/ 1277 w 2555"/>
                <a:gd name="T1" fmla="*/ 0 h 4505"/>
                <a:gd name="T2" fmla="*/ 1212 w 2555"/>
                <a:gd name="T3" fmla="*/ 1 h 4505"/>
                <a:gd name="T4" fmla="*/ 1082 w 2555"/>
                <a:gd name="T5" fmla="*/ 14 h 4505"/>
                <a:gd name="T6" fmla="*/ 958 w 2555"/>
                <a:gd name="T7" fmla="*/ 40 h 4505"/>
                <a:gd name="T8" fmla="*/ 837 w 2555"/>
                <a:gd name="T9" fmla="*/ 78 h 4505"/>
                <a:gd name="T10" fmla="*/ 723 w 2555"/>
                <a:gd name="T11" fmla="*/ 126 h 4505"/>
                <a:gd name="T12" fmla="*/ 614 w 2555"/>
                <a:gd name="T13" fmla="*/ 185 h 4505"/>
                <a:gd name="T14" fmla="*/ 512 w 2555"/>
                <a:gd name="T15" fmla="*/ 254 h 4505"/>
                <a:gd name="T16" fmla="*/ 417 w 2555"/>
                <a:gd name="T17" fmla="*/ 332 h 4505"/>
                <a:gd name="T18" fmla="*/ 330 w 2555"/>
                <a:gd name="T19" fmla="*/ 418 h 4505"/>
                <a:gd name="T20" fmla="*/ 253 w 2555"/>
                <a:gd name="T21" fmla="*/ 513 h 4505"/>
                <a:gd name="T22" fmla="*/ 184 w 2555"/>
                <a:gd name="T23" fmla="*/ 615 h 4505"/>
                <a:gd name="T24" fmla="*/ 126 w 2555"/>
                <a:gd name="T25" fmla="*/ 724 h 4505"/>
                <a:gd name="T26" fmla="*/ 76 w 2555"/>
                <a:gd name="T27" fmla="*/ 838 h 4505"/>
                <a:gd name="T28" fmla="*/ 39 w 2555"/>
                <a:gd name="T29" fmla="*/ 959 h 4505"/>
                <a:gd name="T30" fmla="*/ 14 w 2555"/>
                <a:gd name="T31" fmla="*/ 1083 h 4505"/>
                <a:gd name="T32" fmla="*/ 1 w 2555"/>
                <a:gd name="T33" fmla="*/ 1212 h 4505"/>
                <a:gd name="T34" fmla="*/ 0 w 2555"/>
                <a:gd name="T35" fmla="*/ 1278 h 4505"/>
                <a:gd name="T36" fmla="*/ 1 w 2555"/>
                <a:gd name="T37" fmla="*/ 1336 h 4505"/>
                <a:gd name="T38" fmla="*/ 14 w 2555"/>
                <a:gd name="T39" fmla="*/ 1463 h 4505"/>
                <a:gd name="T40" fmla="*/ 40 w 2555"/>
                <a:gd name="T41" fmla="*/ 1594 h 4505"/>
                <a:gd name="T42" fmla="*/ 75 w 2555"/>
                <a:gd name="T43" fmla="*/ 1716 h 4505"/>
                <a:gd name="T44" fmla="*/ 97 w 2555"/>
                <a:gd name="T45" fmla="*/ 1768 h 4505"/>
                <a:gd name="T46" fmla="*/ 1277 w 2555"/>
                <a:gd name="T47" fmla="*/ 4505 h 4505"/>
                <a:gd name="T48" fmla="*/ 2463 w 2555"/>
                <a:gd name="T49" fmla="*/ 1755 h 4505"/>
                <a:gd name="T50" fmla="*/ 2482 w 2555"/>
                <a:gd name="T51" fmla="*/ 1707 h 4505"/>
                <a:gd name="T52" fmla="*/ 2516 w 2555"/>
                <a:gd name="T53" fmla="*/ 1590 h 4505"/>
                <a:gd name="T54" fmla="*/ 2540 w 2555"/>
                <a:gd name="T55" fmla="*/ 1463 h 4505"/>
                <a:gd name="T56" fmla="*/ 2553 w 2555"/>
                <a:gd name="T57" fmla="*/ 1336 h 4505"/>
                <a:gd name="T58" fmla="*/ 2555 w 2555"/>
                <a:gd name="T59" fmla="*/ 1278 h 4505"/>
                <a:gd name="T60" fmla="*/ 2553 w 2555"/>
                <a:gd name="T61" fmla="*/ 1212 h 4505"/>
                <a:gd name="T62" fmla="*/ 2540 w 2555"/>
                <a:gd name="T63" fmla="*/ 1083 h 4505"/>
                <a:gd name="T64" fmla="*/ 2514 w 2555"/>
                <a:gd name="T65" fmla="*/ 959 h 4505"/>
                <a:gd name="T66" fmla="*/ 2478 w 2555"/>
                <a:gd name="T67" fmla="*/ 838 h 4505"/>
                <a:gd name="T68" fmla="*/ 2429 w 2555"/>
                <a:gd name="T69" fmla="*/ 724 h 4505"/>
                <a:gd name="T70" fmla="*/ 2371 w 2555"/>
                <a:gd name="T71" fmla="*/ 615 h 4505"/>
                <a:gd name="T72" fmla="*/ 2302 w 2555"/>
                <a:gd name="T73" fmla="*/ 513 h 4505"/>
                <a:gd name="T74" fmla="*/ 2223 w 2555"/>
                <a:gd name="T75" fmla="*/ 418 h 4505"/>
                <a:gd name="T76" fmla="*/ 2136 w 2555"/>
                <a:gd name="T77" fmla="*/ 332 h 4505"/>
                <a:gd name="T78" fmla="*/ 2041 w 2555"/>
                <a:gd name="T79" fmla="*/ 254 h 4505"/>
                <a:gd name="T80" fmla="*/ 1940 w 2555"/>
                <a:gd name="T81" fmla="*/ 185 h 4505"/>
                <a:gd name="T82" fmla="*/ 1831 w 2555"/>
                <a:gd name="T83" fmla="*/ 126 h 4505"/>
                <a:gd name="T84" fmla="*/ 1717 w 2555"/>
                <a:gd name="T85" fmla="*/ 78 h 4505"/>
                <a:gd name="T86" fmla="*/ 1597 w 2555"/>
                <a:gd name="T87" fmla="*/ 40 h 4505"/>
                <a:gd name="T88" fmla="*/ 1472 w 2555"/>
                <a:gd name="T89" fmla="*/ 14 h 4505"/>
                <a:gd name="T90" fmla="*/ 1343 w 2555"/>
                <a:gd name="T91" fmla="*/ 1 h 4505"/>
                <a:gd name="T92" fmla="*/ 1277 w 2555"/>
                <a:gd name="T93"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5" h="4505">
                  <a:moveTo>
                    <a:pt x="1277" y="0"/>
                  </a:moveTo>
                  <a:lnTo>
                    <a:pt x="1212" y="1"/>
                  </a:lnTo>
                  <a:lnTo>
                    <a:pt x="1082" y="14"/>
                  </a:lnTo>
                  <a:lnTo>
                    <a:pt x="958" y="40"/>
                  </a:lnTo>
                  <a:lnTo>
                    <a:pt x="837" y="78"/>
                  </a:lnTo>
                  <a:lnTo>
                    <a:pt x="723" y="126"/>
                  </a:lnTo>
                  <a:lnTo>
                    <a:pt x="614" y="185"/>
                  </a:lnTo>
                  <a:lnTo>
                    <a:pt x="512" y="254"/>
                  </a:lnTo>
                  <a:lnTo>
                    <a:pt x="417" y="332"/>
                  </a:lnTo>
                  <a:lnTo>
                    <a:pt x="330" y="418"/>
                  </a:lnTo>
                  <a:lnTo>
                    <a:pt x="253" y="513"/>
                  </a:lnTo>
                  <a:lnTo>
                    <a:pt x="184" y="615"/>
                  </a:lnTo>
                  <a:lnTo>
                    <a:pt x="126" y="724"/>
                  </a:lnTo>
                  <a:lnTo>
                    <a:pt x="76" y="838"/>
                  </a:lnTo>
                  <a:lnTo>
                    <a:pt x="39" y="959"/>
                  </a:lnTo>
                  <a:lnTo>
                    <a:pt x="14" y="1083"/>
                  </a:lnTo>
                  <a:lnTo>
                    <a:pt x="1" y="1212"/>
                  </a:lnTo>
                  <a:lnTo>
                    <a:pt x="0" y="1278"/>
                  </a:lnTo>
                  <a:lnTo>
                    <a:pt x="1" y="1336"/>
                  </a:lnTo>
                  <a:lnTo>
                    <a:pt x="14" y="1463"/>
                  </a:lnTo>
                  <a:lnTo>
                    <a:pt x="40" y="1594"/>
                  </a:lnTo>
                  <a:lnTo>
                    <a:pt x="75" y="1716"/>
                  </a:lnTo>
                  <a:lnTo>
                    <a:pt x="97" y="1768"/>
                  </a:lnTo>
                  <a:lnTo>
                    <a:pt x="1277" y="4505"/>
                  </a:lnTo>
                  <a:lnTo>
                    <a:pt x="2463" y="1755"/>
                  </a:lnTo>
                  <a:lnTo>
                    <a:pt x="2482" y="1707"/>
                  </a:lnTo>
                  <a:lnTo>
                    <a:pt x="2516" y="1590"/>
                  </a:lnTo>
                  <a:lnTo>
                    <a:pt x="2540" y="1463"/>
                  </a:lnTo>
                  <a:lnTo>
                    <a:pt x="2553" y="1336"/>
                  </a:lnTo>
                  <a:lnTo>
                    <a:pt x="2555" y="1278"/>
                  </a:lnTo>
                  <a:lnTo>
                    <a:pt x="2553" y="1212"/>
                  </a:lnTo>
                  <a:lnTo>
                    <a:pt x="2540" y="1083"/>
                  </a:lnTo>
                  <a:lnTo>
                    <a:pt x="2514" y="959"/>
                  </a:lnTo>
                  <a:lnTo>
                    <a:pt x="2478" y="838"/>
                  </a:lnTo>
                  <a:lnTo>
                    <a:pt x="2429" y="724"/>
                  </a:lnTo>
                  <a:lnTo>
                    <a:pt x="2371" y="615"/>
                  </a:lnTo>
                  <a:lnTo>
                    <a:pt x="2302" y="513"/>
                  </a:lnTo>
                  <a:lnTo>
                    <a:pt x="2223" y="418"/>
                  </a:lnTo>
                  <a:lnTo>
                    <a:pt x="2136" y="332"/>
                  </a:lnTo>
                  <a:lnTo>
                    <a:pt x="2041" y="254"/>
                  </a:lnTo>
                  <a:lnTo>
                    <a:pt x="1940" y="185"/>
                  </a:lnTo>
                  <a:lnTo>
                    <a:pt x="1831" y="126"/>
                  </a:lnTo>
                  <a:lnTo>
                    <a:pt x="1717" y="78"/>
                  </a:lnTo>
                  <a:lnTo>
                    <a:pt x="1597" y="40"/>
                  </a:lnTo>
                  <a:lnTo>
                    <a:pt x="1472" y="14"/>
                  </a:lnTo>
                  <a:lnTo>
                    <a:pt x="1343" y="1"/>
                  </a:lnTo>
                  <a:lnTo>
                    <a:pt x="1277" y="0"/>
                  </a:lnTo>
                  <a:close/>
                </a:path>
              </a:pathLst>
            </a:custGeom>
            <a:solidFill>
              <a:srgbClr val="2D3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999"/>
            <p:cNvSpPr>
              <a:spLocks/>
            </p:cNvSpPr>
            <p:nvPr/>
          </p:nvSpPr>
          <p:spPr bwMode="auto">
            <a:xfrm>
              <a:off x="1775520" y="4118768"/>
              <a:ext cx="506413" cy="1789113"/>
            </a:xfrm>
            <a:custGeom>
              <a:avLst/>
              <a:gdLst>
                <a:gd name="T0" fmla="*/ 0 w 1278"/>
                <a:gd name="T1" fmla="*/ 0 h 4505"/>
                <a:gd name="T2" fmla="*/ 0 w 1278"/>
                <a:gd name="T3" fmla="*/ 0 h 4505"/>
                <a:gd name="T4" fmla="*/ 0 w 1278"/>
                <a:gd name="T5" fmla="*/ 4505 h 4505"/>
                <a:gd name="T6" fmla="*/ 1186 w 1278"/>
                <a:gd name="T7" fmla="*/ 1755 h 4505"/>
                <a:gd name="T8" fmla="*/ 1205 w 1278"/>
                <a:gd name="T9" fmla="*/ 1707 h 4505"/>
                <a:gd name="T10" fmla="*/ 1239 w 1278"/>
                <a:gd name="T11" fmla="*/ 1590 h 4505"/>
                <a:gd name="T12" fmla="*/ 1263 w 1278"/>
                <a:gd name="T13" fmla="*/ 1463 h 4505"/>
                <a:gd name="T14" fmla="*/ 1276 w 1278"/>
                <a:gd name="T15" fmla="*/ 1336 h 4505"/>
                <a:gd name="T16" fmla="*/ 1278 w 1278"/>
                <a:gd name="T17" fmla="*/ 1278 h 4505"/>
                <a:gd name="T18" fmla="*/ 1276 w 1278"/>
                <a:gd name="T19" fmla="*/ 1212 h 4505"/>
                <a:gd name="T20" fmla="*/ 1263 w 1278"/>
                <a:gd name="T21" fmla="*/ 1083 h 4505"/>
                <a:gd name="T22" fmla="*/ 1237 w 1278"/>
                <a:gd name="T23" fmla="*/ 959 h 4505"/>
                <a:gd name="T24" fmla="*/ 1201 w 1278"/>
                <a:gd name="T25" fmla="*/ 838 h 4505"/>
                <a:gd name="T26" fmla="*/ 1152 w 1278"/>
                <a:gd name="T27" fmla="*/ 724 h 4505"/>
                <a:gd name="T28" fmla="*/ 1094 w 1278"/>
                <a:gd name="T29" fmla="*/ 615 h 4505"/>
                <a:gd name="T30" fmla="*/ 1025 w 1278"/>
                <a:gd name="T31" fmla="*/ 513 h 4505"/>
                <a:gd name="T32" fmla="*/ 946 w 1278"/>
                <a:gd name="T33" fmla="*/ 418 h 4505"/>
                <a:gd name="T34" fmla="*/ 859 w 1278"/>
                <a:gd name="T35" fmla="*/ 332 h 4505"/>
                <a:gd name="T36" fmla="*/ 764 w 1278"/>
                <a:gd name="T37" fmla="*/ 254 h 4505"/>
                <a:gd name="T38" fmla="*/ 663 w 1278"/>
                <a:gd name="T39" fmla="*/ 185 h 4505"/>
                <a:gd name="T40" fmla="*/ 554 w 1278"/>
                <a:gd name="T41" fmla="*/ 126 h 4505"/>
                <a:gd name="T42" fmla="*/ 440 w 1278"/>
                <a:gd name="T43" fmla="*/ 78 h 4505"/>
                <a:gd name="T44" fmla="*/ 320 w 1278"/>
                <a:gd name="T45" fmla="*/ 40 h 4505"/>
                <a:gd name="T46" fmla="*/ 195 w 1278"/>
                <a:gd name="T47" fmla="*/ 14 h 4505"/>
                <a:gd name="T48" fmla="*/ 66 w 1278"/>
                <a:gd name="T49" fmla="*/ 1 h 4505"/>
                <a:gd name="T50" fmla="*/ 0 w 1278"/>
                <a:gd name="T51"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8" h="4505">
                  <a:moveTo>
                    <a:pt x="0" y="0"/>
                  </a:moveTo>
                  <a:lnTo>
                    <a:pt x="0" y="0"/>
                  </a:lnTo>
                  <a:lnTo>
                    <a:pt x="0" y="4505"/>
                  </a:lnTo>
                  <a:lnTo>
                    <a:pt x="1186" y="1755"/>
                  </a:lnTo>
                  <a:lnTo>
                    <a:pt x="1205" y="1707"/>
                  </a:lnTo>
                  <a:lnTo>
                    <a:pt x="1239" y="1590"/>
                  </a:lnTo>
                  <a:lnTo>
                    <a:pt x="1263" y="1463"/>
                  </a:lnTo>
                  <a:lnTo>
                    <a:pt x="1276" y="1336"/>
                  </a:lnTo>
                  <a:lnTo>
                    <a:pt x="1278" y="1278"/>
                  </a:lnTo>
                  <a:lnTo>
                    <a:pt x="1276" y="1212"/>
                  </a:lnTo>
                  <a:lnTo>
                    <a:pt x="1263" y="1083"/>
                  </a:lnTo>
                  <a:lnTo>
                    <a:pt x="1237" y="959"/>
                  </a:lnTo>
                  <a:lnTo>
                    <a:pt x="1201" y="838"/>
                  </a:lnTo>
                  <a:lnTo>
                    <a:pt x="1152" y="724"/>
                  </a:lnTo>
                  <a:lnTo>
                    <a:pt x="1094" y="615"/>
                  </a:lnTo>
                  <a:lnTo>
                    <a:pt x="1025" y="513"/>
                  </a:lnTo>
                  <a:lnTo>
                    <a:pt x="946" y="418"/>
                  </a:lnTo>
                  <a:lnTo>
                    <a:pt x="859" y="332"/>
                  </a:lnTo>
                  <a:lnTo>
                    <a:pt x="764" y="254"/>
                  </a:lnTo>
                  <a:lnTo>
                    <a:pt x="663" y="185"/>
                  </a:lnTo>
                  <a:lnTo>
                    <a:pt x="554" y="126"/>
                  </a:lnTo>
                  <a:lnTo>
                    <a:pt x="440" y="78"/>
                  </a:lnTo>
                  <a:lnTo>
                    <a:pt x="320" y="40"/>
                  </a:lnTo>
                  <a:lnTo>
                    <a:pt x="195" y="14"/>
                  </a:lnTo>
                  <a:lnTo>
                    <a:pt x="66" y="1"/>
                  </a:lnTo>
                  <a:lnTo>
                    <a:pt x="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95" name="Oval 94"/>
          <p:cNvSpPr/>
          <p:nvPr/>
        </p:nvSpPr>
        <p:spPr>
          <a:xfrm>
            <a:off x="8109819" y="3129955"/>
            <a:ext cx="353339" cy="34683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rgbClr val="2D3E50"/>
              </a:solidFill>
              <a:latin typeface="+mj-lt"/>
            </a:endParaRPr>
          </a:p>
        </p:txBody>
      </p:sp>
      <p:grpSp>
        <p:nvGrpSpPr>
          <p:cNvPr id="98" name="Group 97"/>
          <p:cNvGrpSpPr/>
          <p:nvPr/>
        </p:nvGrpSpPr>
        <p:grpSpPr>
          <a:xfrm>
            <a:off x="8060199" y="3818373"/>
            <a:ext cx="452689" cy="412319"/>
            <a:chOff x="6036415" y="4178413"/>
            <a:chExt cx="452689" cy="412319"/>
          </a:xfrm>
        </p:grpSpPr>
        <p:sp>
          <p:nvSpPr>
            <p:cNvPr id="99" name="Oval 98"/>
            <p:cNvSpPr/>
            <p:nvPr/>
          </p:nvSpPr>
          <p:spPr>
            <a:xfrm>
              <a:off x="6216725" y="4178413"/>
              <a:ext cx="89154" cy="89154"/>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1D3B7F"/>
                </a:solidFill>
              </a:endParaRPr>
            </a:p>
          </p:txBody>
        </p:sp>
        <p:sp>
          <p:nvSpPr>
            <p:cNvPr id="100" name="Rectangle 99"/>
            <p:cNvSpPr/>
            <p:nvPr/>
          </p:nvSpPr>
          <p:spPr>
            <a:xfrm>
              <a:off x="6036415" y="4336816"/>
              <a:ext cx="452689" cy="253916"/>
            </a:xfrm>
            <a:prstGeom prst="rect">
              <a:avLst/>
            </a:prstGeom>
          </p:spPr>
          <p:txBody>
            <a:bodyPr wrap="none" lIns="68580" tIns="34290" rIns="68580" bIns="34290" anchor="ctr">
              <a:spAutoFit/>
            </a:bodyPr>
            <a:lstStyle/>
            <a:p>
              <a:pPr lvl="0" algn="ctr"/>
              <a:r>
                <a:rPr lang="en-US" sz="1200" b="1" dirty="0" smtClean="0">
                  <a:solidFill>
                    <a:srgbClr val="1D3B7F"/>
                  </a:solidFill>
                  <a:ea typeface="Open Sans" panose="020B0606030504020204" pitchFamily="34" charset="0"/>
                  <a:cs typeface="Open Sans" panose="020B0606030504020204" pitchFamily="34" charset="0"/>
                </a:rPr>
                <a:t>2019</a:t>
              </a:r>
              <a:endParaRPr lang="en-US" sz="1200" dirty="0">
                <a:solidFill>
                  <a:srgbClr val="1D3B7F"/>
                </a:solidFill>
              </a:endParaRPr>
            </a:p>
          </p:txBody>
        </p:sp>
      </p:grpSp>
      <p:grpSp>
        <p:nvGrpSpPr>
          <p:cNvPr id="109" name="Group 108"/>
          <p:cNvGrpSpPr/>
          <p:nvPr/>
        </p:nvGrpSpPr>
        <p:grpSpPr>
          <a:xfrm>
            <a:off x="346420" y="1419622"/>
            <a:ext cx="1067981" cy="2125411"/>
            <a:chOff x="417836" y="1934122"/>
            <a:chExt cx="1067981" cy="2125411"/>
          </a:xfrm>
        </p:grpSpPr>
        <p:pic>
          <p:nvPicPr>
            <p:cNvPr id="110"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834" t="15893" r="31750" b="5331"/>
            <a:stretch/>
          </p:blipFill>
          <p:spPr bwMode="auto">
            <a:xfrm>
              <a:off x="417836" y="2574868"/>
              <a:ext cx="1067981" cy="1484665"/>
            </a:xfrm>
            <a:prstGeom prst="rect">
              <a:avLst/>
            </a:prstGeom>
            <a:noFill/>
            <a:ln w="3175">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11" name="Picture 11" descr="C:\Users\chingis.kuanbayev\Desktop\New style of the BIPM report\excel for tableau\APM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541" y="1934122"/>
              <a:ext cx="465920" cy="468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2" name="Group 111"/>
          <p:cNvGrpSpPr/>
          <p:nvPr/>
        </p:nvGrpSpPr>
        <p:grpSpPr>
          <a:xfrm>
            <a:off x="1827690" y="1490822"/>
            <a:ext cx="1067981" cy="2054210"/>
            <a:chOff x="2140663" y="2005323"/>
            <a:chExt cx="1067981" cy="2054210"/>
          </a:xfrm>
        </p:grpSpPr>
        <p:pic>
          <p:nvPicPr>
            <p:cNvPr id="113"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834" t="15893" r="31750" b="5331"/>
            <a:stretch/>
          </p:blipFill>
          <p:spPr bwMode="auto">
            <a:xfrm>
              <a:off x="2140663" y="2574868"/>
              <a:ext cx="1067981" cy="1484665"/>
            </a:xfrm>
            <a:prstGeom prst="rect">
              <a:avLst/>
            </a:prstGeom>
            <a:noFill/>
            <a:ln w="3175">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16" name="Picture 10" descr="C:\Users\chingis.kuanbayev\Desktop\New style of the BIPM report\excel for tableau\AFRIMET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54210" y="2005323"/>
              <a:ext cx="1002571" cy="3255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7" name="Group 116"/>
          <p:cNvGrpSpPr/>
          <p:nvPr/>
        </p:nvGrpSpPr>
        <p:grpSpPr>
          <a:xfrm>
            <a:off x="3307209" y="1425058"/>
            <a:ext cx="1067981" cy="2119973"/>
            <a:chOff x="3863490" y="1939558"/>
            <a:chExt cx="1067981" cy="2119973"/>
          </a:xfrm>
        </p:grpSpPr>
        <p:pic>
          <p:nvPicPr>
            <p:cNvPr id="118" name="Picture 8"/>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2834" t="15893" r="31750" b="5331"/>
            <a:stretch/>
          </p:blipFill>
          <p:spPr bwMode="auto">
            <a:xfrm>
              <a:off x="3863490" y="2574866"/>
              <a:ext cx="1067981" cy="1484665"/>
            </a:xfrm>
            <a:prstGeom prst="rect">
              <a:avLst/>
            </a:prstGeom>
            <a:noFill/>
            <a:ln w="3175">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19" name="Picture 9" descr="C:\Users\chingis.kuanbayev\Desktop\New style of the BIPM report\excel for tableau\COOMET.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42558" y="1939558"/>
              <a:ext cx="909844" cy="468000"/>
            </a:xfrm>
            <a:prstGeom prst="rect">
              <a:avLst/>
            </a:prstGeom>
            <a:noFill/>
            <a:extLst>
              <a:ext uri="{909E8E84-426E-40DD-AFC4-6F175D3DCCD1}">
                <a14:hiddenFill xmlns:a14="http://schemas.microsoft.com/office/drawing/2010/main">
                  <a:solidFill>
                    <a:srgbClr val="FFFFFF"/>
                  </a:solidFill>
                </a14:hiddenFill>
              </a:ext>
            </a:extLst>
          </p:spPr>
        </p:pic>
      </p:grpSp>
      <p:sp>
        <p:nvSpPr>
          <p:cNvPr id="92" name="Rectangle 91"/>
          <p:cNvSpPr/>
          <p:nvPr/>
        </p:nvSpPr>
        <p:spPr>
          <a:xfrm>
            <a:off x="4795258" y="2060369"/>
            <a:ext cx="1052114" cy="1494000"/>
          </a:xfrm>
          <a:prstGeom prst="rect">
            <a:avLst/>
          </a:prstGeom>
          <a:solidFill>
            <a:schemeClr val="bg1"/>
          </a:solidFill>
          <a:ln w="317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100"/>
          <p:cNvGrpSpPr/>
          <p:nvPr/>
        </p:nvGrpSpPr>
        <p:grpSpPr>
          <a:xfrm>
            <a:off x="5097610" y="3818373"/>
            <a:ext cx="452688" cy="412319"/>
            <a:chOff x="4755102" y="4178413"/>
            <a:chExt cx="452688" cy="412319"/>
          </a:xfrm>
        </p:grpSpPr>
        <p:sp>
          <p:nvSpPr>
            <p:cNvPr id="102" name="Oval 101"/>
            <p:cNvSpPr/>
            <p:nvPr/>
          </p:nvSpPr>
          <p:spPr>
            <a:xfrm>
              <a:off x="4936783" y="4178413"/>
              <a:ext cx="89154" cy="89154"/>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b="1">
                <a:solidFill>
                  <a:srgbClr val="1D3B7F"/>
                </a:solidFill>
              </a:endParaRPr>
            </a:p>
          </p:txBody>
        </p:sp>
        <p:sp>
          <p:nvSpPr>
            <p:cNvPr id="103" name="Rectangle 102"/>
            <p:cNvSpPr/>
            <p:nvPr/>
          </p:nvSpPr>
          <p:spPr>
            <a:xfrm>
              <a:off x="4755102" y="4336816"/>
              <a:ext cx="452688" cy="253916"/>
            </a:xfrm>
            <a:prstGeom prst="rect">
              <a:avLst/>
            </a:prstGeom>
          </p:spPr>
          <p:txBody>
            <a:bodyPr wrap="none" lIns="68580" tIns="34290" rIns="68580" bIns="34290" anchor="ctr">
              <a:spAutoFit/>
            </a:bodyPr>
            <a:lstStyle/>
            <a:p>
              <a:pPr lvl="0" algn="ctr"/>
              <a:r>
                <a:rPr lang="en-US" sz="1200" b="1" dirty="0">
                  <a:solidFill>
                    <a:srgbClr val="1D3B7F"/>
                  </a:solidFill>
                  <a:ea typeface="Open Sans" panose="020B0606030504020204" pitchFamily="34" charset="0"/>
                  <a:cs typeface="Open Sans" panose="020B0606030504020204" pitchFamily="34" charset="0"/>
                </a:rPr>
                <a:t>2017</a:t>
              </a:r>
              <a:endParaRPr lang="en-US" sz="1200" b="1" dirty="0">
                <a:solidFill>
                  <a:srgbClr val="1D3B7F"/>
                </a:solidFill>
              </a:endParaRPr>
            </a:p>
          </p:txBody>
        </p:sp>
      </p:grpSp>
      <p:grpSp>
        <p:nvGrpSpPr>
          <p:cNvPr id="114" name="Group 113"/>
          <p:cNvGrpSpPr/>
          <p:nvPr/>
        </p:nvGrpSpPr>
        <p:grpSpPr>
          <a:xfrm>
            <a:off x="5109071" y="3091682"/>
            <a:ext cx="430080" cy="745731"/>
            <a:chOff x="1338833" y="1859905"/>
            <a:chExt cx="873374" cy="1542777"/>
          </a:xfrm>
        </p:grpSpPr>
        <p:grpSp>
          <p:nvGrpSpPr>
            <p:cNvPr id="115" name="Group 114"/>
            <p:cNvGrpSpPr/>
            <p:nvPr/>
          </p:nvGrpSpPr>
          <p:grpSpPr>
            <a:xfrm>
              <a:off x="1338833" y="1859905"/>
              <a:ext cx="873374" cy="1542777"/>
              <a:chOff x="1269107" y="4118768"/>
              <a:chExt cx="1012826" cy="1789113"/>
            </a:xfrm>
          </p:grpSpPr>
          <p:sp>
            <p:nvSpPr>
              <p:cNvPr id="129" name="Freeform 998"/>
              <p:cNvSpPr>
                <a:spLocks/>
              </p:cNvSpPr>
              <p:nvPr/>
            </p:nvSpPr>
            <p:spPr bwMode="auto">
              <a:xfrm>
                <a:off x="1269107" y="4118768"/>
                <a:ext cx="1012825" cy="1789113"/>
              </a:xfrm>
              <a:custGeom>
                <a:avLst/>
                <a:gdLst>
                  <a:gd name="T0" fmla="*/ 1277 w 2555"/>
                  <a:gd name="T1" fmla="*/ 0 h 4505"/>
                  <a:gd name="T2" fmla="*/ 1212 w 2555"/>
                  <a:gd name="T3" fmla="*/ 1 h 4505"/>
                  <a:gd name="T4" fmla="*/ 1082 w 2555"/>
                  <a:gd name="T5" fmla="*/ 14 h 4505"/>
                  <a:gd name="T6" fmla="*/ 958 w 2555"/>
                  <a:gd name="T7" fmla="*/ 40 h 4505"/>
                  <a:gd name="T8" fmla="*/ 837 w 2555"/>
                  <a:gd name="T9" fmla="*/ 78 h 4505"/>
                  <a:gd name="T10" fmla="*/ 723 w 2555"/>
                  <a:gd name="T11" fmla="*/ 126 h 4505"/>
                  <a:gd name="T12" fmla="*/ 614 w 2555"/>
                  <a:gd name="T13" fmla="*/ 185 h 4505"/>
                  <a:gd name="T14" fmla="*/ 512 w 2555"/>
                  <a:gd name="T15" fmla="*/ 254 h 4505"/>
                  <a:gd name="T16" fmla="*/ 417 w 2555"/>
                  <a:gd name="T17" fmla="*/ 332 h 4505"/>
                  <a:gd name="T18" fmla="*/ 330 w 2555"/>
                  <a:gd name="T19" fmla="*/ 418 h 4505"/>
                  <a:gd name="T20" fmla="*/ 253 w 2555"/>
                  <a:gd name="T21" fmla="*/ 513 h 4505"/>
                  <a:gd name="T22" fmla="*/ 184 w 2555"/>
                  <a:gd name="T23" fmla="*/ 615 h 4505"/>
                  <a:gd name="T24" fmla="*/ 126 w 2555"/>
                  <a:gd name="T25" fmla="*/ 724 h 4505"/>
                  <a:gd name="T26" fmla="*/ 76 w 2555"/>
                  <a:gd name="T27" fmla="*/ 838 h 4505"/>
                  <a:gd name="T28" fmla="*/ 39 w 2555"/>
                  <a:gd name="T29" fmla="*/ 959 h 4505"/>
                  <a:gd name="T30" fmla="*/ 14 w 2555"/>
                  <a:gd name="T31" fmla="*/ 1083 h 4505"/>
                  <a:gd name="T32" fmla="*/ 1 w 2555"/>
                  <a:gd name="T33" fmla="*/ 1212 h 4505"/>
                  <a:gd name="T34" fmla="*/ 0 w 2555"/>
                  <a:gd name="T35" fmla="*/ 1278 h 4505"/>
                  <a:gd name="T36" fmla="*/ 1 w 2555"/>
                  <a:gd name="T37" fmla="*/ 1336 h 4505"/>
                  <a:gd name="T38" fmla="*/ 14 w 2555"/>
                  <a:gd name="T39" fmla="*/ 1463 h 4505"/>
                  <a:gd name="T40" fmla="*/ 40 w 2555"/>
                  <a:gd name="T41" fmla="*/ 1594 h 4505"/>
                  <a:gd name="T42" fmla="*/ 75 w 2555"/>
                  <a:gd name="T43" fmla="*/ 1716 h 4505"/>
                  <a:gd name="T44" fmla="*/ 97 w 2555"/>
                  <a:gd name="T45" fmla="*/ 1768 h 4505"/>
                  <a:gd name="T46" fmla="*/ 1277 w 2555"/>
                  <a:gd name="T47" fmla="*/ 4505 h 4505"/>
                  <a:gd name="T48" fmla="*/ 2463 w 2555"/>
                  <a:gd name="T49" fmla="*/ 1755 h 4505"/>
                  <a:gd name="T50" fmla="*/ 2482 w 2555"/>
                  <a:gd name="T51" fmla="*/ 1707 h 4505"/>
                  <a:gd name="T52" fmla="*/ 2516 w 2555"/>
                  <a:gd name="T53" fmla="*/ 1590 h 4505"/>
                  <a:gd name="T54" fmla="*/ 2540 w 2555"/>
                  <a:gd name="T55" fmla="*/ 1463 h 4505"/>
                  <a:gd name="T56" fmla="*/ 2553 w 2555"/>
                  <a:gd name="T57" fmla="*/ 1336 h 4505"/>
                  <a:gd name="T58" fmla="*/ 2555 w 2555"/>
                  <a:gd name="T59" fmla="*/ 1278 h 4505"/>
                  <a:gd name="T60" fmla="*/ 2553 w 2555"/>
                  <a:gd name="T61" fmla="*/ 1212 h 4505"/>
                  <a:gd name="T62" fmla="*/ 2540 w 2555"/>
                  <a:gd name="T63" fmla="*/ 1083 h 4505"/>
                  <a:gd name="T64" fmla="*/ 2514 w 2555"/>
                  <a:gd name="T65" fmla="*/ 959 h 4505"/>
                  <a:gd name="T66" fmla="*/ 2478 w 2555"/>
                  <a:gd name="T67" fmla="*/ 838 h 4505"/>
                  <a:gd name="T68" fmla="*/ 2429 w 2555"/>
                  <a:gd name="T69" fmla="*/ 724 h 4505"/>
                  <a:gd name="T70" fmla="*/ 2371 w 2555"/>
                  <a:gd name="T71" fmla="*/ 615 h 4505"/>
                  <a:gd name="T72" fmla="*/ 2302 w 2555"/>
                  <a:gd name="T73" fmla="*/ 513 h 4505"/>
                  <a:gd name="T74" fmla="*/ 2223 w 2555"/>
                  <a:gd name="T75" fmla="*/ 418 h 4505"/>
                  <a:gd name="T76" fmla="*/ 2136 w 2555"/>
                  <a:gd name="T77" fmla="*/ 332 h 4505"/>
                  <a:gd name="T78" fmla="*/ 2041 w 2555"/>
                  <a:gd name="T79" fmla="*/ 254 h 4505"/>
                  <a:gd name="T80" fmla="*/ 1940 w 2555"/>
                  <a:gd name="T81" fmla="*/ 185 h 4505"/>
                  <a:gd name="T82" fmla="*/ 1831 w 2555"/>
                  <a:gd name="T83" fmla="*/ 126 h 4505"/>
                  <a:gd name="T84" fmla="*/ 1717 w 2555"/>
                  <a:gd name="T85" fmla="*/ 78 h 4505"/>
                  <a:gd name="T86" fmla="*/ 1597 w 2555"/>
                  <a:gd name="T87" fmla="*/ 40 h 4505"/>
                  <a:gd name="T88" fmla="*/ 1472 w 2555"/>
                  <a:gd name="T89" fmla="*/ 14 h 4505"/>
                  <a:gd name="T90" fmla="*/ 1343 w 2555"/>
                  <a:gd name="T91" fmla="*/ 1 h 4505"/>
                  <a:gd name="T92" fmla="*/ 1277 w 2555"/>
                  <a:gd name="T93"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5" h="4505">
                    <a:moveTo>
                      <a:pt x="1277" y="0"/>
                    </a:moveTo>
                    <a:lnTo>
                      <a:pt x="1212" y="1"/>
                    </a:lnTo>
                    <a:lnTo>
                      <a:pt x="1082" y="14"/>
                    </a:lnTo>
                    <a:lnTo>
                      <a:pt x="958" y="40"/>
                    </a:lnTo>
                    <a:lnTo>
                      <a:pt x="837" y="78"/>
                    </a:lnTo>
                    <a:lnTo>
                      <a:pt x="723" y="126"/>
                    </a:lnTo>
                    <a:lnTo>
                      <a:pt x="614" y="185"/>
                    </a:lnTo>
                    <a:lnTo>
                      <a:pt x="512" y="254"/>
                    </a:lnTo>
                    <a:lnTo>
                      <a:pt x="417" y="332"/>
                    </a:lnTo>
                    <a:lnTo>
                      <a:pt x="330" y="418"/>
                    </a:lnTo>
                    <a:lnTo>
                      <a:pt x="253" y="513"/>
                    </a:lnTo>
                    <a:lnTo>
                      <a:pt x="184" y="615"/>
                    </a:lnTo>
                    <a:lnTo>
                      <a:pt x="126" y="724"/>
                    </a:lnTo>
                    <a:lnTo>
                      <a:pt x="76" y="838"/>
                    </a:lnTo>
                    <a:lnTo>
                      <a:pt x="39" y="959"/>
                    </a:lnTo>
                    <a:lnTo>
                      <a:pt x="14" y="1083"/>
                    </a:lnTo>
                    <a:lnTo>
                      <a:pt x="1" y="1212"/>
                    </a:lnTo>
                    <a:lnTo>
                      <a:pt x="0" y="1278"/>
                    </a:lnTo>
                    <a:lnTo>
                      <a:pt x="1" y="1336"/>
                    </a:lnTo>
                    <a:lnTo>
                      <a:pt x="14" y="1463"/>
                    </a:lnTo>
                    <a:lnTo>
                      <a:pt x="40" y="1594"/>
                    </a:lnTo>
                    <a:lnTo>
                      <a:pt x="75" y="1716"/>
                    </a:lnTo>
                    <a:lnTo>
                      <a:pt x="97" y="1768"/>
                    </a:lnTo>
                    <a:lnTo>
                      <a:pt x="1277" y="4505"/>
                    </a:lnTo>
                    <a:lnTo>
                      <a:pt x="2463" y="1755"/>
                    </a:lnTo>
                    <a:lnTo>
                      <a:pt x="2482" y="1707"/>
                    </a:lnTo>
                    <a:lnTo>
                      <a:pt x="2516" y="1590"/>
                    </a:lnTo>
                    <a:lnTo>
                      <a:pt x="2540" y="1463"/>
                    </a:lnTo>
                    <a:lnTo>
                      <a:pt x="2553" y="1336"/>
                    </a:lnTo>
                    <a:lnTo>
                      <a:pt x="2555" y="1278"/>
                    </a:lnTo>
                    <a:lnTo>
                      <a:pt x="2553" y="1212"/>
                    </a:lnTo>
                    <a:lnTo>
                      <a:pt x="2540" y="1083"/>
                    </a:lnTo>
                    <a:lnTo>
                      <a:pt x="2514" y="959"/>
                    </a:lnTo>
                    <a:lnTo>
                      <a:pt x="2478" y="838"/>
                    </a:lnTo>
                    <a:lnTo>
                      <a:pt x="2429" y="724"/>
                    </a:lnTo>
                    <a:lnTo>
                      <a:pt x="2371" y="615"/>
                    </a:lnTo>
                    <a:lnTo>
                      <a:pt x="2302" y="513"/>
                    </a:lnTo>
                    <a:lnTo>
                      <a:pt x="2223" y="418"/>
                    </a:lnTo>
                    <a:lnTo>
                      <a:pt x="2136" y="332"/>
                    </a:lnTo>
                    <a:lnTo>
                      <a:pt x="2041" y="254"/>
                    </a:lnTo>
                    <a:lnTo>
                      <a:pt x="1940" y="185"/>
                    </a:lnTo>
                    <a:lnTo>
                      <a:pt x="1831" y="126"/>
                    </a:lnTo>
                    <a:lnTo>
                      <a:pt x="1717" y="78"/>
                    </a:lnTo>
                    <a:lnTo>
                      <a:pt x="1597" y="40"/>
                    </a:lnTo>
                    <a:lnTo>
                      <a:pt x="1472" y="14"/>
                    </a:lnTo>
                    <a:lnTo>
                      <a:pt x="1343" y="1"/>
                    </a:lnTo>
                    <a:lnTo>
                      <a:pt x="1277" y="0"/>
                    </a:lnTo>
                    <a:close/>
                  </a:path>
                </a:pathLst>
              </a:custGeom>
              <a:solidFill>
                <a:srgbClr val="2D3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999"/>
              <p:cNvSpPr>
                <a:spLocks/>
              </p:cNvSpPr>
              <p:nvPr/>
            </p:nvSpPr>
            <p:spPr bwMode="auto">
              <a:xfrm>
                <a:off x="1775520" y="4118768"/>
                <a:ext cx="506413" cy="1789113"/>
              </a:xfrm>
              <a:custGeom>
                <a:avLst/>
                <a:gdLst>
                  <a:gd name="T0" fmla="*/ 0 w 1278"/>
                  <a:gd name="T1" fmla="*/ 0 h 4505"/>
                  <a:gd name="T2" fmla="*/ 0 w 1278"/>
                  <a:gd name="T3" fmla="*/ 0 h 4505"/>
                  <a:gd name="T4" fmla="*/ 0 w 1278"/>
                  <a:gd name="T5" fmla="*/ 4505 h 4505"/>
                  <a:gd name="T6" fmla="*/ 1186 w 1278"/>
                  <a:gd name="T7" fmla="*/ 1755 h 4505"/>
                  <a:gd name="T8" fmla="*/ 1205 w 1278"/>
                  <a:gd name="T9" fmla="*/ 1707 h 4505"/>
                  <a:gd name="T10" fmla="*/ 1239 w 1278"/>
                  <a:gd name="T11" fmla="*/ 1590 h 4505"/>
                  <a:gd name="T12" fmla="*/ 1263 w 1278"/>
                  <a:gd name="T13" fmla="*/ 1463 h 4505"/>
                  <a:gd name="T14" fmla="*/ 1276 w 1278"/>
                  <a:gd name="T15" fmla="*/ 1336 h 4505"/>
                  <a:gd name="T16" fmla="*/ 1278 w 1278"/>
                  <a:gd name="T17" fmla="*/ 1278 h 4505"/>
                  <a:gd name="T18" fmla="*/ 1276 w 1278"/>
                  <a:gd name="T19" fmla="*/ 1212 h 4505"/>
                  <a:gd name="T20" fmla="*/ 1263 w 1278"/>
                  <a:gd name="T21" fmla="*/ 1083 h 4505"/>
                  <a:gd name="T22" fmla="*/ 1237 w 1278"/>
                  <a:gd name="T23" fmla="*/ 959 h 4505"/>
                  <a:gd name="T24" fmla="*/ 1201 w 1278"/>
                  <a:gd name="T25" fmla="*/ 838 h 4505"/>
                  <a:gd name="T26" fmla="*/ 1152 w 1278"/>
                  <a:gd name="T27" fmla="*/ 724 h 4505"/>
                  <a:gd name="T28" fmla="*/ 1094 w 1278"/>
                  <a:gd name="T29" fmla="*/ 615 h 4505"/>
                  <a:gd name="T30" fmla="*/ 1025 w 1278"/>
                  <a:gd name="T31" fmla="*/ 513 h 4505"/>
                  <a:gd name="T32" fmla="*/ 946 w 1278"/>
                  <a:gd name="T33" fmla="*/ 418 h 4505"/>
                  <a:gd name="T34" fmla="*/ 859 w 1278"/>
                  <a:gd name="T35" fmla="*/ 332 h 4505"/>
                  <a:gd name="T36" fmla="*/ 764 w 1278"/>
                  <a:gd name="T37" fmla="*/ 254 h 4505"/>
                  <a:gd name="T38" fmla="*/ 663 w 1278"/>
                  <a:gd name="T39" fmla="*/ 185 h 4505"/>
                  <a:gd name="T40" fmla="*/ 554 w 1278"/>
                  <a:gd name="T41" fmla="*/ 126 h 4505"/>
                  <a:gd name="T42" fmla="*/ 440 w 1278"/>
                  <a:gd name="T43" fmla="*/ 78 h 4505"/>
                  <a:gd name="T44" fmla="*/ 320 w 1278"/>
                  <a:gd name="T45" fmla="*/ 40 h 4505"/>
                  <a:gd name="T46" fmla="*/ 195 w 1278"/>
                  <a:gd name="T47" fmla="*/ 14 h 4505"/>
                  <a:gd name="T48" fmla="*/ 66 w 1278"/>
                  <a:gd name="T49" fmla="*/ 1 h 4505"/>
                  <a:gd name="T50" fmla="*/ 0 w 1278"/>
                  <a:gd name="T51" fmla="*/ 0 h 4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8" h="4505">
                    <a:moveTo>
                      <a:pt x="0" y="0"/>
                    </a:moveTo>
                    <a:lnTo>
                      <a:pt x="0" y="0"/>
                    </a:lnTo>
                    <a:lnTo>
                      <a:pt x="0" y="4505"/>
                    </a:lnTo>
                    <a:lnTo>
                      <a:pt x="1186" y="1755"/>
                    </a:lnTo>
                    <a:lnTo>
                      <a:pt x="1205" y="1707"/>
                    </a:lnTo>
                    <a:lnTo>
                      <a:pt x="1239" y="1590"/>
                    </a:lnTo>
                    <a:lnTo>
                      <a:pt x="1263" y="1463"/>
                    </a:lnTo>
                    <a:lnTo>
                      <a:pt x="1276" y="1336"/>
                    </a:lnTo>
                    <a:lnTo>
                      <a:pt x="1278" y="1278"/>
                    </a:lnTo>
                    <a:lnTo>
                      <a:pt x="1276" y="1212"/>
                    </a:lnTo>
                    <a:lnTo>
                      <a:pt x="1263" y="1083"/>
                    </a:lnTo>
                    <a:lnTo>
                      <a:pt x="1237" y="959"/>
                    </a:lnTo>
                    <a:lnTo>
                      <a:pt x="1201" y="838"/>
                    </a:lnTo>
                    <a:lnTo>
                      <a:pt x="1152" y="724"/>
                    </a:lnTo>
                    <a:lnTo>
                      <a:pt x="1094" y="615"/>
                    </a:lnTo>
                    <a:lnTo>
                      <a:pt x="1025" y="513"/>
                    </a:lnTo>
                    <a:lnTo>
                      <a:pt x="946" y="418"/>
                    </a:lnTo>
                    <a:lnTo>
                      <a:pt x="859" y="332"/>
                    </a:lnTo>
                    <a:lnTo>
                      <a:pt x="764" y="254"/>
                    </a:lnTo>
                    <a:lnTo>
                      <a:pt x="663" y="185"/>
                    </a:lnTo>
                    <a:lnTo>
                      <a:pt x="554" y="126"/>
                    </a:lnTo>
                    <a:lnTo>
                      <a:pt x="440" y="78"/>
                    </a:lnTo>
                    <a:lnTo>
                      <a:pt x="320" y="40"/>
                    </a:lnTo>
                    <a:lnTo>
                      <a:pt x="195" y="14"/>
                    </a:lnTo>
                    <a:lnTo>
                      <a:pt x="66" y="1"/>
                    </a:lnTo>
                    <a:lnTo>
                      <a:pt x="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28" name="Oval 127"/>
            <p:cNvSpPr/>
            <p:nvPr/>
          </p:nvSpPr>
          <p:spPr>
            <a:xfrm>
              <a:off x="1416644" y="1939084"/>
              <a:ext cx="717535" cy="7175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rgbClr val="2D3E50"/>
                </a:solidFill>
                <a:latin typeface="+mj-lt"/>
              </a:endParaRPr>
            </a:p>
          </p:txBody>
        </p:sp>
      </p:grpSp>
      <p:grpSp>
        <p:nvGrpSpPr>
          <p:cNvPr id="135" name="Group 134"/>
          <p:cNvGrpSpPr/>
          <p:nvPr/>
        </p:nvGrpSpPr>
        <p:grpSpPr>
          <a:xfrm>
            <a:off x="4803502" y="1419622"/>
            <a:ext cx="1040759" cy="2135769"/>
            <a:chOff x="4657758" y="1419622"/>
            <a:chExt cx="1040759" cy="2135769"/>
          </a:xfrm>
        </p:grpSpPr>
        <p:pic>
          <p:nvPicPr>
            <p:cNvPr id="136" name="Picture 12" descr="C:\Users\chingis.kuanbayev\Desktop\New style of the BIPM report\excel for tableau\SIM.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36734" y="1419622"/>
              <a:ext cx="621308" cy="546752"/>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8501" t="15864" r="28247" b="2521"/>
            <a:stretch/>
          </p:blipFill>
          <p:spPr bwMode="auto">
            <a:xfrm>
              <a:off x="4657758" y="2070727"/>
              <a:ext cx="1040759" cy="1484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Group 4"/>
          <p:cNvGrpSpPr/>
          <p:nvPr/>
        </p:nvGrpSpPr>
        <p:grpSpPr>
          <a:xfrm>
            <a:off x="7751095" y="1475594"/>
            <a:ext cx="1067982" cy="2016095"/>
            <a:chOff x="7751095" y="1475594"/>
            <a:chExt cx="1067982" cy="2016095"/>
          </a:xfrm>
        </p:grpSpPr>
        <p:sp>
          <p:nvSpPr>
            <p:cNvPr id="131" name="Rectangle 130"/>
            <p:cNvSpPr/>
            <p:nvPr/>
          </p:nvSpPr>
          <p:spPr>
            <a:xfrm>
              <a:off x="7751095" y="2057411"/>
              <a:ext cx="1067982" cy="861774"/>
            </a:xfrm>
            <a:prstGeom prst="rect">
              <a:avLst/>
            </a:prstGeom>
          </p:spPr>
          <p:txBody>
            <a:bodyPr wrap="square">
              <a:spAutoFit/>
            </a:bodyPr>
            <a:lstStyle/>
            <a:p>
              <a:pPr algn="ctr">
                <a:spcBef>
                  <a:spcPts val="0"/>
                </a:spcBef>
              </a:pPr>
              <a:r>
                <a:rPr lang="en-GB" sz="1000" b="1" dirty="0" smtClean="0">
                  <a:solidFill>
                    <a:srgbClr val="1D3B7F"/>
                  </a:solidFill>
                </a:rPr>
                <a:t>Likely will be related to application of SI following redefinition  </a:t>
              </a:r>
              <a:endParaRPr lang="en-GB" sz="1000" b="1" dirty="0">
                <a:solidFill>
                  <a:srgbClr val="1D3B7F"/>
                </a:solidFill>
              </a:endParaRPr>
            </a:p>
          </p:txBody>
        </p:sp>
        <p:sp>
          <p:nvSpPr>
            <p:cNvPr id="132" name="Rectangle 131"/>
            <p:cNvSpPr/>
            <p:nvPr/>
          </p:nvSpPr>
          <p:spPr>
            <a:xfrm>
              <a:off x="8051230" y="3122357"/>
              <a:ext cx="489414" cy="369332"/>
            </a:xfrm>
            <a:prstGeom prst="rect">
              <a:avLst/>
            </a:prstGeom>
          </p:spPr>
          <p:txBody>
            <a:bodyPr wrap="square">
              <a:spAutoFit/>
            </a:bodyPr>
            <a:lstStyle/>
            <a:p>
              <a:pPr algn="ctr">
                <a:spcBef>
                  <a:spcPts val="0"/>
                </a:spcBef>
              </a:pPr>
              <a:r>
                <a:rPr lang="en-GB" b="1" dirty="0" smtClean="0">
                  <a:solidFill>
                    <a:srgbClr val="1D3B7F"/>
                  </a:solidFill>
                </a:rPr>
                <a:t>?</a:t>
              </a:r>
              <a:endParaRPr lang="en-GB" b="1" dirty="0">
                <a:solidFill>
                  <a:srgbClr val="1D3B7F"/>
                </a:solidFill>
              </a:endParaRPr>
            </a:p>
          </p:txBody>
        </p:sp>
        <p:pic>
          <p:nvPicPr>
            <p:cNvPr id="139" name="Picture 11" descr="C:\Users\chingis.kuanbayev\Desktop\New style of the BIPM report\excel for tableau\APM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35663" y="1475594"/>
              <a:ext cx="465920" cy="46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6" name="Rectangle 105"/>
          <p:cNvSpPr/>
          <p:nvPr/>
        </p:nvSpPr>
        <p:spPr>
          <a:xfrm>
            <a:off x="6091202" y="1588357"/>
            <a:ext cx="1440159" cy="1956677"/>
          </a:xfrm>
          <a:prstGeom prst="rect">
            <a:avLst/>
          </a:prstGeom>
          <a:solidFill>
            <a:schemeClr val="bg1"/>
          </a:solidFill>
          <a:ln w="317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p:cNvGrpSpPr/>
          <p:nvPr/>
        </p:nvGrpSpPr>
        <p:grpSpPr>
          <a:xfrm>
            <a:off x="6133384" y="987575"/>
            <a:ext cx="1355793" cy="2537034"/>
            <a:chOff x="6133384" y="987575"/>
            <a:chExt cx="1355793" cy="2537034"/>
          </a:xfrm>
        </p:grpSpPr>
        <p:pic>
          <p:nvPicPr>
            <p:cNvPr id="125" name="Picture 13" descr="C:\Users\chingis.kuanbayev\Desktop\New style of the BIPM report\excel for tableau\EURAMET.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376148" y="987575"/>
              <a:ext cx="968736" cy="49360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34297" t="13980" r="33413" b="1500"/>
            <a:stretch/>
          </p:blipFill>
          <p:spPr bwMode="auto">
            <a:xfrm>
              <a:off x="6133384" y="1618837"/>
              <a:ext cx="1355793" cy="190577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3" name="Rectangle 2"/>
          <p:cNvSpPr/>
          <p:nvPr/>
        </p:nvSpPr>
        <p:spPr>
          <a:xfrm>
            <a:off x="2688691" y="4434666"/>
            <a:ext cx="3799951" cy="369332"/>
          </a:xfrm>
          <a:prstGeom prst="rect">
            <a:avLst/>
          </a:prstGeom>
        </p:spPr>
        <p:txBody>
          <a:bodyPr wrap="none">
            <a:spAutoFit/>
          </a:bodyPr>
          <a:lstStyle/>
          <a:p>
            <a:r>
              <a:rPr lang="fr-FR" b="1" dirty="0">
                <a:solidFill>
                  <a:srgbClr val="C00000"/>
                </a:solidFill>
                <a:hlinkClick r:id="rId13"/>
              </a:rPr>
              <a:t>http://www.worldmetrologyday.org</a:t>
            </a:r>
            <a:r>
              <a:rPr lang="fr-FR" b="1" dirty="0" smtClean="0">
                <a:solidFill>
                  <a:srgbClr val="C00000"/>
                </a:solidFill>
                <a:hlinkClick r:id="rId13"/>
              </a:rPr>
              <a:t>/</a:t>
            </a:r>
            <a:r>
              <a:rPr lang="fr-FR" b="1" dirty="0" smtClean="0">
                <a:solidFill>
                  <a:srgbClr val="C00000"/>
                </a:solidFill>
              </a:rPr>
              <a:t> </a:t>
            </a:r>
            <a:endParaRPr lang="fr-FR" b="1" dirty="0">
              <a:solidFill>
                <a:srgbClr val="C00000"/>
              </a:solidFill>
            </a:endParaRPr>
          </a:p>
        </p:txBody>
      </p:sp>
    </p:spTree>
    <p:extLst>
      <p:ext uri="{BB962C8B-B14F-4D97-AF65-F5344CB8AC3E}">
        <p14:creationId xmlns:p14="http://schemas.microsoft.com/office/powerpoint/2010/main" val="373386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ppt_w</p:attrName>
                                        </p:attrNameLst>
                                      </p:cBhvr>
                                      <p:tavLst>
                                        <p:tav tm="0">
                                          <p:val>
                                            <p:fltVal val="0"/>
                                          </p:val>
                                        </p:tav>
                                        <p:tav tm="100000">
                                          <p:val>
                                            <p:strVal val="#ppt_w"/>
                                          </p:val>
                                        </p:tav>
                                      </p:tavLst>
                                    </p:anim>
                                    <p:anim calcmode="lin" valueType="num">
                                      <p:cBhvr>
                                        <p:cTn id="8" dur="500" fill="hold"/>
                                        <p:tgtEl>
                                          <p:spTgt spid="109"/>
                                        </p:tgtEl>
                                        <p:attrNameLst>
                                          <p:attrName>ppt_h</p:attrName>
                                        </p:attrNameLst>
                                      </p:cBhvr>
                                      <p:tavLst>
                                        <p:tav tm="0">
                                          <p:val>
                                            <p:fltVal val="0"/>
                                          </p:val>
                                        </p:tav>
                                        <p:tav tm="100000">
                                          <p:val>
                                            <p:strVal val="#ppt_h"/>
                                          </p:val>
                                        </p:tav>
                                      </p:tavLst>
                                    </p:anim>
                                    <p:animEffect transition="in" filter="fade">
                                      <p:cBhvr>
                                        <p:cTn id="9" dur="500"/>
                                        <p:tgtEl>
                                          <p:spTgt spid="10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2"/>
                                        </p:tgtEl>
                                        <p:attrNameLst>
                                          <p:attrName>style.visibility</p:attrName>
                                        </p:attrNameLst>
                                      </p:cBhvr>
                                      <p:to>
                                        <p:strVal val="visible"/>
                                      </p:to>
                                    </p:set>
                                    <p:anim calcmode="lin" valueType="num">
                                      <p:cBhvr>
                                        <p:cTn id="14" dur="500" fill="hold"/>
                                        <p:tgtEl>
                                          <p:spTgt spid="112"/>
                                        </p:tgtEl>
                                        <p:attrNameLst>
                                          <p:attrName>ppt_w</p:attrName>
                                        </p:attrNameLst>
                                      </p:cBhvr>
                                      <p:tavLst>
                                        <p:tav tm="0">
                                          <p:val>
                                            <p:fltVal val="0"/>
                                          </p:val>
                                        </p:tav>
                                        <p:tav tm="100000">
                                          <p:val>
                                            <p:strVal val="#ppt_w"/>
                                          </p:val>
                                        </p:tav>
                                      </p:tavLst>
                                    </p:anim>
                                    <p:anim calcmode="lin" valueType="num">
                                      <p:cBhvr>
                                        <p:cTn id="15" dur="500" fill="hold"/>
                                        <p:tgtEl>
                                          <p:spTgt spid="112"/>
                                        </p:tgtEl>
                                        <p:attrNameLst>
                                          <p:attrName>ppt_h</p:attrName>
                                        </p:attrNameLst>
                                      </p:cBhvr>
                                      <p:tavLst>
                                        <p:tav tm="0">
                                          <p:val>
                                            <p:fltVal val="0"/>
                                          </p:val>
                                        </p:tav>
                                        <p:tav tm="100000">
                                          <p:val>
                                            <p:strVal val="#ppt_h"/>
                                          </p:val>
                                        </p:tav>
                                      </p:tavLst>
                                    </p:anim>
                                    <p:animEffect transition="in" filter="fade">
                                      <p:cBhvr>
                                        <p:cTn id="16" dur="500"/>
                                        <p:tgtEl>
                                          <p:spTgt spid="11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p:cTn id="21" dur="500" fill="hold"/>
                                        <p:tgtEl>
                                          <p:spTgt spid="117"/>
                                        </p:tgtEl>
                                        <p:attrNameLst>
                                          <p:attrName>ppt_w</p:attrName>
                                        </p:attrNameLst>
                                      </p:cBhvr>
                                      <p:tavLst>
                                        <p:tav tm="0">
                                          <p:val>
                                            <p:fltVal val="0"/>
                                          </p:val>
                                        </p:tav>
                                        <p:tav tm="100000">
                                          <p:val>
                                            <p:strVal val="#ppt_w"/>
                                          </p:val>
                                        </p:tav>
                                      </p:tavLst>
                                    </p:anim>
                                    <p:anim calcmode="lin" valueType="num">
                                      <p:cBhvr>
                                        <p:cTn id="22" dur="500" fill="hold"/>
                                        <p:tgtEl>
                                          <p:spTgt spid="117"/>
                                        </p:tgtEl>
                                        <p:attrNameLst>
                                          <p:attrName>ppt_h</p:attrName>
                                        </p:attrNameLst>
                                      </p:cBhvr>
                                      <p:tavLst>
                                        <p:tav tm="0">
                                          <p:val>
                                            <p:fltVal val="0"/>
                                          </p:val>
                                        </p:tav>
                                        <p:tav tm="100000">
                                          <p:val>
                                            <p:strVal val="#ppt_h"/>
                                          </p:val>
                                        </p:tav>
                                      </p:tavLst>
                                    </p:anim>
                                    <p:animEffect transition="in" filter="fade">
                                      <p:cBhvr>
                                        <p:cTn id="23" dur="500"/>
                                        <p:tgtEl>
                                          <p:spTgt spid="11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35"/>
                                        </p:tgtEl>
                                        <p:attrNameLst>
                                          <p:attrName>style.visibility</p:attrName>
                                        </p:attrNameLst>
                                      </p:cBhvr>
                                      <p:to>
                                        <p:strVal val="visible"/>
                                      </p:to>
                                    </p:set>
                                    <p:anim calcmode="lin" valueType="num">
                                      <p:cBhvr>
                                        <p:cTn id="28" dur="500" fill="hold"/>
                                        <p:tgtEl>
                                          <p:spTgt spid="135"/>
                                        </p:tgtEl>
                                        <p:attrNameLst>
                                          <p:attrName>ppt_w</p:attrName>
                                        </p:attrNameLst>
                                      </p:cBhvr>
                                      <p:tavLst>
                                        <p:tav tm="0">
                                          <p:val>
                                            <p:fltVal val="0"/>
                                          </p:val>
                                        </p:tav>
                                        <p:tav tm="100000">
                                          <p:val>
                                            <p:strVal val="#ppt_w"/>
                                          </p:val>
                                        </p:tav>
                                      </p:tavLst>
                                    </p:anim>
                                    <p:anim calcmode="lin" valueType="num">
                                      <p:cBhvr>
                                        <p:cTn id="29" dur="500" fill="hold"/>
                                        <p:tgtEl>
                                          <p:spTgt spid="135"/>
                                        </p:tgtEl>
                                        <p:attrNameLst>
                                          <p:attrName>ppt_h</p:attrName>
                                        </p:attrNameLst>
                                      </p:cBhvr>
                                      <p:tavLst>
                                        <p:tav tm="0">
                                          <p:val>
                                            <p:fltVal val="0"/>
                                          </p:val>
                                        </p:tav>
                                        <p:tav tm="100000">
                                          <p:val>
                                            <p:strVal val="#ppt_h"/>
                                          </p:val>
                                        </p:tav>
                                      </p:tavLst>
                                    </p:anim>
                                    <p:animEffect transition="in" filter="fade">
                                      <p:cBhvr>
                                        <p:cTn id="30" dur="500"/>
                                        <p:tgtEl>
                                          <p:spTgt spid="13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93764" y="70007"/>
            <a:ext cx="4644008" cy="768350"/>
          </a:xfrm>
        </p:spPr>
        <p:txBody>
          <a:bodyPr>
            <a:normAutofit/>
          </a:bodyPr>
          <a:lstStyle/>
          <a:p>
            <a:pPr algn="ctr"/>
            <a:r>
              <a:rPr lang="en-US" sz="2400" dirty="0"/>
              <a:t>World Metrology </a:t>
            </a:r>
            <a:r>
              <a:rPr lang="en-US" sz="2400" dirty="0" smtClean="0"/>
              <a:t>Day - </a:t>
            </a:r>
            <a:r>
              <a:rPr lang="en-US" sz="2400" dirty="0"/>
              <a:t>2018 </a:t>
            </a:r>
          </a:p>
        </p:txBody>
      </p:sp>
      <p:pic>
        <p:nvPicPr>
          <p:cNvPr id="3" name="Picture 2"/>
          <p:cNvPicPr>
            <a:picLocks noChangeAspect="1"/>
          </p:cNvPicPr>
          <p:nvPr/>
        </p:nvPicPr>
        <p:blipFill>
          <a:blip r:embed="rId2"/>
          <a:stretch>
            <a:fillRect/>
          </a:stretch>
        </p:blipFill>
        <p:spPr>
          <a:xfrm>
            <a:off x="251520" y="267493"/>
            <a:ext cx="3312368" cy="4719723"/>
          </a:xfrm>
          <a:prstGeom prst="rect">
            <a:avLst/>
          </a:prstGeom>
          <a:ln w="3175">
            <a:solidFill>
              <a:schemeClr val="bg1">
                <a:lumMod val="50000"/>
              </a:schemeClr>
            </a:solidFill>
          </a:ln>
        </p:spPr>
      </p:pic>
      <p:grpSp>
        <p:nvGrpSpPr>
          <p:cNvPr id="5" name="Group 72"/>
          <p:cNvGrpSpPr/>
          <p:nvPr/>
        </p:nvGrpSpPr>
        <p:grpSpPr>
          <a:xfrm>
            <a:off x="3758909" y="1695959"/>
            <a:ext cx="5292080" cy="2520280"/>
            <a:chOff x="685800" y="1125538"/>
            <a:chExt cx="7156451" cy="3465513"/>
          </a:xfrm>
          <a:gradFill flip="none" rotWithShape="1">
            <a:gsLst>
              <a:gs pos="0">
                <a:sysClr val="windowText" lastClr="000000">
                  <a:lumMod val="12000"/>
                  <a:lumOff val="88000"/>
                </a:sysClr>
              </a:gs>
              <a:gs pos="100000">
                <a:schemeClr val="bg1">
                  <a:lumMod val="75000"/>
                  <a:alpha val="11000"/>
                </a:schemeClr>
              </a:gs>
            </a:gsLst>
            <a:lin ang="16200000" scaled="0"/>
            <a:tileRect/>
          </a:gradFill>
        </p:grpSpPr>
        <p:sp>
          <p:nvSpPr>
            <p:cNvPr id="6" name="Freeform 6"/>
            <p:cNvSpPr>
              <a:spLocks/>
            </p:cNvSpPr>
            <p:nvPr/>
          </p:nvSpPr>
          <p:spPr bwMode="auto">
            <a:xfrm>
              <a:off x="808038" y="1968500"/>
              <a:ext cx="55563" cy="49213"/>
            </a:xfrm>
            <a:custGeom>
              <a:avLst/>
              <a:gdLst/>
              <a:ahLst/>
              <a:cxnLst>
                <a:cxn ang="0">
                  <a:pos x="28" y="0"/>
                </a:cxn>
                <a:cxn ang="0">
                  <a:pos x="34" y="0"/>
                </a:cxn>
                <a:cxn ang="0">
                  <a:pos x="35" y="4"/>
                </a:cxn>
                <a:cxn ang="0">
                  <a:pos x="35" y="12"/>
                </a:cxn>
                <a:cxn ang="0">
                  <a:pos x="34" y="20"/>
                </a:cxn>
                <a:cxn ang="0">
                  <a:pos x="32" y="26"/>
                </a:cxn>
                <a:cxn ang="0">
                  <a:pos x="28" y="28"/>
                </a:cxn>
                <a:cxn ang="0">
                  <a:pos x="20" y="30"/>
                </a:cxn>
                <a:cxn ang="0">
                  <a:pos x="11" y="31"/>
                </a:cxn>
                <a:cxn ang="0">
                  <a:pos x="2" y="30"/>
                </a:cxn>
                <a:cxn ang="0">
                  <a:pos x="0" y="28"/>
                </a:cxn>
                <a:cxn ang="0">
                  <a:pos x="4" y="24"/>
                </a:cxn>
                <a:cxn ang="0">
                  <a:pos x="9" y="22"/>
                </a:cxn>
                <a:cxn ang="0">
                  <a:pos x="17" y="19"/>
                </a:cxn>
                <a:cxn ang="0">
                  <a:pos x="20" y="17"/>
                </a:cxn>
                <a:cxn ang="0">
                  <a:pos x="24" y="13"/>
                </a:cxn>
                <a:cxn ang="0">
                  <a:pos x="24" y="9"/>
                </a:cxn>
                <a:cxn ang="0">
                  <a:pos x="27" y="4"/>
                </a:cxn>
                <a:cxn ang="0">
                  <a:pos x="27" y="1"/>
                </a:cxn>
                <a:cxn ang="0">
                  <a:pos x="28" y="0"/>
                </a:cxn>
              </a:cxnLst>
              <a:rect l="0" t="0" r="r" b="b"/>
              <a:pathLst>
                <a:path w="35" h="31">
                  <a:moveTo>
                    <a:pt x="28" y="0"/>
                  </a:moveTo>
                  <a:lnTo>
                    <a:pt x="34" y="0"/>
                  </a:lnTo>
                  <a:lnTo>
                    <a:pt x="35" y="4"/>
                  </a:lnTo>
                  <a:lnTo>
                    <a:pt x="35" y="12"/>
                  </a:lnTo>
                  <a:lnTo>
                    <a:pt x="34" y="20"/>
                  </a:lnTo>
                  <a:lnTo>
                    <a:pt x="32" y="26"/>
                  </a:lnTo>
                  <a:lnTo>
                    <a:pt x="28" y="28"/>
                  </a:lnTo>
                  <a:lnTo>
                    <a:pt x="20" y="30"/>
                  </a:lnTo>
                  <a:lnTo>
                    <a:pt x="11" y="31"/>
                  </a:lnTo>
                  <a:lnTo>
                    <a:pt x="2" y="30"/>
                  </a:lnTo>
                  <a:lnTo>
                    <a:pt x="0" y="28"/>
                  </a:lnTo>
                  <a:lnTo>
                    <a:pt x="4" y="24"/>
                  </a:lnTo>
                  <a:lnTo>
                    <a:pt x="9" y="22"/>
                  </a:lnTo>
                  <a:lnTo>
                    <a:pt x="17" y="19"/>
                  </a:lnTo>
                  <a:lnTo>
                    <a:pt x="20" y="17"/>
                  </a:lnTo>
                  <a:lnTo>
                    <a:pt x="24" y="13"/>
                  </a:lnTo>
                  <a:lnTo>
                    <a:pt x="24" y="9"/>
                  </a:lnTo>
                  <a:lnTo>
                    <a:pt x="27" y="4"/>
                  </a:lnTo>
                  <a:lnTo>
                    <a:pt x="27" y="1"/>
                  </a:lnTo>
                  <a:lnTo>
                    <a:pt x="2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7" name="Freeform 7"/>
            <p:cNvSpPr>
              <a:spLocks/>
            </p:cNvSpPr>
            <p:nvPr/>
          </p:nvSpPr>
          <p:spPr bwMode="auto">
            <a:xfrm>
              <a:off x="685800" y="2012950"/>
              <a:ext cx="69850" cy="22225"/>
            </a:xfrm>
            <a:custGeom>
              <a:avLst/>
              <a:gdLst/>
              <a:ahLst/>
              <a:cxnLst>
                <a:cxn ang="0">
                  <a:pos x="16" y="0"/>
                </a:cxn>
                <a:cxn ang="0">
                  <a:pos x="30" y="0"/>
                </a:cxn>
                <a:cxn ang="0">
                  <a:pos x="31" y="2"/>
                </a:cxn>
                <a:cxn ang="0">
                  <a:pos x="34" y="3"/>
                </a:cxn>
                <a:cxn ang="0">
                  <a:pos x="38" y="5"/>
                </a:cxn>
                <a:cxn ang="0">
                  <a:pos x="41" y="5"/>
                </a:cxn>
                <a:cxn ang="0">
                  <a:pos x="44" y="6"/>
                </a:cxn>
                <a:cxn ang="0">
                  <a:pos x="42" y="7"/>
                </a:cxn>
                <a:cxn ang="0">
                  <a:pos x="36" y="10"/>
                </a:cxn>
                <a:cxn ang="0">
                  <a:pos x="27" y="13"/>
                </a:cxn>
                <a:cxn ang="0">
                  <a:pos x="21" y="14"/>
                </a:cxn>
                <a:cxn ang="0">
                  <a:pos x="16" y="14"/>
                </a:cxn>
                <a:cxn ang="0">
                  <a:pos x="12" y="13"/>
                </a:cxn>
                <a:cxn ang="0">
                  <a:pos x="8" y="13"/>
                </a:cxn>
                <a:cxn ang="0">
                  <a:pos x="5" y="10"/>
                </a:cxn>
                <a:cxn ang="0">
                  <a:pos x="1" y="9"/>
                </a:cxn>
                <a:cxn ang="0">
                  <a:pos x="0" y="7"/>
                </a:cxn>
                <a:cxn ang="0">
                  <a:pos x="0" y="5"/>
                </a:cxn>
                <a:cxn ang="0">
                  <a:pos x="5" y="2"/>
                </a:cxn>
                <a:cxn ang="0">
                  <a:pos x="16" y="0"/>
                </a:cxn>
              </a:cxnLst>
              <a:rect l="0" t="0" r="r" b="b"/>
              <a:pathLst>
                <a:path w="44" h="14">
                  <a:moveTo>
                    <a:pt x="16" y="0"/>
                  </a:moveTo>
                  <a:lnTo>
                    <a:pt x="30" y="0"/>
                  </a:lnTo>
                  <a:lnTo>
                    <a:pt x="31" y="2"/>
                  </a:lnTo>
                  <a:lnTo>
                    <a:pt x="34" y="3"/>
                  </a:lnTo>
                  <a:lnTo>
                    <a:pt x="38" y="5"/>
                  </a:lnTo>
                  <a:lnTo>
                    <a:pt x="41" y="5"/>
                  </a:lnTo>
                  <a:lnTo>
                    <a:pt x="44" y="6"/>
                  </a:lnTo>
                  <a:lnTo>
                    <a:pt x="42" y="7"/>
                  </a:lnTo>
                  <a:lnTo>
                    <a:pt x="36" y="10"/>
                  </a:lnTo>
                  <a:lnTo>
                    <a:pt x="27" y="13"/>
                  </a:lnTo>
                  <a:lnTo>
                    <a:pt x="21" y="14"/>
                  </a:lnTo>
                  <a:lnTo>
                    <a:pt x="16" y="14"/>
                  </a:lnTo>
                  <a:lnTo>
                    <a:pt x="12" y="13"/>
                  </a:lnTo>
                  <a:lnTo>
                    <a:pt x="8" y="13"/>
                  </a:lnTo>
                  <a:lnTo>
                    <a:pt x="5" y="10"/>
                  </a:lnTo>
                  <a:lnTo>
                    <a:pt x="1" y="9"/>
                  </a:lnTo>
                  <a:lnTo>
                    <a:pt x="0" y="7"/>
                  </a:lnTo>
                  <a:lnTo>
                    <a:pt x="0" y="5"/>
                  </a:lnTo>
                  <a:lnTo>
                    <a:pt x="5" y="2"/>
                  </a:lnTo>
                  <a:lnTo>
                    <a:pt x="1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8" name="Freeform 8"/>
            <p:cNvSpPr>
              <a:spLocks/>
            </p:cNvSpPr>
            <p:nvPr/>
          </p:nvSpPr>
          <p:spPr bwMode="auto">
            <a:xfrm>
              <a:off x="841375" y="1830388"/>
              <a:ext cx="33338" cy="22225"/>
            </a:xfrm>
            <a:custGeom>
              <a:avLst/>
              <a:gdLst/>
              <a:ahLst/>
              <a:cxnLst>
                <a:cxn ang="0">
                  <a:pos x="10" y="0"/>
                </a:cxn>
                <a:cxn ang="0">
                  <a:pos x="20" y="0"/>
                </a:cxn>
                <a:cxn ang="0">
                  <a:pos x="20" y="2"/>
                </a:cxn>
                <a:cxn ang="0">
                  <a:pos x="21" y="4"/>
                </a:cxn>
                <a:cxn ang="0">
                  <a:pos x="20" y="6"/>
                </a:cxn>
                <a:cxn ang="0">
                  <a:pos x="18" y="9"/>
                </a:cxn>
                <a:cxn ang="0">
                  <a:pos x="17" y="10"/>
                </a:cxn>
                <a:cxn ang="0">
                  <a:pos x="15" y="13"/>
                </a:cxn>
                <a:cxn ang="0">
                  <a:pos x="14" y="14"/>
                </a:cxn>
                <a:cxn ang="0">
                  <a:pos x="11" y="14"/>
                </a:cxn>
                <a:cxn ang="0">
                  <a:pos x="3" y="10"/>
                </a:cxn>
                <a:cxn ang="0">
                  <a:pos x="0" y="7"/>
                </a:cxn>
                <a:cxn ang="0">
                  <a:pos x="0" y="6"/>
                </a:cxn>
                <a:cxn ang="0">
                  <a:pos x="2" y="4"/>
                </a:cxn>
                <a:cxn ang="0">
                  <a:pos x="7" y="2"/>
                </a:cxn>
                <a:cxn ang="0">
                  <a:pos x="9" y="2"/>
                </a:cxn>
                <a:cxn ang="0">
                  <a:pos x="10" y="0"/>
                </a:cxn>
              </a:cxnLst>
              <a:rect l="0" t="0" r="r" b="b"/>
              <a:pathLst>
                <a:path w="21" h="14">
                  <a:moveTo>
                    <a:pt x="10" y="0"/>
                  </a:moveTo>
                  <a:lnTo>
                    <a:pt x="20" y="0"/>
                  </a:lnTo>
                  <a:lnTo>
                    <a:pt x="20" y="2"/>
                  </a:lnTo>
                  <a:lnTo>
                    <a:pt x="21" y="4"/>
                  </a:lnTo>
                  <a:lnTo>
                    <a:pt x="20" y="6"/>
                  </a:lnTo>
                  <a:lnTo>
                    <a:pt x="18" y="9"/>
                  </a:lnTo>
                  <a:lnTo>
                    <a:pt x="17" y="10"/>
                  </a:lnTo>
                  <a:lnTo>
                    <a:pt x="15" y="13"/>
                  </a:lnTo>
                  <a:lnTo>
                    <a:pt x="14" y="14"/>
                  </a:lnTo>
                  <a:lnTo>
                    <a:pt x="11" y="14"/>
                  </a:lnTo>
                  <a:lnTo>
                    <a:pt x="3" y="10"/>
                  </a:lnTo>
                  <a:lnTo>
                    <a:pt x="0" y="7"/>
                  </a:lnTo>
                  <a:lnTo>
                    <a:pt x="0" y="6"/>
                  </a:lnTo>
                  <a:lnTo>
                    <a:pt x="2" y="4"/>
                  </a:lnTo>
                  <a:lnTo>
                    <a:pt x="7" y="2"/>
                  </a:lnTo>
                  <a:lnTo>
                    <a:pt x="9" y="2"/>
                  </a:lnTo>
                  <a:lnTo>
                    <a:pt x="1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9" name="Freeform 9"/>
            <p:cNvSpPr>
              <a:spLocks noEditPoints="1"/>
            </p:cNvSpPr>
            <p:nvPr/>
          </p:nvSpPr>
          <p:spPr bwMode="auto">
            <a:xfrm>
              <a:off x="828674" y="1482726"/>
              <a:ext cx="2687638" cy="3108325"/>
            </a:xfrm>
            <a:custGeom>
              <a:avLst/>
              <a:gdLst/>
              <a:ahLst/>
              <a:cxnLst>
                <a:cxn ang="0">
                  <a:pos x="1172" y="452"/>
                </a:cxn>
                <a:cxn ang="0">
                  <a:pos x="1105" y="463"/>
                </a:cxn>
                <a:cxn ang="0">
                  <a:pos x="986" y="406"/>
                </a:cxn>
                <a:cxn ang="0">
                  <a:pos x="565" y="385"/>
                </a:cxn>
                <a:cxn ang="0">
                  <a:pos x="684" y="22"/>
                </a:cxn>
                <a:cxn ang="0">
                  <a:pos x="823" y="59"/>
                </a:cxn>
                <a:cxn ang="0">
                  <a:pos x="905" y="74"/>
                </a:cxn>
                <a:cxn ang="0">
                  <a:pos x="968" y="67"/>
                </a:cxn>
                <a:cxn ang="0">
                  <a:pos x="1048" y="74"/>
                </a:cxn>
                <a:cxn ang="0">
                  <a:pos x="1065" y="22"/>
                </a:cxn>
                <a:cxn ang="0">
                  <a:pos x="1329" y="114"/>
                </a:cxn>
                <a:cxn ang="0">
                  <a:pos x="1307" y="186"/>
                </a:cxn>
                <a:cxn ang="0">
                  <a:pos x="1169" y="158"/>
                </a:cxn>
                <a:cxn ang="0">
                  <a:pos x="1156" y="117"/>
                </a:cxn>
                <a:cxn ang="0">
                  <a:pos x="1108" y="112"/>
                </a:cxn>
                <a:cxn ang="0">
                  <a:pos x="1116" y="169"/>
                </a:cxn>
                <a:cxn ang="0">
                  <a:pos x="1019" y="167"/>
                </a:cxn>
                <a:cxn ang="0">
                  <a:pos x="1090" y="297"/>
                </a:cxn>
                <a:cxn ang="0">
                  <a:pos x="1120" y="286"/>
                </a:cxn>
                <a:cxn ang="0">
                  <a:pos x="1152" y="188"/>
                </a:cxn>
                <a:cxn ang="0">
                  <a:pos x="1313" y="212"/>
                </a:cxn>
                <a:cxn ang="0">
                  <a:pos x="1410" y="367"/>
                </a:cxn>
                <a:cxn ang="0">
                  <a:pos x="1389" y="384"/>
                </a:cxn>
                <a:cxn ang="0">
                  <a:pos x="1316" y="370"/>
                </a:cxn>
                <a:cxn ang="0">
                  <a:pos x="1333" y="414"/>
                </a:cxn>
                <a:cxn ang="0">
                  <a:pos x="1288" y="448"/>
                </a:cxn>
                <a:cxn ang="0">
                  <a:pos x="1190" y="528"/>
                </a:cxn>
                <a:cxn ang="0">
                  <a:pos x="1116" y="713"/>
                </a:cxn>
                <a:cxn ang="0">
                  <a:pos x="998" y="676"/>
                </a:cxn>
                <a:cxn ang="0">
                  <a:pos x="905" y="818"/>
                </a:cxn>
                <a:cxn ang="0">
                  <a:pos x="1012" y="881"/>
                </a:cxn>
                <a:cxn ang="0">
                  <a:pos x="1139" y="980"/>
                </a:cxn>
                <a:cxn ang="0">
                  <a:pos x="1257" y="948"/>
                </a:cxn>
                <a:cxn ang="0">
                  <a:pos x="1358" y="962"/>
                </a:cxn>
                <a:cxn ang="0">
                  <a:pos x="1488" y="1084"/>
                </a:cxn>
                <a:cxn ang="0">
                  <a:pos x="1502" y="1151"/>
                </a:cxn>
                <a:cxn ang="0">
                  <a:pos x="1657" y="1189"/>
                </a:cxn>
                <a:cxn ang="0">
                  <a:pos x="1595" y="1469"/>
                </a:cxn>
                <a:cxn ang="0">
                  <a:pos x="1462" y="1627"/>
                </a:cxn>
                <a:cxn ang="0">
                  <a:pos x="1347" y="1710"/>
                </a:cxn>
                <a:cxn ang="0">
                  <a:pos x="1290" y="1825"/>
                </a:cxn>
                <a:cxn ang="0">
                  <a:pos x="1228" y="1949"/>
                </a:cxn>
                <a:cxn ang="0">
                  <a:pos x="1179" y="1883"/>
                </a:cxn>
                <a:cxn ang="0">
                  <a:pos x="1195" y="1684"/>
                </a:cxn>
                <a:cxn ang="0">
                  <a:pos x="1240" y="1463"/>
                </a:cxn>
                <a:cxn ang="0">
                  <a:pos x="1105" y="1128"/>
                </a:cxn>
                <a:cxn ang="0">
                  <a:pos x="1076" y="1000"/>
                </a:cxn>
                <a:cxn ang="0">
                  <a:pos x="918" y="889"/>
                </a:cxn>
                <a:cxn ang="0">
                  <a:pos x="745" y="732"/>
                </a:cxn>
                <a:cxn ang="0">
                  <a:pos x="713" y="755"/>
                </a:cxn>
                <a:cxn ang="0">
                  <a:pos x="583" y="581"/>
                </a:cxn>
                <a:cxn ang="0">
                  <a:pos x="475" y="311"/>
                </a:cxn>
                <a:cxn ang="0">
                  <a:pos x="372" y="234"/>
                </a:cxn>
                <a:cxn ang="0">
                  <a:pos x="196" y="222"/>
                </a:cxn>
                <a:cxn ang="0">
                  <a:pos x="77" y="302"/>
                </a:cxn>
                <a:cxn ang="0">
                  <a:pos x="90" y="241"/>
                </a:cxn>
                <a:cxn ang="0">
                  <a:pos x="89" y="162"/>
                </a:cxn>
                <a:cxn ang="0">
                  <a:pos x="71" y="115"/>
                </a:cxn>
                <a:cxn ang="0">
                  <a:pos x="129" y="54"/>
                </a:cxn>
                <a:cxn ang="0">
                  <a:pos x="343" y="74"/>
                </a:cxn>
                <a:cxn ang="0">
                  <a:pos x="516" y="63"/>
                </a:cxn>
                <a:cxn ang="0">
                  <a:pos x="636" y="59"/>
                </a:cxn>
                <a:cxn ang="0">
                  <a:pos x="603" y="6"/>
                </a:cxn>
              </a:cxnLst>
              <a:rect l="0" t="0" r="r" b="b"/>
              <a:pathLst>
                <a:path w="1693" h="1958">
                  <a:moveTo>
                    <a:pt x="1142" y="450"/>
                  </a:moveTo>
                  <a:lnTo>
                    <a:pt x="1139" y="451"/>
                  </a:lnTo>
                  <a:lnTo>
                    <a:pt x="1127" y="463"/>
                  </a:lnTo>
                  <a:lnTo>
                    <a:pt x="1121" y="470"/>
                  </a:lnTo>
                  <a:lnTo>
                    <a:pt x="1117" y="476"/>
                  </a:lnTo>
                  <a:lnTo>
                    <a:pt x="1116" y="478"/>
                  </a:lnTo>
                  <a:lnTo>
                    <a:pt x="1115" y="478"/>
                  </a:lnTo>
                  <a:lnTo>
                    <a:pt x="1113" y="480"/>
                  </a:lnTo>
                  <a:lnTo>
                    <a:pt x="1111" y="481"/>
                  </a:lnTo>
                  <a:lnTo>
                    <a:pt x="1106" y="482"/>
                  </a:lnTo>
                  <a:lnTo>
                    <a:pt x="1102" y="485"/>
                  </a:lnTo>
                  <a:lnTo>
                    <a:pt x="1100" y="487"/>
                  </a:lnTo>
                  <a:lnTo>
                    <a:pt x="1093" y="493"/>
                  </a:lnTo>
                  <a:lnTo>
                    <a:pt x="1091" y="493"/>
                  </a:lnTo>
                  <a:lnTo>
                    <a:pt x="1091" y="495"/>
                  </a:lnTo>
                  <a:lnTo>
                    <a:pt x="1094" y="500"/>
                  </a:lnTo>
                  <a:lnTo>
                    <a:pt x="1100" y="500"/>
                  </a:lnTo>
                  <a:lnTo>
                    <a:pt x="1104" y="499"/>
                  </a:lnTo>
                  <a:lnTo>
                    <a:pt x="1106" y="497"/>
                  </a:lnTo>
                  <a:lnTo>
                    <a:pt x="1111" y="495"/>
                  </a:lnTo>
                  <a:lnTo>
                    <a:pt x="1113" y="492"/>
                  </a:lnTo>
                  <a:lnTo>
                    <a:pt x="1121" y="485"/>
                  </a:lnTo>
                  <a:lnTo>
                    <a:pt x="1131" y="481"/>
                  </a:lnTo>
                  <a:lnTo>
                    <a:pt x="1138" y="476"/>
                  </a:lnTo>
                  <a:lnTo>
                    <a:pt x="1142" y="471"/>
                  </a:lnTo>
                  <a:lnTo>
                    <a:pt x="1147" y="469"/>
                  </a:lnTo>
                  <a:lnTo>
                    <a:pt x="1152" y="467"/>
                  </a:lnTo>
                  <a:lnTo>
                    <a:pt x="1157" y="465"/>
                  </a:lnTo>
                  <a:lnTo>
                    <a:pt x="1165" y="462"/>
                  </a:lnTo>
                  <a:lnTo>
                    <a:pt x="1171" y="459"/>
                  </a:lnTo>
                  <a:lnTo>
                    <a:pt x="1172" y="456"/>
                  </a:lnTo>
                  <a:lnTo>
                    <a:pt x="1173" y="455"/>
                  </a:lnTo>
                  <a:lnTo>
                    <a:pt x="1172" y="452"/>
                  </a:lnTo>
                  <a:lnTo>
                    <a:pt x="1167" y="450"/>
                  </a:lnTo>
                  <a:lnTo>
                    <a:pt x="1142" y="450"/>
                  </a:lnTo>
                  <a:close/>
                  <a:moveTo>
                    <a:pt x="1053" y="415"/>
                  </a:moveTo>
                  <a:lnTo>
                    <a:pt x="1044" y="418"/>
                  </a:lnTo>
                  <a:lnTo>
                    <a:pt x="1034" y="422"/>
                  </a:lnTo>
                  <a:lnTo>
                    <a:pt x="1027" y="430"/>
                  </a:lnTo>
                  <a:lnTo>
                    <a:pt x="1026" y="440"/>
                  </a:lnTo>
                  <a:lnTo>
                    <a:pt x="1026" y="489"/>
                  </a:lnTo>
                  <a:lnTo>
                    <a:pt x="1028" y="495"/>
                  </a:lnTo>
                  <a:lnTo>
                    <a:pt x="1033" y="497"/>
                  </a:lnTo>
                  <a:lnTo>
                    <a:pt x="1035" y="497"/>
                  </a:lnTo>
                  <a:lnTo>
                    <a:pt x="1041" y="495"/>
                  </a:lnTo>
                  <a:lnTo>
                    <a:pt x="1042" y="492"/>
                  </a:lnTo>
                  <a:lnTo>
                    <a:pt x="1042" y="477"/>
                  </a:lnTo>
                  <a:lnTo>
                    <a:pt x="1041" y="470"/>
                  </a:lnTo>
                  <a:lnTo>
                    <a:pt x="1044" y="451"/>
                  </a:lnTo>
                  <a:lnTo>
                    <a:pt x="1046" y="445"/>
                  </a:lnTo>
                  <a:lnTo>
                    <a:pt x="1056" y="436"/>
                  </a:lnTo>
                  <a:lnTo>
                    <a:pt x="1059" y="432"/>
                  </a:lnTo>
                  <a:lnTo>
                    <a:pt x="1067" y="429"/>
                  </a:lnTo>
                  <a:lnTo>
                    <a:pt x="1072" y="429"/>
                  </a:lnTo>
                  <a:lnTo>
                    <a:pt x="1076" y="430"/>
                  </a:lnTo>
                  <a:lnTo>
                    <a:pt x="1082" y="436"/>
                  </a:lnTo>
                  <a:lnTo>
                    <a:pt x="1085" y="440"/>
                  </a:lnTo>
                  <a:lnTo>
                    <a:pt x="1086" y="445"/>
                  </a:lnTo>
                  <a:lnTo>
                    <a:pt x="1086" y="460"/>
                  </a:lnTo>
                  <a:lnTo>
                    <a:pt x="1087" y="470"/>
                  </a:lnTo>
                  <a:lnTo>
                    <a:pt x="1091" y="473"/>
                  </a:lnTo>
                  <a:lnTo>
                    <a:pt x="1094" y="473"/>
                  </a:lnTo>
                  <a:lnTo>
                    <a:pt x="1097" y="470"/>
                  </a:lnTo>
                  <a:lnTo>
                    <a:pt x="1101" y="469"/>
                  </a:lnTo>
                  <a:lnTo>
                    <a:pt x="1104" y="466"/>
                  </a:lnTo>
                  <a:lnTo>
                    <a:pt x="1105" y="463"/>
                  </a:lnTo>
                  <a:lnTo>
                    <a:pt x="1106" y="459"/>
                  </a:lnTo>
                  <a:lnTo>
                    <a:pt x="1105" y="456"/>
                  </a:lnTo>
                  <a:lnTo>
                    <a:pt x="1104" y="450"/>
                  </a:lnTo>
                  <a:lnTo>
                    <a:pt x="1104" y="441"/>
                  </a:lnTo>
                  <a:lnTo>
                    <a:pt x="1105" y="434"/>
                  </a:lnTo>
                  <a:lnTo>
                    <a:pt x="1108" y="430"/>
                  </a:lnTo>
                  <a:lnTo>
                    <a:pt x="1108" y="436"/>
                  </a:lnTo>
                  <a:lnTo>
                    <a:pt x="1111" y="440"/>
                  </a:lnTo>
                  <a:lnTo>
                    <a:pt x="1112" y="443"/>
                  </a:lnTo>
                  <a:lnTo>
                    <a:pt x="1116" y="444"/>
                  </a:lnTo>
                  <a:lnTo>
                    <a:pt x="1119" y="445"/>
                  </a:lnTo>
                  <a:lnTo>
                    <a:pt x="1121" y="445"/>
                  </a:lnTo>
                  <a:lnTo>
                    <a:pt x="1123" y="443"/>
                  </a:lnTo>
                  <a:lnTo>
                    <a:pt x="1121" y="437"/>
                  </a:lnTo>
                  <a:lnTo>
                    <a:pt x="1117" y="429"/>
                  </a:lnTo>
                  <a:lnTo>
                    <a:pt x="1113" y="423"/>
                  </a:lnTo>
                  <a:lnTo>
                    <a:pt x="1109" y="421"/>
                  </a:lnTo>
                  <a:lnTo>
                    <a:pt x="1100" y="419"/>
                  </a:lnTo>
                  <a:lnTo>
                    <a:pt x="1089" y="419"/>
                  </a:lnTo>
                  <a:lnTo>
                    <a:pt x="1083" y="421"/>
                  </a:lnTo>
                  <a:lnTo>
                    <a:pt x="1079" y="421"/>
                  </a:lnTo>
                  <a:lnTo>
                    <a:pt x="1069" y="418"/>
                  </a:lnTo>
                  <a:lnTo>
                    <a:pt x="1061" y="415"/>
                  </a:lnTo>
                  <a:lnTo>
                    <a:pt x="1053" y="415"/>
                  </a:lnTo>
                  <a:close/>
                  <a:moveTo>
                    <a:pt x="1030" y="367"/>
                  </a:moveTo>
                  <a:lnTo>
                    <a:pt x="1024" y="370"/>
                  </a:lnTo>
                  <a:lnTo>
                    <a:pt x="1000" y="386"/>
                  </a:lnTo>
                  <a:lnTo>
                    <a:pt x="989" y="389"/>
                  </a:lnTo>
                  <a:lnTo>
                    <a:pt x="983" y="392"/>
                  </a:lnTo>
                  <a:lnTo>
                    <a:pt x="982" y="393"/>
                  </a:lnTo>
                  <a:lnTo>
                    <a:pt x="981" y="396"/>
                  </a:lnTo>
                  <a:lnTo>
                    <a:pt x="981" y="403"/>
                  </a:lnTo>
                  <a:lnTo>
                    <a:pt x="986" y="406"/>
                  </a:lnTo>
                  <a:lnTo>
                    <a:pt x="996" y="406"/>
                  </a:lnTo>
                  <a:lnTo>
                    <a:pt x="1009" y="399"/>
                  </a:lnTo>
                  <a:lnTo>
                    <a:pt x="1015" y="397"/>
                  </a:lnTo>
                  <a:lnTo>
                    <a:pt x="1019" y="396"/>
                  </a:lnTo>
                  <a:lnTo>
                    <a:pt x="1020" y="396"/>
                  </a:lnTo>
                  <a:lnTo>
                    <a:pt x="1022" y="397"/>
                  </a:lnTo>
                  <a:lnTo>
                    <a:pt x="1022" y="399"/>
                  </a:lnTo>
                  <a:lnTo>
                    <a:pt x="1024" y="402"/>
                  </a:lnTo>
                  <a:lnTo>
                    <a:pt x="1027" y="403"/>
                  </a:lnTo>
                  <a:lnTo>
                    <a:pt x="1031" y="403"/>
                  </a:lnTo>
                  <a:lnTo>
                    <a:pt x="1050" y="406"/>
                  </a:lnTo>
                  <a:lnTo>
                    <a:pt x="1056" y="406"/>
                  </a:lnTo>
                  <a:lnTo>
                    <a:pt x="1059" y="403"/>
                  </a:lnTo>
                  <a:lnTo>
                    <a:pt x="1061" y="397"/>
                  </a:lnTo>
                  <a:lnTo>
                    <a:pt x="1063" y="396"/>
                  </a:lnTo>
                  <a:lnTo>
                    <a:pt x="1064" y="393"/>
                  </a:lnTo>
                  <a:lnTo>
                    <a:pt x="1064" y="391"/>
                  </a:lnTo>
                  <a:lnTo>
                    <a:pt x="1061" y="388"/>
                  </a:lnTo>
                  <a:lnTo>
                    <a:pt x="1052" y="384"/>
                  </a:lnTo>
                  <a:lnTo>
                    <a:pt x="1042" y="377"/>
                  </a:lnTo>
                  <a:lnTo>
                    <a:pt x="1035" y="370"/>
                  </a:lnTo>
                  <a:lnTo>
                    <a:pt x="1030" y="367"/>
                  </a:lnTo>
                  <a:close/>
                  <a:moveTo>
                    <a:pt x="538" y="358"/>
                  </a:moveTo>
                  <a:lnTo>
                    <a:pt x="536" y="360"/>
                  </a:lnTo>
                  <a:lnTo>
                    <a:pt x="538" y="362"/>
                  </a:lnTo>
                  <a:lnTo>
                    <a:pt x="540" y="367"/>
                  </a:lnTo>
                  <a:lnTo>
                    <a:pt x="543" y="370"/>
                  </a:lnTo>
                  <a:lnTo>
                    <a:pt x="544" y="373"/>
                  </a:lnTo>
                  <a:lnTo>
                    <a:pt x="549" y="377"/>
                  </a:lnTo>
                  <a:lnTo>
                    <a:pt x="557" y="381"/>
                  </a:lnTo>
                  <a:lnTo>
                    <a:pt x="561" y="382"/>
                  </a:lnTo>
                  <a:lnTo>
                    <a:pt x="564" y="384"/>
                  </a:lnTo>
                  <a:lnTo>
                    <a:pt x="565" y="385"/>
                  </a:lnTo>
                  <a:lnTo>
                    <a:pt x="566" y="388"/>
                  </a:lnTo>
                  <a:lnTo>
                    <a:pt x="566" y="391"/>
                  </a:lnTo>
                  <a:lnTo>
                    <a:pt x="568" y="395"/>
                  </a:lnTo>
                  <a:lnTo>
                    <a:pt x="568" y="399"/>
                  </a:lnTo>
                  <a:lnTo>
                    <a:pt x="570" y="402"/>
                  </a:lnTo>
                  <a:lnTo>
                    <a:pt x="573" y="407"/>
                  </a:lnTo>
                  <a:lnTo>
                    <a:pt x="576" y="407"/>
                  </a:lnTo>
                  <a:lnTo>
                    <a:pt x="579" y="404"/>
                  </a:lnTo>
                  <a:lnTo>
                    <a:pt x="580" y="400"/>
                  </a:lnTo>
                  <a:lnTo>
                    <a:pt x="580" y="397"/>
                  </a:lnTo>
                  <a:lnTo>
                    <a:pt x="579" y="393"/>
                  </a:lnTo>
                  <a:lnTo>
                    <a:pt x="576" y="388"/>
                  </a:lnTo>
                  <a:lnTo>
                    <a:pt x="564" y="376"/>
                  </a:lnTo>
                  <a:lnTo>
                    <a:pt x="557" y="370"/>
                  </a:lnTo>
                  <a:lnTo>
                    <a:pt x="553" y="367"/>
                  </a:lnTo>
                  <a:lnTo>
                    <a:pt x="551" y="367"/>
                  </a:lnTo>
                  <a:lnTo>
                    <a:pt x="549" y="365"/>
                  </a:lnTo>
                  <a:lnTo>
                    <a:pt x="546" y="363"/>
                  </a:lnTo>
                  <a:lnTo>
                    <a:pt x="544" y="360"/>
                  </a:lnTo>
                  <a:lnTo>
                    <a:pt x="542" y="359"/>
                  </a:lnTo>
                  <a:lnTo>
                    <a:pt x="540" y="358"/>
                  </a:lnTo>
                  <a:lnTo>
                    <a:pt x="538" y="358"/>
                  </a:lnTo>
                  <a:close/>
                  <a:moveTo>
                    <a:pt x="633" y="0"/>
                  </a:moveTo>
                  <a:lnTo>
                    <a:pt x="646" y="0"/>
                  </a:lnTo>
                  <a:lnTo>
                    <a:pt x="650" y="1"/>
                  </a:lnTo>
                  <a:lnTo>
                    <a:pt x="651" y="3"/>
                  </a:lnTo>
                  <a:lnTo>
                    <a:pt x="652" y="3"/>
                  </a:lnTo>
                  <a:lnTo>
                    <a:pt x="652" y="4"/>
                  </a:lnTo>
                  <a:lnTo>
                    <a:pt x="654" y="6"/>
                  </a:lnTo>
                  <a:lnTo>
                    <a:pt x="655" y="8"/>
                  </a:lnTo>
                  <a:lnTo>
                    <a:pt x="666" y="14"/>
                  </a:lnTo>
                  <a:lnTo>
                    <a:pt x="673" y="18"/>
                  </a:lnTo>
                  <a:lnTo>
                    <a:pt x="684" y="22"/>
                  </a:lnTo>
                  <a:lnTo>
                    <a:pt x="688" y="23"/>
                  </a:lnTo>
                  <a:lnTo>
                    <a:pt x="691" y="26"/>
                  </a:lnTo>
                  <a:lnTo>
                    <a:pt x="692" y="26"/>
                  </a:lnTo>
                  <a:lnTo>
                    <a:pt x="693" y="28"/>
                  </a:lnTo>
                  <a:lnTo>
                    <a:pt x="695" y="28"/>
                  </a:lnTo>
                  <a:lnTo>
                    <a:pt x="696" y="29"/>
                  </a:lnTo>
                  <a:lnTo>
                    <a:pt x="703" y="29"/>
                  </a:lnTo>
                  <a:lnTo>
                    <a:pt x="732" y="25"/>
                  </a:lnTo>
                  <a:lnTo>
                    <a:pt x="741" y="25"/>
                  </a:lnTo>
                  <a:lnTo>
                    <a:pt x="750" y="26"/>
                  </a:lnTo>
                  <a:lnTo>
                    <a:pt x="756" y="30"/>
                  </a:lnTo>
                  <a:lnTo>
                    <a:pt x="760" y="38"/>
                  </a:lnTo>
                  <a:lnTo>
                    <a:pt x="763" y="47"/>
                  </a:lnTo>
                  <a:lnTo>
                    <a:pt x="767" y="54"/>
                  </a:lnTo>
                  <a:lnTo>
                    <a:pt x="770" y="54"/>
                  </a:lnTo>
                  <a:lnTo>
                    <a:pt x="770" y="51"/>
                  </a:lnTo>
                  <a:lnTo>
                    <a:pt x="769" y="43"/>
                  </a:lnTo>
                  <a:lnTo>
                    <a:pt x="766" y="34"/>
                  </a:lnTo>
                  <a:lnTo>
                    <a:pt x="763" y="21"/>
                  </a:lnTo>
                  <a:lnTo>
                    <a:pt x="765" y="17"/>
                  </a:lnTo>
                  <a:lnTo>
                    <a:pt x="769" y="15"/>
                  </a:lnTo>
                  <a:lnTo>
                    <a:pt x="776" y="17"/>
                  </a:lnTo>
                  <a:lnTo>
                    <a:pt x="781" y="18"/>
                  </a:lnTo>
                  <a:lnTo>
                    <a:pt x="788" y="19"/>
                  </a:lnTo>
                  <a:lnTo>
                    <a:pt x="796" y="19"/>
                  </a:lnTo>
                  <a:lnTo>
                    <a:pt x="803" y="18"/>
                  </a:lnTo>
                  <a:lnTo>
                    <a:pt x="808" y="18"/>
                  </a:lnTo>
                  <a:lnTo>
                    <a:pt x="811" y="21"/>
                  </a:lnTo>
                  <a:lnTo>
                    <a:pt x="810" y="25"/>
                  </a:lnTo>
                  <a:lnTo>
                    <a:pt x="804" y="36"/>
                  </a:lnTo>
                  <a:lnTo>
                    <a:pt x="807" y="44"/>
                  </a:lnTo>
                  <a:lnTo>
                    <a:pt x="815" y="54"/>
                  </a:lnTo>
                  <a:lnTo>
                    <a:pt x="823" y="59"/>
                  </a:lnTo>
                  <a:lnTo>
                    <a:pt x="832" y="60"/>
                  </a:lnTo>
                  <a:lnTo>
                    <a:pt x="837" y="60"/>
                  </a:lnTo>
                  <a:lnTo>
                    <a:pt x="841" y="62"/>
                  </a:lnTo>
                  <a:lnTo>
                    <a:pt x="844" y="62"/>
                  </a:lnTo>
                  <a:lnTo>
                    <a:pt x="849" y="65"/>
                  </a:lnTo>
                  <a:lnTo>
                    <a:pt x="852" y="67"/>
                  </a:lnTo>
                  <a:lnTo>
                    <a:pt x="852" y="73"/>
                  </a:lnTo>
                  <a:lnTo>
                    <a:pt x="851" y="77"/>
                  </a:lnTo>
                  <a:lnTo>
                    <a:pt x="844" y="84"/>
                  </a:lnTo>
                  <a:lnTo>
                    <a:pt x="836" y="86"/>
                  </a:lnTo>
                  <a:lnTo>
                    <a:pt x="826" y="89"/>
                  </a:lnTo>
                  <a:lnTo>
                    <a:pt x="808" y="89"/>
                  </a:lnTo>
                  <a:lnTo>
                    <a:pt x="804" y="91"/>
                  </a:lnTo>
                  <a:lnTo>
                    <a:pt x="801" y="92"/>
                  </a:lnTo>
                  <a:lnTo>
                    <a:pt x="797" y="93"/>
                  </a:lnTo>
                  <a:lnTo>
                    <a:pt x="795" y="99"/>
                  </a:lnTo>
                  <a:lnTo>
                    <a:pt x="795" y="102"/>
                  </a:lnTo>
                  <a:lnTo>
                    <a:pt x="800" y="106"/>
                  </a:lnTo>
                  <a:lnTo>
                    <a:pt x="808" y="107"/>
                  </a:lnTo>
                  <a:lnTo>
                    <a:pt x="818" y="106"/>
                  </a:lnTo>
                  <a:lnTo>
                    <a:pt x="837" y="106"/>
                  </a:lnTo>
                  <a:lnTo>
                    <a:pt x="849" y="107"/>
                  </a:lnTo>
                  <a:lnTo>
                    <a:pt x="877" y="107"/>
                  </a:lnTo>
                  <a:lnTo>
                    <a:pt x="885" y="106"/>
                  </a:lnTo>
                  <a:lnTo>
                    <a:pt x="890" y="100"/>
                  </a:lnTo>
                  <a:lnTo>
                    <a:pt x="892" y="93"/>
                  </a:lnTo>
                  <a:lnTo>
                    <a:pt x="889" y="86"/>
                  </a:lnTo>
                  <a:lnTo>
                    <a:pt x="882" y="82"/>
                  </a:lnTo>
                  <a:lnTo>
                    <a:pt x="877" y="80"/>
                  </a:lnTo>
                  <a:lnTo>
                    <a:pt x="877" y="78"/>
                  </a:lnTo>
                  <a:lnTo>
                    <a:pt x="878" y="75"/>
                  </a:lnTo>
                  <a:lnTo>
                    <a:pt x="879" y="74"/>
                  </a:lnTo>
                  <a:lnTo>
                    <a:pt x="905" y="74"/>
                  </a:lnTo>
                  <a:lnTo>
                    <a:pt x="908" y="73"/>
                  </a:lnTo>
                  <a:lnTo>
                    <a:pt x="910" y="73"/>
                  </a:lnTo>
                  <a:lnTo>
                    <a:pt x="910" y="80"/>
                  </a:lnTo>
                  <a:lnTo>
                    <a:pt x="911" y="88"/>
                  </a:lnTo>
                  <a:lnTo>
                    <a:pt x="911" y="102"/>
                  </a:lnTo>
                  <a:lnTo>
                    <a:pt x="912" y="106"/>
                  </a:lnTo>
                  <a:lnTo>
                    <a:pt x="914" y="108"/>
                  </a:lnTo>
                  <a:lnTo>
                    <a:pt x="916" y="111"/>
                  </a:lnTo>
                  <a:lnTo>
                    <a:pt x="922" y="111"/>
                  </a:lnTo>
                  <a:lnTo>
                    <a:pt x="925" y="110"/>
                  </a:lnTo>
                  <a:lnTo>
                    <a:pt x="927" y="107"/>
                  </a:lnTo>
                  <a:lnTo>
                    <a:pt x="929" y="104"/>
                  </a:lnTo>
                  <a:lnTo>
                    <a:pt x="933" y="100"/>
                  </a:lnTo>
                  <a:lnTo>
                    <a:pt x="935" y="99"/>
                  </a:lnTo>
                  <a:lnTo>
                    <a:pt x="940" y="96"/>
                  </a:lnTo>
                  <a:lnTo>
                    <a:pt x="941" y="89"/>
                  </a:lnTo>
                  <a:lnTo>
                    <a:pt x="940" y="80"/>
                  </a:lnTo>
                  <a:lnTo>
                    <a:pt x="937" y="71"/>
                  </a:lnTo>
                  <a:lnTo>
                    <a:pt x="931" y="58"/>
                  </a:lnTo>
                  <a:lnTo>
                    <a:pt x="930" y="47"/>
                  </a:lnTo>
                  <a:lnTo>
                    <a:pt x="931" y="44"/>
                  </a:lnTo>
                  <a:lnTo>
                    <a:pt x="934" y="43"/>
                  </a:lnTo>
                  <a:lnTo>
                    <a:pt x="938" y="41"/>
                  </a:lnTo>
                  <a:lnTo>
                    <a:pt x="942" y="43"/>
                  </a:lnTo>
                  <a:lnTo>
                    <a:pt x="946" y="43"/>
                  </a:lnTo>
                  <a:lnTo>
                    <a:pt x="956" y="52"/>
                  </a:lnTo>
                  <a:lnTo>
                    <a:pt x="959" y="56"/>
                  </a:lnTo>
                  <a:lnTo>
                    <a:pt x="961" y="59"/>
                  </a:lnTo>
                  <a:lnTo>
                    <a:pt x="963" y="62"/>
                  </a:lnTo>
                  <a:lnTo>
                    <a:pt x="966" y="63"/>
                  </a:lnTo>
                  <a:lnTo>
                    <a:pt x="966" y="65"/>
                  </a:lnTo>
                  <a:lnTo>
                    <a:pt x="967" y="65"/>
                  </a:lnTo>
                  <a:lnTo>
                    <a:pt x="968" y="67"/>
                  </a:lnTo>
                  <a:lnTo>
                    <a:pt x="971" y="69"/>
                  </a:lnTo>
                  <a:lnTo>
                    <a:pt x="974" y="73"/>
                  </a:lnTo>
                  <a:lnTo>
                    <a:pt x="977" y="75"/>
                  </a:lnTo>
                  <a:lnTo>
                    <a:pt x="982" y="84"/>
                  </a:lnTo>
                  <a:lnTo>
                    <a:pt x="983" y="88"/>
                  </a:lnTo>
                  <a:lnTo>
                    <a:pt x="985" y="91"/>
                  </a:lnTo>
                  <a:lnTo>
                    <a:pt x="987" y="91"/>
                  </a:lnTo>
                  <a:lnTo>
                    <a:pt x="993" y="88"/>
                  </a:lnTo>
                  <a:lnTo>
                    <a:pt x="996" y="85"/>
                  </a:lnTo>
                  <a:lnTo>
                    <a:pt x="1000" y="82"/>
                  </a:lnTo>
                  <a:lnTo>
                    <a:pt x="1002" y="81"/>
                  </a:lnTo>
                  <a:lnTo>
                    <a:pt x="1005" y="81"/>
                  </a:lnTo>
                  <a:lnTo>
                    <a:pt x="1011" y="84"/>
                  </a:lnTo>
                  <a:lnTo>
                    <a:pt x="1015" y="86"/>
                  </a:lnTo>
                  <a:lnTo>
                    <a:pt x="1018" y="92"/>
                  </a:lnTo>
                  <a:lnTo>
                    <a:pt x="1018" y="106"/>
                  </a:lnTo>
                  <a:lnTo>
                    <a:pt x="1016" y="110"/>
                  </a:lnTo>
                  <a:lnTo>
                    <a:pt x="1016" y="111"/>
                  </a:lnTo>
                  <a:lnTo>
                    <a:pt x="1020" y="111"/>
                  </a:lnTo>
                  <a:lnTo>
                    <a:pt x="1023" y="110"/>
                  </a:lnTo>
                  <a:lnTo>
                    <a:pt x="1028" y="104"/>
                  </a:lnTo>
                  <a:lnTo>
                    <a:pt x="1031" y="99"/>
                  </a:lnTo>
                  <a:lnTo>
                    <a:pt x="1034" y="96"/>
                  </a:lnTo>
                  <a:lnTo>
                    <a:pt x="1037" y="95"/>
                  </a:lnTo>
                  <a:lnTo>
                    <a:pt x="1039" y="95"/>
                  </a:lnTo>
                  <a:lnTo>
                    <a:pt x="1044" y="93"/>
                  </a:lnTo>
                  <a:lnTo>
                    <a:pt x="1046" y="92"/>
                  </a:lnTo>
                  <a:lnTo>
                    <a:pt x="1048" y="91"/>
                  </a:lnTo>
                  <a:lnTo>
                    <a:pt x="1049" y="88"/>
                  </a:lnTo>
                  <a:lnTo>
                    <a:pt x="1049" y="84"/>
                  </a:lnTo>
                  <a:lnTo>
                    <a:pt x="1050" y="80"/>
                  </a:lnTo>
                  <a:lnTo>
                    <a:pt x="1050" y="74"/>
                  </a:lnTo>
                  <a:lnTo>
                    <a:pt x="1048" y="74"/>
                  </a:lnTo>
                  <a:lnTo>
                    <a:pt x="1042" y="73"/>
                  </a:lnTo>
                  <a:lnTo>
                    <a:pt x="1033" y="71"/>
                  </a:lnTo>
                  <a:lnTo>
                    <a:pt x="1012" y="71"/>
                  </a:lnTo>
                  <a:lnTo>
                    <a:pt x="1004" y="69"/>
                  </a:lnTo>
                  <a:lnTo>
                    <a:pt x="994" y="62"/>
                  </a:lnTo>
                  <a:lnTo>
                    <a:pt x="989" y="55"/>
                  </a:lnTo>
                  <a:lnTo>
                    <a:pt x="987" y="49"/>
                  </a:lnTo>
                  <a:lnTo>
                    <a:pt x="987" y="43"/>
                  </a:lnTo>
                  <a:lnTo>
                    <a:pt x="985" y="37"/>
                  </a:lnTo>
                  <a:lnTo>
                    <a:pt x="985" y="32"/>
                  </a:lnTo>
                  <a:lnTo>
                    <a:pt x="989" y="28"/>
                  </a:lnTo>
                  <a:lnTo>
                    <a:pt x="997" y="23"/>
                  </a:lnTo>
                  <a:lnTo>
                    <a:pt x="1016" y="15"/>
                  </a:lnTo>
                  <a:lnTo>
                    <a:pt x="1024" y="12"/>
                  </a:lnTo>
                  <a:lnTo>
                    <a:pt x="1031" y="12"/>
                  </a:lnTo>
                  <a:lnTo>
                    <a:pt x="1037" y="15"/>
                  </a:lnTo>
                  <a:lnTo>
                    <a:pt x="1041" y="22"/>
                  </a:lnTo>
                  <a:lnTo>
                    <a:pt x="1041" y="32"/>
                  </a:lnTo>
                  <a:lnTo>
                    <a:pt x="1039" y="38"/>
                  </a:lnTo>
                  <a:lnTo>
                    <a:pt x="1038" y="43"/>
                  </a:lnTo>
                  <a:lnTo>
                    <a:pt x="1038" y="47"/>
                  </a:lnTo>
                  <a:lnTo>
                    <a:pt x="1042" y="47"/>
                  </a:lnTo>
                  <a:lnTo>
                    <a:pt x="1045" y="45"/>
                  </a:lnTo>
                  <a:lnTo>
                    <a:pt x="1050" y="44"/>
                  </a:lnTo>
                  <a:lnTo>
                    <a:pt x="1054" y="43"/>
                  </a:lnTo>
                  <a:lnTo>
                    <a:pt x="1057" y="40"/>
                  </a:lnTo>
                  <a:lnTo>
                    <a:pt x="1059" y="37"/>
                  </a:lnTo>
                  <a:lnTo>
                    <a:pt x="1057" y="34"/>
                  </a:lnTo>
                  <a:lnTo>
                    <a:pt x="1057" y="32"/>
                  </a:lnTo>
                  <a:lnTo>
                    <a:pt x="1056" y="29"/>
                  </a:lnTo>
                  <a:lnTo>
                    <a:pt x="1056" y="25"/>
                  </a:lnTo>
                  <a:lnTo>
                    <a:pt x="1057" y="23"/>
                  </a:lnTo>
                  <a:lnTo>
                    <a:pt x="1065" y="22"/>
                  </a:lnTo>
                  <a:lnTo>
                    <a:pt x="1085" y="19"/>
                  </a:lnTo>
                  <a:lnTo>
                    <a:pt x="1098" y="19"/>
                  </a:lnTo>
                  <a:lnTo>
                    <a:pt x="1109" y="18"/>
                  </a:lnTo>
                  <a:lnTo>
                    <a:pt x="1134" y="15"/>
                  </a:lnTo>
                  <a:lnTo>
                    <a:pt x="1142" y="15"/>
                  </a:lnTo>
                  <a:lnTo>
                    <a:pt x="1152" y="18"/>
                  </a:lnTo>
                  <a:lnTo>
                    <a:pt x="1162" y="23"/>
                  </a:lnTo>
                  <a:lnTo>
                    <a:pt x="1173" y="30"/>
                  </a:lnTo>
                  <a:lnTo>
                    <a:pt x="1183" y="36"/>
                  </a:lnTo>
                  <a:lnTo>
                    <a:pt x="1195" y="41"/>
                  </a:lnTo>
                  <a:lnTo>
                    <a:pt x="1208" y="45"/>
                  </a:lnTo>
                  <a:lnTo>
                    <a:pt x="1216" y="49"/>
                  </a:lnTo>
                  <a:lnTo>
                    <a:pt x="1223" y="52"/>
                  </a:lnTo>
                  <a:lnTo>
                    <a:pt x="1232" y="55"/>
                  </a:lnTo>
                  <a:lnTo>
                    <a:pt x="1244" y="58"/>
                  </a:lnTo>
                  <a:lnTo>
                    <a:pt x="1257" y="59"/>
                  </a:lnTo>
                  <a:lnTo>
                    <a:pt x="1266" y="62"/>
                  </a:lnTo>
                  <a:lnTo>
                    <a:pt x="1272" y="62"/>
                  </a:lnTo>
                  <a:lnTo>
                    <a:pt x="1275" y="66"/>
                  </a:lnTo>
                  <a:lnTo>
                    <a:pt x="1276" y="73"/>
                  </a:lnTo>
                  <a:lnTo>
                    <a:pt x="1277" y="82"/>
                  </a:lnTo>
                  <a:lnTo>
                    <a:pt x="1280" y="92"/>
                  </a:lnTo>
                  <a:lnTo>
                    <a:pt x="1281" y="96"/>
                  </a:lnTo>
                  <a:lnTo>
                    <a:pt x="1287" y="99"/>
                  </a:lnTo>
                  <a:lnTo>
                    <a:pt x="1290" y="99"/>
                  </a:lnTo>
                  <a:lnTo>
                    <a:pt x="1294" y="97"/>
                  </a:lnTo>
                  <a:lnTo>
                    <a:pt x="1296" y="97"/>
                  </a:lnTo>
                  <a:lnTo>
                    <a:pt x="1299" y="96"/>
                  </a:lnTo>
                  <a:lnTo>
                    <a:pt x="1301" y="96"/>
                  </a:lnTo>
                  <a:lnTo>
                    <a:pt x="1305" y="97"/>
                  </a:lnTo>
                  <a:lnTo>
                    <a:pt x="1318" y="106"/>
                  </a:lnTo>
                  <a:lnTo>
                    <a:pt x="1324" y="111"/>
                  </a:lnTo>
                  <a:lnTo>
                    <a:pt x="1329" y="114"/>
                  </a:lnTo>
                  <a:lnTo>
                    <a:pt x="1339" y="118"/>
                  </a:lnTo>
                  <a:lnTo>
                    <a:pt x="1350" y="119"/>
                  </a:lnTo>
                  <a:lnTo>
                    <a:pt x="1358" y="122"/>
                  </a:lnTo>
                  <a:lnTo>
                    <a:pt x="1361" y="122"/>
                  </a:lnTo>
                  <a:lnTo>
                    <a:pt x="1361" y="123"/>
                  </a:lnTo>
                  <a:lnTo>
                    <a:pt x="1359" y="125"/>
                  </a:lnTo>
                  <a:lnTo>
                    <a:pt x="1358" y="128"/>
                  </a:lnTo>
                  <a:lnTo>
                    <a:pt x="1355" y="130"/>
                  </a:lnTo>
                  <a:lnTo>
                    <a:pt x="1354" y="133"/>
                  </a:lnTo>
                  <a:lnTo>
                    <a:pt x="1347" y="140"/>
                  </a:lnTo>
                  <a:lnTo>
                    <a:pt x="1343" y="143"/>
                  </a:lnTo>
                  <a:lnTo>
                    <a:pt x="1337" y="145"/>
                  </a:lnTo>
                  <a:lnTo>
                    <a:pt x="1333" y="149"/>
                  </a:lnTo>
                  <a:lnTo>
                    <a:pt x="1327" y="151"/>
                  </a:lnTo>
                  <a:lnTo>
                    <a:pt x="1318" y="147"/>
                  </a:lnTo>
                  <a:lnTo>
                    <a:pt x="1310" y="141"/>
                  </a:lnTo>
                  <a:lnTo>
                    <a:pt x="1303" y="137"/>
                  </a:lnTo>
                  <a:lnTo>
                    <a:pt x="1295" y="134"/>
                  </a:lnTo>
                  <a:lnTo>
                    <a:pt x="1288" y="133"/>
                  </a:lnTo>
                  <a:lnTo>
                    <a:pt x="1283" y="134"/>
                  </a:lnTo>
                  <a:lnTo>
                    <a:pt x="1281" y="136"/>
                  </a:lnTo>
                  <a:lnTo>
                    <a:pt x="1281" y="137"/>
                  </a:lnTo>
                  <a:lnTo>
                    <a:pt x="1283" y="140"/>
                  </a:lnTo>
                  <a:lnTo>
                    <a:pt x="1283" y="143"/>
                  </a:lnTo>
                  <a:lnTo>
                    <a:pt x="1284" y="145"/>
                  </a:lnTo>
                  <a:lnTo>
                    <a:pt x="1290" y="149"/>
                  </a:lnTo>
                  <a:lnTo>
                    <a:pt x="1299" y="155"/>
                  </a:lnTo>
                  <a:lnTo>
                    <a:pt x="1309" y="162"/>
                  </a:lnTo>
                  <a:lnTo>
                    <a:pt x="1314" y="170"/>
                  </a:lnTo>
                  <a:lnTo>
                    <a:pt x="1317" y="178"/>
                  </a:lnTo>
                  <a:lnTo>
                    <a:pt x="1317" y="191"/>
                  </a:lnTo>
                  <a:lnTo>
                    <a:pt x="1316" y="191"/>
                  </a:lnTo>
                  <a:lnTo>
                    <a:pt x="1307" y="186"/>
                  </a:lnTo>
                  <a:lnTo>
                    <a:pt x="1305" y="184"/>
                  </a:lnTo>
                  <a:lnTo>
                    <a:pt x="1302" y="182"/>
                  </a:lnTo>
                  <a:lnTo>
                    <a:pt x="1298" y="181"/>
                  </a:lnTo>
                  <a:lnTo>
                    <a:pt x="1291" y="181"/>
                  </a:lnTo>
                  <a:lnTo>
                    <a:pt x="1287" y="185"/>
                  </a:lnTo>
                  <a:lnTo>
                    <a:pt x="1287" y="186"/>
                  </a:lnTo>
                  <a:lnTo>
                    <a:pt x="1286" y="189"/>
                  </a:lnTo>
                  <a:lnTo>
                    <a:pt x="1286" y="191"/>
                  </a:lnTo>
                  <a:lnTo>
                    <a:pt x="1281" y="191"/>
                  </a:lnTo>
                  <a:lnTo>
                    <a:pt x="1277" y="189"/>
                  </a:lnTo>
                  <a:lnTo>
                    <a:pt x="1261" y="189"/>
                  </a:lnTo>
                  <a:lnTo>
                    <a:pt x="1261" y="188"/>
                  </a:lnTo>
                  <a:lnTo>
                    <a:pt x="1258" y="185"/>
                  </a:lnTo>
                  <a:lnTo>
                    <a:pt x="1257" y="182"/>
                  </a:lnTo>
                  <a:lnTo>
                    <a:pt x="1253" y="180"/>
                  </a:lnTo>
                  <a:lnTo>
                    <a:pt x="1250" y="177"/>
                  </a:lnTo>
                  <a:lnTo>
                    <a:pt x="1244" y="177"/>
                  </a:lnTo>
                  <a:lnTo>
                    <a:pt x="1242" y="180"/>
                  </a:lnTo>
                  <a:lnTo>
                    <a:pt x="1242" y="181"/>
                  </a:lnTo>
                  <a:lnTo>
                    <a:pt x="1240" y="182"/>
                  </a:lnTo>
                  <a:lnTo>
                    <a:pt x="1239" y="182"/>
                  </a:lnTo>
                  <a:lnTo>
                    <a:pt x="1235" y="178"/>
                  </a:lnTo>
                  <a:lnTo>
                    <a:pt x="1231" y="175"/>
                  </a:lnTo>
                  <a:lnTo>
                    <a:pt x="1228" y="173"/>
                  </a:lnTo>
                  <a:lnTo>
                    <a:pt x="1225" y="171"/>
                  </a:lnTo>
                  <a:lnTo>
                    <a:pt x="1219" y="171"/>
                  </a:lnTo>
                  <a:lnTo>
                    <a:pt x="1217" y="170"/>
                  </a:lnTo>
                  <a:lnTo>
                    <a:pt x="1213" y="167"/>
                  </a:lnTo>
                  <a:lnTo>
                    <a:pt x="1208" y="162"/>
                  </a:lnTo>
                  <a:lnTo>
                    <a:pt x="1203" y="160"/>
                  </a:lnTo>
                  <a:lnTo>
                    <a:pt x="1193" y="160"/>
                  </a:lnTo>
                  <a:lnTo>
                    <a:pt x="1182" y="159"/>
                  </a:lnTo>
                  <a:lnTo>
                    <a:pt x="1169" y="158"/>
                  </a:lnTo>
                  <a:lnTo>
                    <a:pt x="1162" y="159"/>
                  </a:lnTo>
                  <a:lnTo>
                    <a:pt x="1157" y="160"/>
                  </a:lnTo>
                  <a:lnTo>
                    <a:pt x="1145" y="165"/>
                  </a:lnTo>
                  <a:lnTo>
                    <a:pt x="1141" y="163"/>
                  </a:lnTo>
                  <a:lnTo>
                    <a:pt x="1139" y="156"/>
                  </a:lnTo>
                  <a:lnTo>
                    <a:pt x="1139" y="147"/>
                  </a:lnTo>
                  <a:lnTo>
                    <a:pt x="1141" y="140"/>
                  </a:lnTo>
                  <a:lnTo>
                    <a:pt x="1145" y="136"/>
                  </a:lnTo>
                  <a:lnTo>
                    <a:pt x="1153" y="134"/>
                  </a:lnTo>
                  <a:lnTo>
                    <a:pt x="1165" y="136"/>
                  </a:lnTo>
                  <a:lnTo>
                    <a:pt x="1171" y="137"/>
                  </a:lnTo>
                  <a:lnTo>
                    <a:pt x="1177" y="137"/>
                  </a:lnTo>
                  <a:lnTo>
                    <a:pt x="1182" y="133"/>
                  </a:lnTo>
                  <a:lnTo>
                    <a:pt x="1183" y="130"/>
                  </a:lnTo>
                  <a:lnTo>
                    <a:pt x="1187" y="123"/>
                  </a:lnTo>
                  <a:lnTo>
                    <a:pt x="1194" y="118"/>
                  </a:lnTo>
                  <a:lnTo>
                    <a:pt x="1205" y="112"/>
                  </a:lnTo>
                  <a:lnTo>
                    <a:pt x="1209" y="111"/>
                  </a:lnTo>
                  <a:lnTo>
                    <a:pt x="1210" y="108"/>
                  </a:lnTo>
                  <a:lnTo>
                    <a:pt x="1212" y="107"/>
                  </a:lnTo>
                  <a:lnTo>
                    <a:pt x="1209" y="104"/>
                  </a:lnTo>
                  <a:lnTo>
                    <a:pt x="1203" y="102"/>
                  </a:lnTo>
                  <a:lnTo>
                    <a:pt x="1201" y="102"/>
                  </a:lnTo>
                  <a:lnTo>
                    <a:pt x="1199" y="100"/>
                  </a:lnTo>
                  <a:lnTo>
                    <a:pt x="1197" y="99"/>
                  </a:lnTo>
                  <a:lnTo>
                    <a:pt x="1195" y="97"/>
                  </a:lnTo>
                  <a:lnTo>
                    <a:pt x="1188" y="97"/>
                  </a:lnTo>
                  <a:lnTo>
                    <a:pt x="1187" y="100"/>
                  </a:lnTo>
                  <a:lnTo>
                    <a:pt x="1184" y="104"/>
                  </a:lnTo>
                  <a:lnTo>
                    <a:pt x="1183" y="108"/>
                  </a:lnTo>
                  <a:lnTo>
                    <a:pt x="1177" y="114"/>
                  </a:lnTo>
                  <a:lnTo>
                    <a:pt x="1176" y="117"/>
                  </a:lnTo>
                  <a:lnTo>
                    <a:pt x="1156" y="117"/>
                  </a:lnTo>
                  <a:lnTo>
                    <a:pt x="1152" y="115"/>
                  </a:lnTo>
                  <a:lnTo>
                    <a:pt x="1150" y="115"/>
                  </a:lnTo>
                  <a:lnTo>
                    <a:pt x="1149" y="114"/>
                  </a:lnTo>
                  <a:lnTo>
                    <a:pt x="1154" y="108"/>
                  </a:lnTo>
                  <a:lnTo>
                    <a:pt x="1157" y="107"/>
                  </a:lnTo>
                  <a:lnTo>
                    <a:pt x="1161" y="103"/>
                  </a:lnTo>
                  <a:lnTo>
                    <a:pt x="1164" y="96"/>
                  </a:lnTo>
                  <a:lnTo>
                    <a:pt x="1165" y="89"/>
                  </a:lnTo>
                  <a:lnTo>
                    <a:pt x="1164" y="85"/>
                  </a:lnTo>
                  <a:lnTo>
                    <a:pt x="1161" y="82"/>
                  </a:lnTo>
                  <a:lnTo>
                    <a:pt x="1158" y="81"/>
                  </a:lnTo>
                  <a:lnTo>
                    <a:pt x="1142" y="81"/>
                  </a:lnTo>
                  <a:lnTo>
                    <a:pt x="1141" y="80"/>
                  </a:lnTo>
                  <a:lnTo>
                    <a:pt x="1141" y="74"/>
                  </a:lnTo>
                  <a:lnTo>
                    <a:pt x="1139" y="73"/>
                  </a:lnTo>
                  <a:lnTo>
                    <a:pt x="1138" y="70"/>
                  </a:lnTo>
                  <a:lnTo>
                    <a:pt x="1135" y="67"/>
                  </a:lnTo>
                  <a:lnTo>
                    <a:pt x="1134" y="67"/>
                  </a:lnTo>
                  <a:lnTo>
                    <a:pt x="1132" y="69"/>
                  </a:lnTo>
                  <a:lnTo>
                    <a:pt x="1132" y="77"/>
                  </a:lnTo>
                  <a:lnTo>
                    <a:pt x="1130" y="80"/>
                  </a:lnTo>
                  <a:lnTo>
                    <a:pt x="1102" y="80"/>
                  </a:lnTo>
                  <a:lnTo>
                    <a:pt x="1100" y="81"/>
                  </a:lnTo>
                  <a:lnTo>
                    <a:pt x="1095" y="84"/>
                  </a:lnTo>
                  <a:lnTo>
                    <a:pt x="1093" y="85"/>
                  </a:lnTo>
                  <a:lnTo>
                    <a:pt x="1091" y="88"/>
                  </a:lnTo>
                  <a:lnTo>
                    <a:pt x="1090" y="89"/>
                  </a:lnTo>
                  <a:lnTo>
                    <a:pt x="1091" y="92"/>
                  </a:lnTo>
                  <a:lnTo>
                    <a:pt x="1093" y="93"/>
                  </a:lnTo>
                  <a:lnTo>
                    <a:pt x="1101" y="97"/>
                  </a:lnTo>
                  <a:lnTo>
                    <a:pt x="1106" y="103"/>
                  </a:lnTo>
                  <a:lnTo>
                    <a:pt x="1108" y="107"/>
                  </a:lnTo>
                  <a:lnTo>
                    <a:pt x="1108" y="112"/>
                  </a:lnTo>
                  <a:lnTo>
                    <a:pt x="1106" y="115"/>
                  </a:lnTo>
                  <a:lnTo>
                    <a:pt x="1104" y="118"/>
                  </a:lnTo>
                  <a:lnTo>
                    <a:pt x="1101" y="119"/>
                  </a:lnTo>
                  <a:lnTo>
                    <a:pt x="1098" y="119"/>
                  </a:lnTo>
                  <a:lnTo>
                    <a:pt x="1093" y="122"/>
                  </a:lnTo>
                  <a:lnTo>
                    <a:pt x="1091" y="122"/>
                  </a:lnTo>
                  <a:lnTo>
                    <a:pt x="1089" y="123"/>
                  </a:lnTo>
                  <a:lnTo>
                    <a:pt x="1086" y="123"/>
                  </a:lnTo>
                  <a:lnTo>
                    <a:pt x="1078" y="128"/>
                  </a:lnTo>
                  <a:lnTo>
                    <a:pt x="1076" y="129"/>
                  </a:lnTo>
                  <a:lnTo>
                    <a:pt x="1072" y="129"/>
                  </a:lnTo>
                  <a:lnTo>
                    <a:pt x="1067" y="126"/>
                  </a:lnTo>
                  <a:lnTo>
                    <a:pt x="1059" y="125"/>
                  </a:lnTo>
                  <a:lnTo>
                    <a:pt x="1045" y="125"/>
                  </a:lnTo>
                  <a:lnTo>
                    <a:pt x="1039" y="128"/>
                  </a:lnTo>
                  <a:lnTo>
                    <a:pt x="1038" y="129"/>
                  </a:lnTo>
                  <a:lnTo>
                    <a:pt x="1039" y="132"/>
                  </a:lnTo>
                  <a:lnTo>
                    <a:pt x="1042" y="134"/>
                  </a:lnTo>
                  <a:lnTo>
                    <a:pt x="1052" y="134"/>
                  </a:lnTo>
                  <a:lnTo>
                    <a:pt x="1052" y="136"/>
                  </a:lnTo>
                  <a:lnTo>
                    <a:pt x="1053" y="136"/>
                  </a:lnTo>
                  <a:lnTo>
                    <a:pt x="1054" y="137"/>
                  </a:lnTo>
                  <a:lnTo>
                    <a:pt x="1057" y="137"/>
                  </a:lnTo>
                  <a:lnTo>
                    <a:pt x="1059" y="138"/>
                  </a:lnTo>
                  <a:lnTo>
                    <a:pt x="1067" y="136"/>
                  </a:lnTo>
                  <a:lnTo>
                    <a:pt x="1068" y="134"/>
                  </a:lnTo>
                  <a:lnTo>
                    <a:pt x="1072" y="134"/>
                  </a:lnTo>
                  <a:lnTo>
                    <a:pt x="1087" y="149"/>
                  </a:lnTo>
                  <a:lnTo>
                    <a:pt x="1098" y="154"/>
                  </a:lnTo>
                  <a:lnTo>
                    <a:pt x="1111" y="159"/>
                  </a:lnTo>
                  <a:lnTo>
                    <a:pt x="1115" y="162"/>
                  </a:lnTo>
                  <a:lnTo>
                    <a:pt x="1116" y="166"/>
                  </a:lnTo>
                  <a:lnTo>
                    <a:pt x="1116" y="169"/>
                  </a:lnTo>
                  <a:lnTo>
                    <a:pt x="1115" y="171"/>
                  </a:lnTo>
                  <a:lnTo>
                    <a:pt x="1112" y="173"/>
                  </a:lnTo>
                  <a:lnTo>
                    <a:pt x="1109" y="175"/>
                  </a:lnTo>
                  <a:lnTo>
                    <a:pt x="1104" y="178"/>
                  </a:lnTo>
                  <a:lnTo>
                    <a:pt x="1097" y="178"/>
                  </a:lnTo>
                  <a:lnTo>
                    <a:pt x="1095" y="175"/>
                  </a:lnTo>
                  <a:lnTo>
                    <a:pt x="1093" y="174"/>
                  </a:lnTo>
                  <a:lnTo>
                    <a:pt x="1091" y="171"/>
                  </a:lnTo>
                  <a:lnTo>
                    <a:pt x="1089" y="163"/>
                  </a:lnTo>
                  <a:lnTo>
                    <a:pt x="1085" y="160"/>
                  </a:lnTo>
                  <a:lnTo>
                    <a:pt x="1079" y="160"/>
                  </a:lnTo>
                  <a:lnTo>
                    <a:pt x="1068" y="163"/>
                  </a:lnTo>
                  <a:lnTo>
                    <a:pt x="1067" y="165"/>
                  </a:lnTo>
                  <a:lnTo>
                    <a:pt x="1065" y="165"/>
                  </a:lnTo>
                  <a:lnTo>
                    <a:pt x="1064" y="166"/>
                  </a:lnTo>
                  <a:lnTo>
                    <a:pt x="1061" y="167"/>
                  </a:lnTo>
                  <a:lnTo>
                    <a:pt x="1057" y="170"/>
                  </a:lnTo>
                  <a:lnTo>
                    <a:pt x="1049" y="173"/>
                  </a:lnTo>
                  <a:lnTo>
                    <a:pt x="1041" y="173"/>
                  </a:lnTo>
                  <a:lnTo>
                    <a:pt x="1038" y="171"/>
                  </a:lnTo>
                  <a:lnTo>
                    <a:pt x="1037" y="170"/>
                  </a:lnTo>
                  <a:lnTo>
                    <a:pt x="1037" y="169"/>
                  </a:lnTo>
                  <a:lnTo>
                    <a:pt x="1042" y="163"/>
                  </a:lnTo>
                  <a:lnTo>
                    <a:pt x="1045" y="158"/>
                  </a:lnTo>
                  <a:lnTo>
                    <a:pt x="1034" y="147"/>
                  </a:lnTo>
                  <a:lnTo>
                    <a:pt x="1031" y="140"/>
                  </a:lnTo>
                  <a:lnTo>
                    <a:pt x="1031" y="137"/>
                  </a:lnTo>
                  <a:lnTo>
                    <a:pt x="1030" y="140"/>
                  </a:lnTo>
                  <a:lnTo>
                    <a:pt x="1027" y="147"/>
                  </a:lnTo>
                  <a:lnTo>
                    <a:pt x="1024" y="163"/>
                  </a:lnTo>
                  <a:lnTo>
                    <a:pt x="1024" y="169"/>
                  </a:lnTo>
                  <a:lnTo>
                    <a:pt x="1023" y="170"/>
                  </a:lnTo>
                  <a:lnTo>
                    <a:pt x="1019" y="167"/>
                  </a:lnTo>
                  <a:lnTo>
                    <a:pt x="1011" y="163"/>
                  </a:lnTo>
                  <a:lnTo>
                    <a:pt x="1000" y="163"/>
                  </a:lnTo>
                  <a:lnTo>
                    <a:pt x="990" y="166"/>
                  </a:lnTo>
                  <a:lnTo>
                    <a:pt x="985" y="169"/>
                  </a:lnTo>
                  <a:lnTo>
                    <a:pt x="972" y="181"/>
                  </a:lnTo>
                  <a:lnTo>
                    <a:pt x="960" y="191"/>
                  </a:lnTo>
                  <a:lnTo>
                    <a:pt x="951" y="197"/>
                  </a:lnTo>
                  <a:lnTo>
                    <a:pt x="945" y="203"/>
                  </a:lnTo>
                  <a:lnTo>
                    <a:pt x="944" y="206"/>
                  </a:lnTo>
                  <a:lnTo>
                    <a:pt x="944" y="214"/>
                  </a:lnTo>
                  <a:lnTo>
                    <a:pt x="945" y="221"/>
                  </a:lnTo>
                  <a:lnTo>
                    <a:pt x="945" y="239"/>
                  </a:lnTo>
                  <a:lnTo>
                    <a:pt x="946" y="241"/>
                  </a:lnTo>
                  <a:lnTo>
                    <a:pt x="951" y="244"/>
                  </a:lnTo>
                  <a:lnTo>
                    <a:pt x="956" y="247"/>
                  </a:lnTo>
                  <a:lnTo>
                    <a:pt x="957" y="249"/>
                  </a:lnTo>
                  <a:lnTo>
                    <a:pt x="957" y="254"/>
                  </a:lnTo>
                  <a:lnTo>
                    <a:pt x="961" y="262"/>
                  </a:lnTo>
                  <a:lnTo>
                    <a:pt x="963" y="263"/>
                  </a:lnTo>
                  <a:lnTo>
                    <a:pt x="966" y="263"/>
                  </a:lnTo>
                  <a:lnTo>
                    <a:pt x="977" y="260"/>
                  </a:lnTo>
                  <a:lnTo>
                    <a:pt x="983" y="260"/>
                  </a:lnTo>
                  <a:lnTo>
                    <a:pt x="993" y="265"/>
                  </a:lnTo>
                  <a:lnTo>
                    <a:pt x="1007" y="273"/>
                  </a:lnTo>
                  <a:lnTo>
                    <a:pt x="1019" y="277"/>
                  </a:lnTo>
                  <a:lnTo>
                    <a:pt x="1049" y="282"/>
                  </a:lnTo>
                  <a:lnTo>
                    <a:pt x="1061" y="282"/>
                  </a:lnTo>
                  <a:lnTo>
                    <a:pt x="1071" y="280"/>
                  </a:lnTo>
                  <a:lnTo>
                    <a:pt x="1075" y="280"/>
                  </a:lnTo>
                  <a:lnTo>
                    <a:pt x="1080" y="281"/>
                  </a:lnTo>
                  <a:lnTo>
                    <a:pt x="1085" y="284"/>
                  </a:lnTo>
                  <a:lnTo>
                    <a:pt x="1087" y="289"/>
                  </a:lnTo>
                  <a:lnTo>
                    <a:pt x="1090" y="297"/>
                  </a:lnTo>
                  <a:lnTo>
                    <a:pt x="1093" y="308"/>
                  </a:lnTo>
                  <a:lnTo>
                    <a:pt x="1095" y="313"/>
                  </a:lnTo>
                  <a:lnTo>
                    <a:pt x="1095" y="323"/>
                  </a:lnTo>
                  <a:lnTo>
                    <a:pt x="1097" y="323"/>
                  </a:lnTo>
                  <a:lnTo>
                    <a:pt x="1100" y="321"/>
                  </a:lnTo>
                  <a:lnTo>
                    <a:pt x="1102" y="315"/>
                  </a:lnTo>
                  <a:lnTo>
                    <a:pt x="1104" y="314"/>
                  </a:lnTo>
                  <a:lnTo>
                    <a:pt x="1105" y="311"/>
                  </a:lnTo>
                  <a:lnTo>
                    <a:pt x="1106" y="310"/>
                  </a:lnTo>
                  <a:lnTo>
                    <a:pt x="1108" y="313"/>
                  </a:lnTo>
                  <a:lnTo>
                    <a:pt x="1109" y="319"/>
                  </a:lnTo>
                  <a:lnTo>
                    <a:pt x="1109" y="328"/>
                  </a:lnTo>
                  <a:lnTo>
                    <a:pt x="1108" y="332"/>
                  </a:lnTo>
                  <a:lnTo>
                    <a:pt x="1106" y="333"/>
                  </a:lnTo>
                  <a:lnTo>
                    <a:pt x="1106" y="339"/>
                  </a:lnTo>
                  <a:lnTo>
                    <a:pt x="1108" y="341"/>
                  </a:lnTo>
                  <a:lnTo>
                    <a:pt x="1111" y="343"/>
                  </a:lnTo>
                  <a:lnTo>
                    <a:pt x="1112" y="344"/>
                  </a:lnTo>
                  <a:lnTo>
                    <a:pt x="1124" y="344"/>
                  </a:lnTo>
                  <a:lnTo>
                    <a:pt x="1127" y="345"/>
                  </a:lnTo>
                  <a:lnTo>
                    <a:pt x="1131" y="344"/>
                  </a:lnTo>
                  <a:lnTo>
                    <a:pt x="1134" y="341"/>
                  </a:lnTo>
                  <a:lnTo>
                    <a:pt x="1136" y="334"/>
                  </a:lnTo>
                  <a:lnTo>
                    <a:pt x="1135" y="325"/>
                  </a:lnTo>
                  <a:lnTo>
                    <a:pt x="1132" y="317"/>
                  </a:lnTo>
                  <a:lnTo>
                    <a:pt x="1131" y="308"/>
                  </a:lnTo>
                  <a:lnTo>
                    <a:pt x="1131" y="304"/>
                  </a:lnTo>
                  <a:lnTo>
                    <a:pt x="1130" y="302"/>
                  </a:lnTo>
                  <a:lnTo>
                    <a:pt x="1127" y="299"/>
                  </a:lnTo>
                  <a:lnTo>
                    <a:pt x="1126" y="296"/>
                  </a:lnTo>
                  <a:lnTo>
                    <a:pt x="1123" y="293"/>
                  </a:lnTo>
                  <a:lnTo>
                    <a:pt x="1121" y="289"/>
                  </a:lnTo>
                  <a:lnTo>
                    <a:pt x="1120" y="286"/>
                  </a:lnTo>
                  <a:lnTo>
                    <a:pt x="1121" y="284"/>
                  </a:lnTo>
                  <a:lnTo>
                    <a:pt x="1123" y="282"/>
                  </a:lnTo>
                  <a:lnTo>
                    <a:pt x="1127" y="282"/>
                  </a:lnTo>
                  <a:lnTo>
                    <a:pt x="1132" y="285"/>
                  </a:lnTo>
                  <a:lnTo>
                    <a:pt x="1135" y="291"/>
                  </a:lnTo>
                  <a:lnTo>
                    <a:pt x="1138" y="292"/>
                  </a:lnTo>
                  <a:lnTo>
                    <a:pt x="1141" y="292"/>
                  </a:lnTo>
                  <a:lnTo>
                    <a:pt x="1143" y="291"/>
                  </a:lnTo>
                  <a:lnTo>
                    <a:pt x="1147" y="288"/>
                  </a:lnTo>
                  <a:lnTo>
                    <a:pt x="1153" y="282"/>
                  </a:lnTo>
                  <a:lnTo>
                    <a:pt x="1157" y="280"/>
                  </a:lnTo>
                  <a:lnTo>
                    <a:pt x="1161" y="267"/>
                  </a:lnTo>
                  <a:lnTo>
                    <a:pt x="1161" y="265"/>
                  </a:lnTo>
                  <a:lnTo>
                    <a:pt x="1160" y="262"/>
                  </a:lnTo>
                  <a:lnTo>
                    <a:pt x="1156" y="258"/>
                  </a:lnTo>
                  <a:lnTo>
                    <a:pt x="1150" y="251"/>
                  </a:lnTo>
                  <a:lnTo>
                    <a:pt x="1143" y="244"/>
                  </a:lnTo>
                  <a:lnTo>
                    <a:pt x="1138" y="240"/>
                  </a:lnTo>
                  <a:lnTo>
                    <a:pt x="1135" y="237"/>
                  </a:lnTo>
                  <a:lnTo>
                    <a:pt x="1132" y="236"/>
                  </a:lnTo>
                  <a:lnTo>
                    <a:pt x="1132" y="234"/>
                  </a:lnTo>
                  <a:lnTo>
                    <a:pt x="1134" y="233"/>
                  </a:lnTo>
                  <a:lnTo>
                    <a:pt x="1135" y="233"/>
                  </a:lnTo>
                  <a:lnTo>
                    <a:pt x="1138" y="232"/>
                  </a:lnTo>
                  <a:lnTo>
                    <a:pt x="1142" y="230"/>
                  </a:lnTo>
                  <a:lnTo>
                    <a:pt x="1145" y="229"/>
                  </a:lnTo>
                  <a:lnTo>
                    <a:pt x="1146" y="228"/>
                  </a:lnTo>
                  <a:lnTo>
                    <a:pt x="1146" y="225"/>
                  </a:lnTo>
                  <a:lnTo>
                    <a:pt x="1145" y="222"/>
                  </a:lnTo>
                  <a:lnTo>
                    <a:pt x="1145" y="210"/>
                  </a:lnTo>
                  <a:lnTo>
                    <a:pt x="1147" y="197"/>
                  </a:lnTo>
                  <a:lnTo>
                    <a:pt x="1149" y="191"/>
                  </a:lnTo>
                  <a:lnTo>
                    <a:pt x="1152" y="188"/>
                  </a:lnTo>
                  <a:lnTo>
                    <a:pt x="1158" y="188"/>
                  </a:lnTo>
                  <a:lnTo>
                    <a:pt x="1168" y="186"/>
                  </a:lnTo>
                  <a:lnTo>
                    <a:pt x="1180" y="185"/>
                  </a:lnTo>
                  <a:lnTo>
                    <a:pt x="1193" y="185"/>
                  </a:lnTo>
                  <a:lnTo>
                    <a:pt x="1203" y="188"/>
                  </a:lnTo>
                  <a:lnTo>
                    <a:pt x="1220" y="199"/>
                  </a:lnTo>
                  <a:lnTo>
                    <a:pt x="1228" y="202"/>
                  </a:lnTo>
                  <a:lnTo>
                    <a:pt x="1236" y="203"/>
                  </a:lnTo>
                  <a:lnTo>
                    <a:pt x="1246" y="204"/>
                  </a:lnTo>
                  <a:lnTo>
                    <a:pt x="1254" y="207"/>
                  </a:lnTo>
                  <a:lnTo>
                    <a:pt x="1258" y="211"/>
                  </a:lnTo>
                  <a:lnTo>
                    <a:pt x="1258" y="215"/>
                  </a:lnTo>
                  <a:lnTo>
                    <a:pt x="1255" y="217"/>
                  </a:lnTo>
                  <a:lnTo>
                    <a:pt x="1251" y="221"/>
                  </a:lnTo>
                  <a:lnTo>
                    <a:pt x="1249" y="222"/>
                  </a:lnTo>
                  <a:lnTo>
                    <a:pt x="1247" y="225"/>
                  </a:lnTo>
                  <a:lnTo>
                    <a:pt x="1246" y="226"/>
                  </a:lnTo>
                  <a:lnTo>
                    <a:pt x="1246" y="229"/>
                  </a:lnTo>
                  <a:lnTo>
                    <a:pt x="1247" y="232"/>
                  </a:lnTo>
                  <a:lnTo>
                    <a:pt x="1253" y="237"/>
                  </a:lnTo>
                  <a:lnTo>
                    <a:pt x="1258" y="240"/>
                  </a:lnTo>
                  <a:lnTo>
                    <a:pt x="1265" y="241"/>
                  </a:lnTo>
                  <a:lnTo>
                    <a:pt x="1270" y="243"/>
                  </a:lnTo>
                  <a:lnTo>
                    <a:pt x="1277" y="244"/>
                  </a:lnTo>
                  <a:lnTo>
                    <a:pt x="1283" y="243"/>
                  </a:lnTo>
                  <a:lnTo>
                    <a:pt x="1290" y="237"/>
                  </a:lnTo>
                  <a:lnTo>
                    <a:pt x="1296" y="228"/>
                  </a:lnTo>
                  <a:lnTo>
                    <a:pt x="1301" y="222"/>
                  </a:lnTo>
                  <a:lnTo>
                    <a:pt x="1303" y="218"/>
                  </a:lnTo>
                  <a:lnTo>
                    <a:pt x="1306" y="215"/>
                  </a:lnTo>
                  <a:lnTo>
                    <a:pt x="1309" y="214"/>
                  </a:lnTo>
                  <a:lnTo>
                    <a:pt x="1310" y="212"/>
                  </a:lnTo>
                  <a:lnTo>
                    <a:pt x="1313" y="212"/>
                  </a:lnTo>
                  <a:lnTo>
                    <a:pt x="1318" y="218"/>
                  </a:lnTo>
                  <a:lnTo>
                    <a:pt x="1324" y="226"/>
                  </a:lnTo>
                  <a:lnTo>
                    <a:pt x="1331" y="236"/>
                  </a:lnTo>
                  <a:lnTo>
                    <a:pt x="1337" y="244"/>
                  </a:lnTo>
                  <a:lnTo>
                    <a:pt x="1343" y="251"/>
                  </a:lnTo>
                  <a:lnTo>
                    <a:pt x="1347" y="258"/>
                  </a:lnTo>
                  <a:lnTo>
                    <a:pt x="1350" y="266"/>
                  </a:lnTo>
                  <a:lnTo>
                    <a:pt x="1353" y="276"/>
                  </a:lnTo>
                  <a:lnTo>
                    <a:pt x="1354" y="282"/>
                  </a:lnTo>
                  <a:lnTo>
                    <a:pt x="1357" y="285"/>
                  </a:lnTo>
                  <a:lnTo>
                    <a:pt x="1362" y="286"/>
                  </a:lnTo>
                  <a:lnTo>
                    <a:pt x="1376" y="284"/>
                  </a:lnTo>
                  <a:lnTo>
                    <a:pt x="1380" y="284"/>
                  </a:lnTo>
                  <a:lnTo>
                    <a:pt x="1385" y="286"/>
                  </a:lnTo>
                  <a:lnTo>
                    <a:pt x="1392" y="292"/>
                  </a:lnTo>
                  <a:lnTo>
                    <a:pt x="1399" y="299"/>
                  </a:lnTo>
                  <a:lnTo>
                    <a:pt x="1403" y="306"/>
                  </a:lnTo>
                  <a:lnTo>
                    <a:pt x="1404" y="310"/>
                  </a:lnTo>
                  <a:lnTo>
                    <a:pt x="1407" y="314"/>
                  </a:lnTo>
                  <a:lnTo>
                    <a:pt x="1411" y="315"/>
                  </a:lnTo>
                  <a:lnTo>
                    <a:pt x="1417" y="318"/>
                  </a:lnTo>
                  <a:lnTo>
                    <a:pt x="1424" y="319"/>
                  </a:lnTo>
                  <a:lnTo>
                    <a:pt x="1429" y="323"/>
                  </a:lnTo>
                  <a:lnTo>
                    <a:pt x="1429" y="328"/>
                  </a:lnTo>
                  <a:lnTo>
                    <a:pt x="1426" y="334"/>
                  </a:lnTo>
                  <a:lnTo>
                    <a:pt x="1422" y="340"/>
                  </a:lnTo>
                  <a:lnTo>
                    <a:pt x="1420" y="345"/>
                  </a:lnTo>
                  <a:lnTo>
                    <a:pt x="1418" y="350"/>
                  </a:lnTo>
                  <a:lnTo>
                    <a:pt x="1415" y="355"/>
                  </a:lnTo>
                  <a:lnTo>
                    <a:pt x="1413" y="359"/>
                  </a:lnTo>
                  <a:lnTo>
                    <a:pt x="1409" y="367"/>
                  </a:lnTo>
                  <a:lnTo>
                    <a:pt x="1409" y="369"/>
                  </a:lnTo>
                  <a:lnTo>
                    <a:pt x="1410" y="367"/>
                  </a:lnTo>
                  <a:lnTo>
                    <a:pt x="1414" y="367"/>
                  </a:lnTo>
                  <a:lnTo>
                    <a:pt x="1415" y="369"/>
                  </a:lnTo>
                  <a:lnTo>
                    <a:pt x="1421" y="371"/>
                  </a:lnTo>
                  <a:lnTo>
                    <a:pt x="1422" y="373"/>
                  </a:lnTo>
                  <a:lnTo>
                    <a:pt x="1428" y="376"/>
                  </a:lnTo>
                  <a:lnTo>
                    <a:pt x="1436" y="373"/>
                  </a:lnTo>
                  <a:lnTo>
                    <a:pt x="1444" y="376"/>
                  </a:lnTo>
                  <a:lnTo>
                    <a:pt x="1447" y="378"/>
                  </a:lnTo>
                  <a:lnTo>
                    <a:pt x="1448" y="382"/>
                  </a:lnTo>
                  <a:lnTo>
                    <a:pt x="1454" y="392"/>
                  </a:lnTo>
                  <a:lnTo>
                    <a:pt x="1461" y="406"/>
                  </a:lnTo>
                  <a:lnTo>
                    <a:pt x="1461" y="411"/>
                  </a:lnTo>
                  <a:lnTo>
                    <a:pt x="1459" y="414"/>
                  </a:lnTo>
                  <a:lnTo>
                    <a:pt x="1456" y="414"/>
                  </a:lnTo>
                  <a:lnTo>
                    <a:pt x="1455" y="413"/>
                  </a:lnTo>
                  <a:lnTo>
                    <a:pt x="1450" y="410"/>
                  </a:lnTo>
                  <a:lnTo>
                    <a:pt x="1436" y="410"/>
                  </a:lnTo>
                  <a:lnTo>
                    <a:pt x="1435" y="411"/>
                  </a:lnTo>
                  <a:lnTo>
                    <a:pt x="1433" y="414"/>
                  </a:lnTo>
                  <a:lnTo>
                    <a:pt x="1430" y="415"/>
                  </a:lnTo>
                  <a:lnTo>
                    <a:pt x="1429" y="415"/>
                  </a:lnTo>
                  <a:lnTo>
                    <a:pt x="1428" y="414"/>
                  </a:lnTo>
                  <a:lnTo>
                    <a:pt x="1426" y="411"/>
                  </a:lnTo>
                  <a:lnTo>
                    <a:pt x="1424" y="410"/>
                  </a:lnTo>
                  <a:lnTo>
                    <a:pt x="1421" y="407"/>
                  </a:lnTo>
                  <a:lnTo>
                    <a:pt x="1414" y="407"/>
                  </a:lnTo>
                  <a:lnTo>
                    <a:pt x="1402" y="408"/>
                  </a:lnTo>
                  <a:lnTo>
                    <a:pt x="1383" y="408"/>
                  </a:lnTo>
                  <a:lnTo>
                    <a:pt x="1381" y="406"/>
                  </a:lnTo>
                  <a:lnTo>
                    <a:pt x="1381" y="402"/>
                  </a:lnTo>
                  <a:lnTo>
                    <a:pt x="1384" y="399"/>
                  </a:lnTo>
                  <a:lnTo>
                    <a:pt x="1387" y="392"/>
                  </a:lnTo>
                  <a:lnTo>
                    <a:pt x="1389" y="384"/>
                  </a:lnTo>
                  <a:lnTo>
                    <a:pt x="1394" y="374"/>
                  </a:lnTo>
                  <a:lnTo>
                    <a:pt x="1407" y="360"/>
                  </a:lnTo>
                  <a:lnTo>
                    <a:pt x="1407" y="354"/>
                  </a:lnTo>
                  <a:lnTo>
                    <a:pt x="1406" y="351"/>
                  </a:lnTo>
                  <a:lnTo>
                    <a:pt x="1403" y="348"/>
                  </a:lnTo>
                  <a:lnTo>
                    <a:pt x="1400" y="348"/>
                  </a:lnTo>
                  <a:lnTo>
                    <a:pt x="1395" y="351"/>
                  </a:lnTo>
                  <a:lnTo>
                    <a:pt x="1392" y="354"/>
                  </a:lnTo>
                  <a:lnTo>
                    <a:pt x="1389" y="358"/>
                  </a:lnTo>
                  <a:lnTo>
                    <a:pt x="1388" y="360"/>
                  </a:lnTo>
                  <a:lnTo>
                    <a:pt x="1385" y="362"/>
                  </a:lnTo>
                  <a:lnTo>
                    <a:pt x="1373" y="362"/>
                  </a:lnTo>
                  <a:lnTo>
                    <a:pt x="1366" y="360"/>
                  </a:lnTo>
                  <a:lnTo>
                    <a:pt x="1359" y="363"/>
                  </a:lnTo>
                  <a:lnTo>
                    <a:pt x="1355" y="366"/>
                  </a:lnTo>
                  <a:lnTo>
                    <a:pt x="1353" y="369"/>
                  </a:lnTo>
                  <a:lnTo>
                    <a:pt x="1348" y="370"/>
                  </a:lnTo>
                  <a:lnTo>
                    <a:pt x="1344" y="374"/>
                  </a:lnTo>
                  <a:lnTo>
                    <a:pt x="1344" y="376"/>
                  </a:lnTo>
                  <a:lnTo>
                    <a:pt x="1347" y="377"/>
                  </a:lnTo>
                  <a:lnTo>
                    <a:pt x="1348" y="378"/>
                  </a:lnTo>
                  <a:lnTo>
                    <a:pt x="1348" y="380"/>
                  </a:lnTo>
                  <a:lnTo>
                    <a:pt x="1344" y="384"/>
                  </a:lnTo>
                  <a:lnTo>
                    <a:pt x="1339" y="386"/>
                  </a:lnTo>
                  <a:lnTo>
                    <a:pt x="1335" y="388"/>
                  </a:lnTo>
                  <a:lnTo>
                    <a:pt x="1332" y="389"/>
                  </a:lnTo>
                  <a:lnTo>
                    <a:pt x="1329" y="389"/>
                  </a:lnTo>
                  <a:lnTo>
                    <a:pt x="1327" y="386"/>
                  </a:lnTo>
                  <a:lnTo>
                    <a:pt x="1325" y="380"/>
                  </a:lnTo>
                  <a:lnTo>
                    <a:pt x="1325" y="366"/>
                  </a:lnTo>
                  <a:lnTo>
                    <a:pt x="1324" y="365"/>
                  </a:lnTo>
                  <a:lnTo>
                    <a:pt x="1317" y="371"/>
                  </a:lnTo>
                  <a:lnTo>
                    <a:pt x="1316" y="370"/>
                  </a:lnTo>
                  <a:lnTo>
                    <a:pt x="1305" y="365"/>
                  </a:lnTo>
                  <a:lnTo>
                    <a:pt x="1298" y="365"/>
                  </a:lnTo>
                  <a:lnTo>
                    <a:pt x="1294" y="367"/>
                  </a:lnTo>
                  <a:lnTo>
                    <a:pt x="1286" y="371"/>
                  </a:lnTo>
                  <a:lnTo>
                    <a:pt x="1264" y="374"/>
                  </a:lnTo>
                  <a:lnTo>
                    <a:pt x="1255" y="378"/>
                  </a:lnTo>
                  <a:lnTo>
                    <a:pt x="1251" y="386"/>
                  </a:lnTo>
                  <a:lnTo>
                    <a:pt x="1247" y="396"/>
                  </a:lnTo>
                  <a:lnTo>
                    <a:pt x="1246" y="404"/>
                  </a:lnTo>
                  <a:lnTo>
                    <a:pt x="1244" y="407"/>
                  </a:lnTo>
                  <a:lnTo>
                    <a:pt x="1246" y="407"/>
                  </a:lnTo>
                  <a:lnTo>
                    <a:pt x="1247" y="406"/>
                  </a:lnTo>
                  <a:lnTo>
                    <a:pt x="1251" y="403"/>
                  </a:lnTo>
                  <a:lnTo>
                    <a:pt x="1257" y="402"/>
                  </a:lnTo>
                  <a:lnTo>
                    <a:pt x="1264" y="399"/>
                  </a:lnTo>
                  <a:lnTo>
                    <a:pt x="1280" y="393"/>
                  </a:lnTo>
                  <a:lnTo>
                    <a:pt x="1287" y="389"/>
                  </a:lnTo>
                  <a:lnTo>
                    <a:pt x="1295" y="385"/>
                  </a:lnTo>
                  <a:lnTo>
                    <a:pt x="1303" y="384"/>
                  </a:lnTo>
                  <a:lnTo>
                    <a:pt x="1310" y="386"/>
                  </a:lnTo>
                  <a:lnTo>
                    <a:pt x="1316" y="392"/>
                  </a:lnTo>
                  <a:lnTo>
                    <a:pt x="1318" y="396"/>
                  </a:lnTo>
                  <a:lnTo>
                    <a:pt x="1318" y="403"/>
                  </a:lnTo>
                  <a:lnTo>
                    <a:pt x="1317" y="406"/>
                  </a:lnTo>
                  <a:lnTo>
                    <a:pt x="1313" y="410"/>
                  </a:lnTo>
                  <a:lnTo>
                    <a:pt x="1313" y="411"/>
                  </a:lnTo>
                  <a:lnTo>
                    <a:pt x="1314" y="413"/>
                  </a:lnTo>
                  <a:lnTo>
                    <a:pt x="1317" y="418"/>
                  </a:lnTo>
                  <a:lnTo>
                    <a:pt x="1321" y="422"/>
                  </a:lnTo>
                  <a:lnTo>
                    <a:pt x="1324" y="423"/>
                  </a:lnTo>
                  <a:lnTo>
                    <a:pt x="1328" y="419"/>
                  </a:lnTo>
                  <a:lnTo>
                    <a:pt x="1329" y="417"/>
                  </a:lnTo>
                  <a:lnTo>
                    <a:pt x="1333" y="414"/>
                  </a:lnTo>
                  <a:lnTo>
                    <a:pt x="1336" y="413"/>
                  </a:lnTo>
                  <a:lnTo>
                    <a:pt x="1337" y="413"/>
                  </a:lnTo>
                  <a:lnTo>
                    <a:pt x="1339" y="414"/>
                  </a:lnTo>
                  <a:lnTo>
                    <a:pt x="1339" y="419"/>
                  </a:lnTo>
                  <a:lnTo>
                    <a:pt x="1340" y="422"/>
                  </a:lnTo>
                  <a:lnTo>
                    <a:pt x="1340" y="429"/>
                  </a:lnTo>
                  <a:lnTo>
                    <a:pt x="1343" y="432"/>
                  </a:lnTo>
                  <a:lnTo>
                    <a:pt x="1346" y="433"/>
                  </a:lnTo>
                  <a:lnTo>
                    <a:pt x="1348" y="433"/>
                  </a:lnTo>
                  <a:lnTo>
                    <a:pt x="1359" y="422"/>
                  </a:lnTo>
                  <a:lnTo>
                    <a:pt x="1361" y="419"/>
                  </a:lnTo>
                  <a:lnTo>
                    <a:pt x="1363" y="419"/>
                  </a:lnTo>
                  <a:lnTo>
                    <a:pt x="1365" y="421"/>
                  </a:lnTo>
                  <a:lnTo>
                    <a:pt x="1370" y="429"/>
                  </a:lnTo>
                  <a:lnTo>
                    <a:pt x="1374" y="443"/>
                  </a:lnTo>
                  <a:lnTo>
                    <a:pt x="1373" y="447"/>
                  </a:lnTo>
                  <a:lnTo>
                    <a:pt x="1368" y="450"/>
                  </a:lnTo>
                  <a:lnTo>
                    <a:pt x="1361" y="452"/>
                  </a:lnTo>
                  <a:lnTo>
                    <a:pt x="1353" y="454"/>
                  </a:lnTo>
                  <a:lnTo>
                    <a:pt x="1348" y="455"/>
                  </a:lnTo>
                  <a:lnTo>
                    <a:pt x="1343" y="456"/>
                  </a:lnTo>
                  <a:lnTo>
                    <a:pt x="1333" y="459"/>
                  </a:lnTo>
                  <a:lnTo>
                    <a:pt x="1325" y="460"/>
                  </a:lnTo>
                  <a:lnTo>
                    <a:pt x="1320" y="462"/>
                  </a:lnTo>
                  <a:lnTo>
                    <a:pt x="1316" y="465"/>
                  </a:lnTo>
                  <a:lnTo>
                    <a:pt x="1310" y="469"/>
                  </a:lnTo>
                  <a:lnTo>
                    <a:pt x="1305" y="474"/>
                  </a:lnTo>
                  <a:lnTo>
                    <a:pt x="1298" y="476"/>
                  </a:lnTo>
                  <a:lnTo>
                    <a:pt x="1292" y="473"/>
                  </a:lnTo>
                  <a:lnTo>
                    <a:pt x="1290" y="467"/>
                  </a:lnTo>
                  <a:lnTo>
                    <a:pt x="1290" y="459"/>
                  </a:lnTo>
                  <a:lnTo>
                    <a:pt x="1288" y="451"/>
                  </a:lnTo>
                  <a:lnTo>
                    <a:pt x="1288" y="448"/>
                  </a:lnTo>
                  <a:lnTo>
                    <a:pt x="1284" y="448"/>
                  </a:lnTo>
                  <a:lnTo>
                    <a:pt x="1283" y="450"/>
                  </a:lnTo>
                  <a:lnTo>
                    <a:pt x="1280" y="451"/>
                  </a:lnTo>
                  <a:lnTo>
                    <a:pt x="1279" y="452"/>
                  </a:lnTo>
                  <a:lnTo>
                    <a:pt x="1277" y="455"/>
                  </a:lnTo>
                  <a:lnTo>
                    <a:pt x="1275" y="458"/>
                  </a:lnTo>
                  <a:lnTo>
                    <a:pt x="1272" y="459"/>
                  </a:lnTo>
                  <a:lnTo>
                    <a:pt x="1265" y="459"/>
                  </a:lnTo>
                  <a:lnTo>
                    <a:pt x="1262" y="460"/>
                  </a:lnTo>
                  <a:lnTo>
                    <a:pt x="1258" y="460"/>
                  </a:lnTo>
                  <a:lnTo>
                    <a:pt x="1254" y="462"/>
                  </a:lnTo>
                  <a:lnTo>
                    <a:pt x="1249" y="465"/>
                  </a:lnTo>
                  <a:lnTo>
                    <a:pt x="1244" y="467"/>
                  </a:lnTo>
                  <a:lnTo>
                    <a:pt x="1242" y="470"/>
                  </a:lnTo>
                  <a:lnTo>
                    <a:pt x="1239" y="476"/>
                  </a:lnTo>
                  <a:lnTo>
                    <a:pt x="1238" y="480"/>
                  </a:lnTo>
                  <a:lnTo>
                    <a:pt x="1240" y="488"/>
                  </a:lnTo>
                  <a:lnTo>
                    <a:pt x="1249" y="502"/>
                  </a:lnTo>
                  <a:lnTo>
                    <a:pt x="1249" y="507"/>
                  </a:lnTo>
                  <a:lnTo>
                    <a:pt x="1243" y="510"/>
                  </a:lnTo>
                  <a:lnTo>
                    <a:pt x="1232" y="510"/>
                  </a:lnTo>
                  <a:lnTo>
                    <a:pt x="1221" y="508"/>
                  </a:lnTo>
                  <a:lnTo>
                    <a:pt x="1213" y="507"/>
                  </a:lnTo>
                  <a:lnTo>
                    <a:pt x="1205" y="507"/>
                  </a:lnTo>
                  <a:lnTo>
                    <a:pt x="1202" y="508"/>
                  </a:lnTo>
                  <a:lnTo>
                    <a:pt x="1199" y="511"/>
                  </a:lnTo>
                  <a:lnTo>
                    <a:pt x="1198" y="514"/>
                  </a:lnTo>
                  <a:lnTo>
                    <a:pt x="1198" y="517"/>
                  </a:lnTo>
                  <a:lnTo>
                    <a:pt x="1199" y="519"/>
                  </a:lnTo>
                  <a:lnTo>
                    <a:pt x="1199" y="524"/>
                  </a:lnTo>
                  <a:lnTo>
                    <a:pt x="1198" y="526"/>
                  </a:lnTo>
                  <a:lnTo>
                    <a:pt x="1195" y="528"/>
                  </a:lnTo>
                  <a:lnTo>
                    <a:pt x="1190" y="528"/>
                  </a:lnTo>
                  <a:lnTo>
                    <a:pt x="1187" y="529"/>
                  </a:lnTo>
                  <a:lnTo>
                    <a:pt x="1186" y="530"/>
                  </a:lnTo>
                  <a:lnTo>
                    <a:pt x="1184" y="533"/>
                  </a:lnTo>
                  <a:lnTo>
                    <a:pt x="1184" y="536"/>
                  </a:lnTo>
                  <a:lnTo>
                    <a:pt x="1187" y="541"/>
                  </a:lnTo>
                  <a:lnTo>
                    <a:pt x="1187" y="547"/>
                  </a:lnTo>
                  <a:lnTo>
                    <a:pt x="1186" y="550"/>
                  </a:lnTo>
                  <a:lnTo>
                    <a:pt x="1180" y="555"/>
                  </a:lnTo>
                  <a:lnTo>
                    <a:pt x="1177" y="556"/>
                  </a:lnTo>
                  <a:lnTo>
                    <a:pt x="1175" y="556"/>
                  </a:lnTo>
                  <a:lnTo>
                    <a:pt x="1171" y="552"/>
                  </a:lnTo>
                  <a:lnTo>
                    <a:pt x="1168" y="551"/>
                  </a:lnTo>
                  <a:lnTo>
                    <a:pt x="1165" y="551"/>
                  </a:lnTo>
                  <a:lnTo>
                    <a:pt x="1164" y="552"/>
                  </a:lnTo>
                  <a:lnTo>
                    <a:pt x="1164" y="555"/>
                  </a:lnTo>
                  <a:lnTo>
                    <a:pt x="1165" y="565"/>
                  </a:lnTo>
                  <a:lnTo>
                    <a:pt x="1176" y="584"/>
                  </a:lnTo>
                  <a:lnTo>
                    <a:pt x="1177" y="589"/>
                  </a:lnTo>
                  <a:lnTo>
                    <a:pt x="1172" y="593"/>
                  </a:lnTo>
                  <a:lnTo>
                    <a:pt x="1165" y="596"/>
                  </a:lnTo>
                  <a:lnTo>
                    <a:pt x="1157" y="600"/>
                  </a:lnTo>
                  <a:lnTo>
                    <a:pt x="1152" y="604"/>
                  </a:lnTo>
                  <a:lnTo>
                    <a:pt x="1145" y="613"/>
                  </a:lnTo>
                  <a:lnTo>
                    <a:pt x="1135" y="624"/>
                  </a:lnTo>
                  <a:lnTo>
                    <a:pt x="1126" y="636"/>
                  </a:lnTo>
                  <a:lnTo>
                    <a:pt x="1116" y="643"/>
                  </a:lnTo>
                  <a:lnTo>
                    <a:pt x="1108" y="648"/>
                  </a:lnTo>
                  <a:lnTo>
                    <a:pt x="1102" y="656"/>
                  </a:lnTo>
                  <a:lnTo>
                    <a:pt x="1100" y="663"/>
                  </a:lnTo>
                  <a:lnTo>
                    <a:pt x="1101" y="670"/>
                  </a:lnTo>
                  <a:lnTo>
                    <a:pt x="1105" y="678"/>
                  </a:lnTo>
                  <a:lnTo>
                    <a:pt x="1113" y="703"/>
                  </a:lnTo>
                  <a:lnTo>
                    <a:pt x="1116" y="713"/>
                  </a:lnTo>
                  <a:lnTo>
                    <a:pt x="1117" y="719"/>
                  </a:lnTo>
                  <a:lnTo>
                    <a:pt x="1117" y="728"/>
                  </a:lnTo>
                  <a:lnTo>
                    <a:pt x="1115" y="737"/>
                  </a:lnTo>
                  <a:lnTo>
                    <a:pt x="1112" y="743"/>
                  </a:lnTo>
                  <a:lnTo>
                    <a:pt x="1106" y="745"/>
                  </a:lnTo>
                  <a:lnTo>
                    <a:pt x="1101" y="743"/>
                  </a:lnTo>
                  <a:lnTo>
                    <a:pt x="1100" y="740"/>
                  </a:lnTo>
                  <a:lnTo>
                    <a:pt x="1098" y="736"/>
                  </a:lnTo>
                  <a:lnTo>
                    <a:pt x="1098" y="733"/>
                  </a:lnTo>
                  <a:lnTo>
                    <a:pt x="1097" y="729"/>
                  </a:lnTo>
                  <a:lnTo>
                    <a:pt x="1094" y="726"/>
                  </a:lnTo>
                  <a:lnTo>
                    <a:pt x="1091" y="725"/>
                  </a:lnTo>
                  <a:lnTo>
                    <a:pt x="1085" y="719"/>
                  </a:lnTo>
                  <a:lnTo>
                    <a:pt x="1080" y="708"/>
                  </a:lnTo>
                  <a:lnTo>
                    <a:pt x="1076" y="695"/>
                  </a:lnTo>
                  <a:lnTo>
                    <a:pt x="1075" y="682"/>
                  </a:lnTo>
                  <a:lnTo>
                    <a:pt x="1074" y="678"/>
                  </a:lnTo>
                  <a:lnTo>
                    <a:pt x="1074" y="676"/>
                  </a:lnTo>
                  <a:lnTo>
                    <a:pt x="1072" y="674"/>
                  </a:lnTo>
                  <a:lnTo>
                    <a:pt x="1071" y="674"/>
                  </a:lnTo>
                  <a:lnTo>
                    <a:pt x="1068" y="677"/>
                  </a:lnTo>
                  <a:lnTo>
                    <a:pt x="1067" y="680"/>
                  </a:lnTo>
                  <a:lnTo>
                    <a:pt x="1061" y="682"/>
                  </a:lnTo>
                  <a:lnTo>
                    <a:pt x="1056" y="680"/>
                  </a:lnTo>
                  <a:lnTo>
                    <a:pt x="1053" y="676"/>
                  </a:lnTo>
                  <a:lnTo>
                    <a:pt x="1050" y="673"/>
                  </a:lnTo>
                  <a:lnTo>
                    <a:pt x="1048" y="667"/>
                  </a:lnTo>
                  <a:lnTo>
                    <a:pt x="1045" y="666"/>
                  </a:lnTo>
                  <a:lnTo>
                    <a:pt x="1039" y="669"/>
                  </a:lnTo>
                  <a:lnTo>
                    <a:pt x="1031" y="671"/>
                  </a:lnTo>
                  <a:lnTo>
                    <a:pt x="1024" y="674"/>
                  </a:lnTo>
                  <a:lnTo>
                    <a:pt x="1002" y="674"/>
                  </a:lnTo>
                  <a:lnTo>
                    <a:pt x="998" y="676"/>
                  </a:lnTo>
                  <a:lnTo>
                    <a:pt x="997" y="677"/>
                  </a:lnTo>
                  <a:lnTo>
                    <a:pt x="996" y="680"/>
                  </a:lnTo>
                  <a:lnTo>
                    <a:pt x="996" y="682"/>
                  </a:lnTo>
                  <a:lnTo>
                    <a:pt x="994" y="685"/>
                  </a:lnTo>
                  <a:lnTo>
                    <a:pt x="994" y="687"/>
                  </a:lnTo>
                  <a:lnTo>
                    <a:pt x="992" y="689"/>
                  </a:lnTo>
                  <a:lnTo>
                    <a:pt x="989" y="689"/>
                  </a:lnTo>
                  <a:lnTo>
                    <a:pt x="986" y="688"/>
                  </a:lnTo>
                  <a:lnTo>
                    <a:pt x="982" y="687"/>
                  </a:lnTo>
                  <a:lnTo>
                    <a:pt x="974" y="682"/>
                  </a:lnTo>
                  <a:lnTo>
                    <a:pt x="963" y="680"/>
                  </a:lnTo>
                  <a:lnTo>
                    <a:pt x="937" y="680"/>
                  </a:lnTo>
                  <a:lnTo>
                    <a:pt x="931" y="682"/>
                  </a:lnTo>
                  <a:lnTo>
                    <a:pt x="929" y="688"/>
                  </a:lnTo>
                  <a:lnTo>
                    <a:pt x="923" y="693"/>
                  </a:lnTo>
                  <a:lnTo>
                    <a:pt x="916" y="699"/>
                  </a:lnTo>
                  <a:lnTo>
                    <a:pt x="910" y="702"/>
                  </a:lnTo>
                  <a:lnTo>
                    <a:pt x="907" y="703"/>
                  </a:lnTo>
                  <a:lnTo>
                    <a:pt x="904" y="706"/>
                  </a:lnTo>
                  <a:lnTo>
                    <a:pt x="900" y="707"/>
                  </a:lnTo>
                  <a:lnTo>
                    <a:pt x="897" y="710"/>
                  </a:lnTo>
                  <a:lnTo>
                    <a:pt x="894" y="714"/>
                  </a:lnTo>
                  <a:lnTo>
                    <a:pt x="893" y="715"/>
                  </a:lnTo>
                  <a:lnTo>
                    <a:pt x="893" y="718"/>
                  </a:lnTo>
                  <a:lnTo>
                    <a:pt x="899" y="724"/>
                  </a:lnTo>
                  <a:lnTo>
                    <a:pt x="900" y="732"/>
                  </a:lnTo>
                  <a:lnTo>
                    <a:pt x="900" y="741"/>
                  </a:lnTo>
                  <a:lnTo>
                    <a:pt x="897" y="751"/>
                  </a:lnTo>
                  <a:lnTo>
                    <a:pt x="894" y="763"/>
                  </a:lnTo>
                  <a:lnTo>
                    <a:pt x="894" y="778"/>
                  </a:lnTo>
                  <a:lnTo>
                    <a:pt x="896" y="796"/>
                  </a:lnTo>
                  <a:lnTo>
                    <a:pt x="900" y="809"/>
                  </a:lnTo>
                  <a:lnTo>
                    <a:pt x="905" y="818"/>
                  </a:lnTo>
                  <a:lnTo>
                    <a:pt x="914" y="828"/>
                  </a:lnTo>
                  <a:lnTo>
                    <a:pt x="930" y="844"/>
                  </a:lnTo>
                  <a:lnTo>
                    <a:pt x="937" y="848"/>
                  </a:lnTo>
                  <a:lnTo>
                    <a:pt x="944" y="847"/>
                  </a:lnTo>
                  <a:lnTo>
                    <a:pt x="951" y="843"/>
                  </a:lnTo>
                  <a:lnTo>
                    <a:pt x="959" y="837"/>
                  </a:lnTo>
                  <a:lnTo>
                    <a:pt x="966" y="837"/>
                  </a:lnTo>
                  <a:lnTo>
                    <a:pt x="967" y="839"/>
                  </a:lnTo>
                  <a:lnTo>
                    <a:pt x="968" y="839"/>
                  </a:lnTo>
                  <a:lnTo>
                    <a:pt x="970" y="840"/>
                  </a:lnTo>
                  <a:lnTo>
                    <a:pt x="972" y="840"/>
                  </a:lnTo>
                  <a:lnTo>
                    <a:pt x="975" y="839"/>
                  </a:lnTo>
                  <a:lnTo>
                    <a:pt x="977" y="836"/>
                  </a:lnTo>
                  <a:lnTo>
                    <a:pt x="979" y="832"/>
                  </a:lnTo>
                  <a:lnTo>
                    <a:pt x="979" y="822"/>
                  </a:lnTo>
                  <a:lnTo>
                    <a:pt x="978" y="817"/>
                  </a:lnTo>
                  <a:lnTo>
                    <a:pt x="979" y="811"/>
                  </a:lnTo>
                  <a:lnTo>
                    <a:pt x="981" y="807"/>
                  </a:lnTo>
                  <a:lnTo>
                    <a:pt x="985" y="803"/>
                  </a:lnTo>
                  <a:lnTo>
                    <a:pt x="989" y="802"/>
                  </a:lnTo>
                  <a:lnTo>
                    <a:pt x="1004" y="802"/>
                  </a:lnTo>
                  <a:lnTo>
                    <a:pt x="1015" y="799"/>
                  </a:lnTo>
                  <a:lnTo>
                    <a:pt x="1024" y="799"/>
                  </a:lnTo>
                  <a:lnTo>
                    <a:pt x="1028" y="802"/>
                  </a:lnTo>
                  <a:lnTo>
                    <a:pt x="1031" y="818"/>
                  </a:lnTo>
                  <a:lnTo>
                    <a:pt x="1030" y="828"/>
                  </a:lnTo>
                  <a:lnTo>
                    <a:pt x="1024" y="835"/>
                  </a:lnTo>
                  <a:lnTo>
                    <a:pt x="1019" y="843"/>
                  </a:lnTo>
                  <a:lnTo>
                    <a:pt x="1016" y="852"/>
                  </a:lnTo>
                  <a:lnTo>
                    <a:pt x="1018" y="862"/>
                  </a:lnTo>
                  <a:lnTo>
                    <a:pt x="1016" y="872"/>
                  </a:lnTo>
                  <a:lnTo>
                    <a:pt x="1015" y="876"/>
                  </a:lnTo>
                  <a:lnTo>
                    <a:pt x="1012" y="881"/>
                  </a:lnTo>
                  <a:lnTo>
                    <a:pt x="1012" y="883"/>
                  </a:lnTo>
                  <a:lnTo>
                    <a:pt x="1011" y="884"/>
                  </a:lnTo>
                  <a:lnTo>
                    <a:pt x="1011" y="885"/>
                  </a:lnTo>
                  <a:lnTo>
                    <a:pt x="1023" y="885"/>
                  </a:lnTo>
                  <a:lnTo>
                    <a:pt x="1026" y="887"/>
                  </a:lnTo>
                  <a:lnTo>
                    <a:pt x="1027" y="887"/>
                  </a:lnTo>
                  <a:lnTo>
                    <a:pt x="1030" y="889"/>
                  </a:lnTo>
                  <a:lnTo>
                    <a:pt x="1033" y="889"/>
                  </a:lnTo>
                  <a:lnTo>
                    <a:pt x="1041" y="888"/>
                  </a:lnTo>
                  <a:lnTo>
                    <a:pt x="1048" y="883"/>
                  </a:lnTo>
                  <a:lnTo>
                    <a:pt x="1056" y="880"/>
                  </a:lnTo>
                  <a:lnTo>
                    <a:pt x="1061" y="883"/>
                  </a:lnTo>
                  <a:lnTo>
                    <a:pt x="1068" y="887"/>
                  </a:lnTo>
                  <a:lnTo>
                    <a:pt x="1074" y="895"/>
                  </a:lnTo>
                  <a:lnTo>
                    <a:pt x="1078" y="903"/>
                  </a:lnTo>
                  <a:lnTo>
                    <a:pt x="1079" y="910"/>
                  </a:lnTo>
                  <a:lnTo>
                    <a:pt x="1076" y="922"/>
                  </a:lnTo>
                  <a:lnTo>
                    <a:pt x="1074" y="937"/>
                  </a:lnTo>
                  <a:lnTo>
                    <a:pt x="1074" y="954"/>
                  </a:lnTo>
                  <a:lnTo>
                    <a:pt x="1075" y="965"/>
                  </a:lnTo>
                  <a:lnTo>
                    <a:pt x="1079" y="973"/>
                  </a:lnTo>
                  <a:lnTo>
                    <a:pt x="1082" y="977"/>
                  </a:lnTo>
                  <a:lnTo>
                    <a:pt x="1085" y="983"/>
                  </a:lnTo>
                  <a:lnTo>
                    <a:pt x="1090" y="988"/>
                  </a:lnTo>
                  <a:lnTo>
                    <a:pt x="1093" y="989"/>
                  </a:lnTo>
                  <a:lnTo>
                    <a:pt x="1097" y="991"/>
                  </a:lnTo>
                  <a:lnTo>
                    <a:pt x="1101" y="989"/>
                  </a:lnTo>
                  <a:lnTo>
                    <a:pt x="1112" y="984"/>
                  </a:lnTo>
                  <a:lnTo>
                    <a:pt x="1119" y="980"/>
                  </a:lnTo>
                  <a:lnTo>
                    <a:pt x="1124" y="974"/>
                  </a:lnTo>
                  <a:lnTo>
                    <a:pt x="1128" y="974"/>
                  </a:lnTo>
                  <a:lnTo>
                    <a:pt x="1134" y="976"/>
                  </a:lnTo>
                  <a:lnTo>
                    <a:pt x="1139" y="980"/>
                  </a:lnTo>
                  <a:lnTo>
                    <a:pt x="1145" y="985"/>
                  </a:lnTo>
                  <a:lnTo>
                    <a:pt x="1146" y="988"/>
                  </a:lnTo>
                  <a:lnTo>
                    <a:pt x="1146" y="989"/>
                  </a:lnTo>
                  <a:lnTo>
                    <a:pt x="1149" y="992"/>
                  </a:lnTo>
                  <a:lnTo>
                    <a:pt x="1156" y="992"/>
                  </a:lnTo>
                  <a:lnTo>
                    <a:pt x="1160" y="991"/>
                  </a:lnTo>
                  <a:lnTo>
                    <a:pt x="1164" y="988"/>
                  </a:lnTo>
                  <a:lnTo>
                    <a:pt x="1167" y="985"/>
                  </a:lnTo>
                  <a:lnTo>
                    <a:pt x="1172" y="977"/>
                  </a:lnTo>
                  <a:lnTo>
                    <a:pt x="1176" y="972"/>
                  </a:lnTo>
                  <a:lnTo>
                    <a:pt x="1183" y="962"/>
                  </a:lnTo>
                  <a:lnTo>
                    <a:pt x="1191" y="955"/>
                  </a:lnTo>
                  <a:lnTo>
                    <a:pt x="1198" y="951"/>
                  </a:lnTo>
                  <a:lnTo>
                    <a:pt x="1203" y="948"/>
                  </a:lnTo>
                  <a:lnTo>
                    <a:pt x="1210" y="943"/>
                  </a:lnTo>
                  <a:lnTo>
                    <a:pt x="1219" y="937"/>
                  </a:lnTo>
                  <a:lnTo>
                    <a:pt x="1225" y="936"/>
                  </a:lnTo>
                  <a:lnTo>
                    <a:pt x="1228" y="939"/>
                  </a:lnTo>
                  <a:lnTo>
                    <a:pt x="1228" y="943"/>
                  </a:lnTo>
                  <a:lnTo>
                    <a:pt x="1225" y="948"/>
                  </a:lnTo>
                  <a:lnTo>
                    <a:pt x="1223" y="955"/>
                  </a:lnTo>
                  <a:lnTo>
                    <a:pt x="1221" y="959"/>
                  </a:lnTo>
                  <a:lnTo>
                    <a:pt x="1221" y="977"/>
                  </a:lnTo>
                  <a:lnTo>
                    <a:pt x="1223" y="985"/>
                  </a:lnTo>
                  <a:lnTo>
                    <a:pt x="1225" y="989"/>
                  </a:lnTo>
                  <a:lnTo>
                    <a:pt x="1228" y="988"/>
                  </a:lnTo>
                  <a:lnTo>
                    <a:pt x="1228" y="981"/>
                  </a:lnTo>
                  <a:lnTo>
                    <a:pt x="1229" y="972"/>
                  </a:lnTo>
                  <a:lnTo>
                    <a:pt x="1232" y="963"/>
                  </a:lnTo>
                  <a:lnTo>
                    <a:pt x="1239" y="954"/>
                  </a:lnTo>
                  <a:lnTo>
                    <a:pt x="1247" y="948"/>
                  </a:lnTo>
                  <a:lnTo>
                    <a:pt x="1254" y="946"/>
                  </a:lnTo>
                  <a:lnTo>
                    <a:pt x="1257" y="948"/>
                  </a:lnTo>
                  <a:lnTo>
                    <a:pt x="1258" y="951"/>
                  </a:lnTo>
                  <a:lnTo>
                    <a:pt x="1261" y="954"/>
                  </a:lnTo>
                  <a:lnTo>
                    <a:pt x="1262" y="958"/>
                  </a:lnTo>
                  <a:lnTo>
                    <a:pt x="1265" y="963"/>
                  </a:lnTo>
                  <a:lnTo>
                    <a:pt x="1268" y="965"/>
                  </a:lnTo>
                  <a:lnTo>
                    <a:pt x="1269" y="966"/>
                  </a:lnTo>
                  <a:lnTo>
                    <a:pt x="1272" y="965"/>
                  </a:lnTo>
                  <a:lnTo>
                    <a:pt x="1279" y="961"/>
                  </a:lnTo>
                  <a:lnTo>
                    <a:pt x="1286" y="959"/>
                  </a:lnTo>
                  <a:lnTo>
                    <a:pt x="1292" y="961"/>
                  </a:lnTo>
                  <a:lnTo>
                    <a:pt x="1298" y="966"/>
                  </a:lnTo>
                  <a:lnTo>
                    <a:pt x="1299" y="970"/>
                  </a:lnTo>
                  <a:lnTo>
                    <a:pt x="1302" y="974"/>
                  </a:lnTo>
                  <a:lnTo>
                    <a:pt x="1303" y="976"/>
                  </a:lnTo>
                  <a:lnTo>
                    <a:pt x="1303" y="977"/>
                  </a:lnTo>
                  <a:lnTo>
                    <a:pt x="1305" y="974"/>
                  </a:lnTo>
                  <a:lnTo>
                    <a:pt x="1307" y="973"/>
                  </a:lnTo>
                  <a:lnTo>
                    <a:pt x="1309" y="969"/>
                  </a:lnTo>
                  <a:lnTo>
                    <a:pt x="1309" y="966"/>
                  </a:lnTo>
                  <a:lnTo>
                    <a:pt x="1311" y="961"/>
                  </a:lnTo>
                  <a:lnTo>
                    <a:pt x="1318" y="958"/>
                  </a:lnTo>
                  <a:lnTo>
                    <a:pt x="1328" y="956"/>
                  </a:lnTo>
                  <a:lnTo>
                    <a:pt x="1337" y="961"/>
                  </a:lnTo>
                  <a:lnTo>
                    <a:pt x="1342" y="963"/>
                  </a:lnTo>
                  <a:lnTo>
                    <a:pt x="1344" y="966"/>
                  </a:lnTo>
                  <a:lnTo>
                    <a:pt x="1346" y="969"/>
                  </a:lnTo>
                  <a:lnTo>
                    <a:pt x="1346" y="970"/>
                  </a:lnTo>
                  <a:lnTo>
                    <a:pt x="1347" y="970"/>
                  </a:lnTo>
                  <a:lnTo>
                    <a:pt x="1347" y="972"/>
                  </a:lnTo>
                  <a:lnTo>
                    <a:pt x="1351" y="972"/>
                  </a:lnTo>
                  <a:lnTo>
                    <a:pt x="1353" y="969"/>
                  </a:lnTo>
                  <a:lnTo>
                    <a:pt x="1355" y="966"/>
                  </a:lnTo>
                  <a:lnTo>
                    <a:pt x="1358" y="962"/>
                  </a:lnTo>
                  <a:lnTo>
                    <a:pt x="1359" y="958"/>
                  </a:lnTo>
                  <a:lnTo>
                    <a:pt x="1363" y="954"/>
                  </a:lnTo>
                  <a:lnTo>
                    <a:pt x="1365" y="956"/>
                  </a:lnTo>
                  <a:lnTo>
                    <a:pt x="1363" y="965"/>
                  </a:lnTo>
                  <a:lnTo>
                    <a:pt x="1361" y="976"/>
                  </a:lnTo>
                  <a:lnTo>
                    <a:pt x="1354" y="989"/>
                  </a:lnTo>
                  <a:lnTo>
                    <a:pt x="1354" y="993"/>
                  </a:lnTo>
                  <a:lnTo>
                    <a:pt x="1355" y="993"/>
                  </a:lnTo>
                  <a:lnTo>
                    <a:pt x="1357" y="995"/>
                  </a:lnTo>
                  <a:lnTo>
                    <a:pt x="1359" y="993"/>
                  </a:lnTo>
                  <a:lnTo>
                    <a:pt x="1362" y="993"/>
                  </a:lnTo>
                  <a:lnTo>
                    <a:pt x="1363" y="995"/>
                  </a:lnTo>
                  <a:lnTo>
                    <a:pt x="1365" y="998"/>
                  </a:lnTo>
                  <a:lnTo>
                    <a:pt x="1366" y="999"/>
                  </a:lnTo>
                  <a:lnTo>
                    <a:pt x="1372" y="999"/>
                  </a:lnTo>
                  <a:lnTo>
                    <a:pt x="1374" y="998"/>
                  </a:lnTo>
                  <a:lnTo>
                    <a:pt x="1380" y="998"/>
                  </a:lnTo>
                  <a:lnTo>
                    <a:pt x="1383" y="999"/>
                  </a:lnTo>
                  <a:lnTo>
                    <a:pt x="1384" y="1002"/>
                  </a:lnTo>
                  <a:lnTo>
                    <a:pt x="1389" y="1007"/>
                  </a:lnTo>
                  <a:lnTo>
                    <a:pt x="1395" y="1015"/>
                  </a:lnTo>
                  <a:lnTo>
                    <a:pt x="1402" y="1026"/>
                  </a:lnTo>
                  <a:lnTo>
                    <a:pt x="1407" y="1032"/>
                  </a:lnTo>
                  <a:lnTo>
                    <a:pt x="1413" y="1032"/>
                  </a:lnTo>
                  <a:lnTo>
                    <a:pt x="1420" y="1028"/>
                  </a:lnTo>
                  <a:lnTo>
                    <a:pt x="1429" y="1025"/>
                  </a:lnTo>
                  <a:lnTo>
                    <a:pt x="1440" y="1026"/>
                  </a:lnTo>
                  <a:lnTo>
                    <a:pt x="1451" y="1035"/>
                  </a:lnTo>
                  <a:lnTo>
                    <a:pt x="1462" y="1046"/>
                  </a:lnTo>
                  <a:lnTo>
                    <a:pt x="1473" y="1058"/>
                  </a:lnTo>
                  <a:lnTo>
                    <a:pt x="1480" y="1069"/>
                  </a:lnTo>
                  <a:lnTo>
                    <a:pt x="1484" y="1078"/>
                  </a:lnTo>
                  <a:lnTo>
                    <a:pt x="1488" y="1084"/>
                  </a:lnTo>
                  <a:lnTo>
                    <a:pt x="1492" y="1087"/>
                  </a:lnTo>
                  <a:lnTo>
                    <a:pt x="1497" y="1089"/>
                  </a:lnTo>
                  <a:lnTo>
                    <a:pt x="1500" y="1092"/>
                  </a:lnTo>
                  <a:lnTo>
                    <a:pt x="1502" y="1096"/>
                  </a:lnTo>
                  <a:lnTo>
                    <a:pt x="1502" y="1099"/>
                  </a:lnTo>
                  <a:lnTo>
                    <a:pt x="1503" y="1103"/>
                  </a:lnTo>
                  <a:lnTo>
                    <a:pt x="1503" y="1106"/>
                  </a:lnTo>
                  <a:lnTo>
                    <a:pt x="1500" y="1111"/>
                  </a:lnTo>
                  <a:lnTo>
                    <a:pt x="1492" y="1117"/>
                  </a:lnTo>
                  <a:lnTo>
                    <a:pt x="1482" y="1122"/>
                  </a:lnTo>
                  <a:lnTo>
                    <a:pt x="1473" y="1125"/>
                  </a:lnTo>
                  <a:lnTo>
                    <a:pt x="1467" y="1128"/>
                  </a:lnTo>
                  <a:lnTo>
                    <a:pt x="1466" y="1131"/>
                  </a:lnTo>
                  <a:lnTo>
                    <a:pt x="1466" y="1135"/>
                  </a:lnTo>
                  <a:lnTo>
                    <a:pt x="1467" y="1136"/>
                  </a:lnTo>
                  <a:lnTo>
                    <a:pt x="1470" y="1136"/>
                  </a:lnTo>
                  <a:lnTo>
                    <a:pt x="1474" y="1137"/>
                  </a:lnTo>
                  <a:lnTo>
                    <a:pt x="1485" y="1135"/>
                  </a:lnTo>
                  <a:lnTo>
                    <a:pt x="1488" y="1133"/>
                  </a:lnTo>
                  <a:lnTo>
                    <a:pt x="1492" y="1129"/>
                  </a:lnTo>
                  <a:lnTo>
                    <a:pt x="1493" y="1126"/>
                  </a:lnTo>
                  <a:lnTo>
                    <a:pt x="1497" y="1122"/>
                  </a:lnTo>
                  <a:lnTo>
                    <a:pt x="1500" y="1121"/>
                  </a:lnTo>
                  <a:lnTo>
                    <a:pt x="1504" y="1120"/>
                  </a:lnTo>
                  <a:lnTo>
                    <a:pt x="1508" y="1121"/>
                  </a:lnTo>
                  <a:lnTo>
                    <a:pt x="1514" y="1124"/>
                  </a:lnTo>
                  <a:lnTo>
                    <a:pt x="1515" y="1128"/>
                  </a:lnTo>
                  <a:lnTo>
                    <a:pt x="1515" y="1132"/>
                  </a:lnTo>
                  <a:lnTo>
                    <a:pt x="1514" y="1136"/>
                  </a:lnTo>
                  <a:lnTo>
                    <a:pt x="1511" y="1141"/>
                  </a:lnTo>
                  <a:lnTo>
                    <a:pt x="1508" y="1146"/>
                  </a:lnTo>
                  <a:lnTo>
                    <a:pt x="1504" y="1148"/>
                  </a:lnTo>
                  <a:lnTo>
                    <a:pt x="1502" y="1151"/>
                  </a:lnTo>
                  <a:lnTo>
                    <a:pt x="1497" y="1154"/>
                  </a:lnTo>
                  <a:lnTo>
                    <a:pt x="1495" y="1155"/>
                  </a:lnTo>
                  <a:lnTo>
                    <a:pt x="1493" y="1157"/>
                  </a:lnTo>
                  <a:lnTo>
                    <a:pt x="1493" y="1159"/>
                  </a:lnTo>
                  <a:lnTo>
                    <a:pt x="1496" y="1159"/>
                  </a:lnTo>
                  <a:lnTo>
                    <a:pt x="1500" y="1161"/>
                  </a:lnTo>
                  <a:lnTo>
                    <a:pt x="1510" y="1161"/>
                  </a:lnTo>
                  <a:lnTo>
                    <a:pt x="1511" y="1159"/>
                  </a:lnTo>
                  <a:lnTo>
                    <a:pt x="1511" y="1155"/>
                  </a:lnTo>
                  <a:lnTo>
                    <a:pt x="1514" y="1147"/>
                  </a:lnTo>
                  <a:lnTo>
                    <a:pt x="1519" y="1139"/>
                  </a:lnTo>
                  <a:lnTo>
                    <a:pt x="1522" y="1136"/>
                  </a:lnTo>
                  <a:lnTo>
                    <a:pt x="1523" y="1133"/>
                  </a:lnTo>
                  <a:lnTo>
                    <a:pt x="1525" y="1133"/>
                  </a:lnTo>
                  <a:lnTo>
                    <a:pt x="1526" y="1132"/>
                  </a:lnTo>
                  <a:lnTo>
                    <a:pt x="1528" y="1132"/>
                  </a:lnTo>
                  <a:lnTo>
                    <a:pt x="1529" y="1133"/>
                  </a:lnTo>
                  <a:lnTo>
                    <a:pt x="1532" y="1133"/>
                  </a:lnTo>
                  <a:lnTo>
                    <a:pt x="1540" y="1135"/>
                  </a:lnTo>
                  <a:lnTo>
                    <a:pt x="1549" y="1137"/>
                  </a:lnTo>
                  <a:lnTo>
                    <a:pt x="1558" y="1141"/>
                  </a:lnTo>
                  <a:lnTo>
                    <a:pt x="1566" y="1147"/>
                  </a:lnTo>
                  <a:lnTo>
                    <a:pt x="1575" y="1154"/>
                  </a:lnTo>
                  <a:lnTo>
                    <a:pt x="1586" y="1161"/>
                  </a:lnTo>
                  <a:lnTo>
                    <a:pt x="1595" y="1165"/>
                  </a:lnTo>
                  <a:lnTo>
                    <a:pt x="1604" y="1165"/>
                  </a:lnTo>
                  <a:lnTo>
                    <a:pt x="1612" y="1162"/>
                  </a:lnTo>
                  <a:lnTo>
                    <a:pt x="1619" y="1162"/>
                  </a:lnTo>
                  <a:lnTo>
                    <a:pt x="1627" y="1166"/>
                  </a:lnTo>
                  <a:lnTo>
                    <a:pt x="1636" y="1173"/>
                  </a:lnTo>
                  <a:lnTo>
                    <a:pt x="1642" y="1180"/>
                  </a:lnTo>
                  <a:lnTo>
                    <a:pt x="1649" y="1185"/>
                  </a:lnTo>
                  <a:lnTo>
                    <a:pt x="1657" y="1189"/>
                  </a:lnTo>
                  <a:lnTo>
                    <a:pt x="1666" y="1192"/>
                  </a:lnTo>
                  <a:lnTo>
                    <a:pt x="1672" y="1195"/>
                  </a:lnTo>
                  <a:lnTo>
                    <a:pt x="1682" y="1202"/>
                  </a:lnTo>
                  <a:lnTo>
                    <a:pt x="1689" y="1214"/>
                  </a:lnTo>
                  <a:lnTo>
                    <a:pt x="1693" y="1226"/>
                  </a:lnTo>
                  <a:lnTo>
                    <a:pt x="1693" y="1236"/>
                  </a:lnTo>
                  <a:lnTo>
                    <a:pt x="1690" y="1247"/>
                  </a:lnTo>
                  <a:lnTo>
                    <a:pt x="1686" y="1258"/>
                  </a:lnTo>
                  <a:lnTo>
                    <a:pt x="1682" y="1268"/>
                  </a:lnTo>
                  <a:lnTo>
                    <a:pt x="1681" y="1273"/>
                  </a:lnTo>
                  <a:lnTo>
                    <a:pt x="1678" y="1278"/>
                  </a:lnTo>
                  <a:lnTo>
                    <a:pt x="1672" y="1287"/>
                  </a:lnTo>
                  <a:lnTo>
                    <a:pt x="1666" y="1296"/>
                  </a:lnTo>
                  <a:lnTo>
                    <a:pt x="1656" y="1307"/>
                  </a:lnTo>
                  <a:lnTo>
                    <a:pt x="1646" y="1317"/>
                  </a:lnTo>
                  <a:lnTo>
                    <a:pt x="1638" y="1329"/>
                  </a:lnTo>
                  <a:lnTo>
                    <a:pt x="1637" y="1342"/>
                  </a:lnTo>
                  <a:lnTo>
                    <a:pt x="1640" y="1351"/>
                  </a:lnTo>
                  <a:lnTo>
                    <a:pt x="1641" y="1358"/>
                  </a:lnTo>
                  <a:lnTo>
                    <a:pt x="1641" y="1365"/>
                  </a:lnTo>
                  <a:lnTo>
                    <a:pt x="1638" y="1374"/>
                  </a:lnTo>
                  <a:lnTo>
                    <a:pt x="1636" y="1385"/>
                  </a:lnTo>
                  <a:lnTo>
                    <a:pt x="1633" y="1394"/>
                  </a:lnTo>
                  <a:lnTo>
                    <a:pt x="1633" y="1400"/>
                  </a:lnTo>
                  <a:lnTo>
                    <a:pt x="1634" y="1407"/>
                  </a:lnTo>
                  <a:lnTo>
                    <a:pt x="1631" y="1414"/>
                  </a:lnTo>
                  <a:lnTo>
                    <a:pt x="1627" y="1422"/>
                  </a:lnTo>
                  <a:lnTo>
                    <a:pt x="1622" y="1429"/>
                  </a:lnTo>
                  <a:lnTo>
                    <a:pt x="1616" y="1440"/>
                  </a:lnTo>
                  <a:lnTo>
                    <a:pt x="1612" y="1453"/>
                  </a:lnTo>
                  <a:lnTo>
                    <a:pt x="1607" y="1462"/>
                  </a:lnTo>
                  <a:lnTo>
                    <a:pt x="1603" y="1466"/>
                  </a:lnTo>
                  <a:lnTo>
                    <a:pt x="1595" y="1469"/>
                  </a:lnTo>
                  <a:lnTo>
                    <a:pt x="1586" y="1469"/>
                  </a:lnTo>
                  <a:lnTo>
                    <a:pt x="1577" y="1472"/>
                  </a:lnTo>
                  <a:lnTo>
                    <a:pt x="1570" y="1474"/>
                  </a:lnTo>
                  <a:lnTo>
                    <a:pt x="1563" y="1476"/>
                  </a:lnTo>
                  <a:lnTo>
                    <a:pt x="1559" y="1479"/>
                  </a:lnTo>
                  <a:lnTo>
                    <a:pt x="1558" y="1480"/>
                  </a:lnTo>
                  <a:lnTo>
                    <a:pt x="1556" y="1480"/>
                  </a:lnTo>
                  <a:lnTo>
                    <a:pt x="1554" y="1481"/>
                  </a:lnTo>
                  <a:lnTo>
                    <a:pt x="1548" y="1485"/>
                  </a:lnTo>
                  <a:lnTo>
                    <a:pt x="1538" y="1489"/>
                  </a:lnTo>
                  <a:lnTo>
                    <a:pt x="1530" y="1496"/>
                  </a:lnTo>
                  <a:lnTo>
                    <a:pt x="1521" y="1502"/>
                  </a:lnTo>
                  <a:lnTo>
                    <a:pt x="1517" y="1509"/>
                  </a:lnTo>
                  <a:lnTo>
                    <a:pt x="1517" y="1517"/>
                  </a:lnTo>
                  <a:lnTo>
                    <a:pt x="1519" y="1526"/>
                  </a:lnTo>
                  <a:lnTo>
                    <a:pt x="1521" y="1536"/>
                  </a:lnTo>
                  <a:lnTo>
                    <a:pt x="1519" y="1544"/>
                  </a:lnTo>
                  <a:lnTo>
                    <a:pt x="1517" y="1548"/>
                  </a:lnTo>
                  <a:lnTo>
                    <a:pt x="1514" y="1551"/>
                  </a:lnTo>
                  <a:lnTo>
                    <a:pt x="1512" y="1551"/>
                  </a:lnTo>
                  <a:lnTo>
                    <a:pt x="1510" y="1553"/>
                  </a:lnTo>
                  <a:lnTo>
                    <a:pt x="1508" y="1553"/>
                  </a:lnTo>
                  <a:lnTo>
                    <a:pt x="1506" y="1554"/>
                  </a:lnTo>
                  <a:lnTo>
                    <a:pt x="1499" y="1568"/>
                  </a:lnTo>
                  <a:lnTo>
                    <a:pt x="1496" y="1572"/>
                  </a:lnTo>
                  <a:lnTo>
                    <a:pt x="1492" y="1576"/>
                  </a:lnTo>
                  <a:lnTo>
                    <a:pt x="1489" y="1577"/>
                  </a:lnTo>
                  <a:lnTo>
                    <a:pt x="1488" y="1579"/>
                  </a:lnTo>
                  <a:lnTo>
                    <a:pt x="1485" y="1580"/>
                  </a:lnTo>
                  <a:lnTo>
                    <a:pt x="1478" y="1590"/>
                  </a:lnTo>
                  <a:lnTo>
                    <a:pt x="1476" y="1605"/>
                  </a:lnTo>
                  <a:lnTo>
                    <a:pt x="1471" y="1614"/>
                  </a:lnTo>
                  <a:lnTo>
                    <a:pt x="1462" y="1627"/>
                  </a:lnTo>
                  <a:lnTo>
                    <a:pt x="1450" y="1640"/>
                  </a:lnTo>
                  <a:lnTo>
                    <a:pt x="1440" y="1648"/>
                  </a:lnTo>
                  <a:lnTo>
                    <a:pt x="1430" y="1651"/>
                  </a:lnTo>
                  <a:lnTo>
                    <a:pt x="1421" y="1650"/>
                  </a:lnTo>
                  <a:lnTo>
                    <a:pt x="1411" y="1647"/>
                  </a:lnTo>
                  <a:lnTo>
                    <a:pt x="1406" y="1642"/>
                  </a:lnTo>
                  <a:lnTo>
                    <a:pt x="1402" y="1633"/>
                  </a:lnTo>
                  <a:lnTo>
                    <a:pt x="1399" y="1622"/>
                  </a:lnTo>
                  <a:lnTo>
                    <a:pt x="1398" y="1613"/>
                  </a:lnTo>
                  <a:lnTo>
                    <a:pt x="1398" y="1606"/>
                  </a:lnTo>
                  <a:lnTo>
                    <a:pt x="1396" y="1606"/>
                  </a:lnTo>
                  <a:lnTo>
                    <a:pt x="1395" y="1613"/>
                  </a:lnTo>
                  <a:lnTo>
                    <a:pt x="1391" y="1622"/>
                  </a:lnTo>
                  <a:lnTo>
                    <a:pt x="1389" y="1632"/>
                  </a:lnTo>
                  <a:lnTo>
                    <a:pt x="1389" y="1637"/>
                  </a:lnTo>
                  <a:lnTo>
                    <a:pt x="1392" y="1643"/>
                  </a:lnTo>
                  <a:lnTo>
                    <a:pt x="1406" y="1657"/>
                  </a:lnTo>
                  <a:lnTo>
                    <a:pt x="1411" y="1661"/>
                  </a:lnTo>
                  <a:lnTo>
                    <a:pt x="1414" y="1664"/>
                  </a:lnTo>
                  <a:lnTo>
                    <a:pt x="1415" y="1666"/>
                  </a:lnTo>
                  <a:lnTo>
                    <a:pt x="1414" y="1669"/>
                  </a:lnTo>
                  <a:lnTo>
                    <a:pt x="1414" y="1673"/>
                  </a:lnTo>
                  <a:lnTo>
                    <a:pt x="1411" y="1677"/>
                  </a:lnTo>
                  <a:lnTo>
                    <a:pt x="1409" y="1683"/>
                  </a:lnTo>
                  <a:lnTo>
                    <a:pt x="1403" y="1690"/>
                  </a:lnTo>
                  <a:lnTo>
                    <a:pt x="1399" y="1698"/>
                  </a:lnTo>
                  <a:lnTo>
                    <a:pt x="1394" y="1705"/>
                  </a:lnTo>
                  <a:lnTo>
                    <a:pt x="1391" y="1707"/>
                  </a:lnTo>
                  <a:lnTo>
                    <a:pt x="1385" y="1709"/>
                  </a:lnTo>
                  <a:lnTo>
                    <a:pt x="1376" y="1710"/>
                  </a:lnTo>
                  <a:lnTo>
                    <a:pt x="1365" y="1711"/>
                  </a:lnTo>
                  <a:lnTo>
                    <a:pt x="1354" y="1711"/>
                  </a:lnTo>
                  <a:lnTo>
                    <a:pt x="1347" y="1710"/>
                  </a:lnTo>
                  <a:lnTo>
                    <a:pt x="1344" y="1709"/>
                  </a:lnTo>
                  <a:lnTo>
                    <a:pt x="1342" y="1710"/>
                  </a:lnTo>
                  <a:lnTo>
                    <a:pt x="1339" y="1716"/>
                  </a:lnTo>
                  <a:lnTo>
                    <a:pt x="1339" y="1732"/>
                  </a:lnTo>
                  <a:lnTo>
                    <a:pt x="1340" y="1735"/>
                  </a:lnTo>
                  <a:lnTo>
                    <a:pt x="1340" y="1739"/>
                  </a:lnTo>
                  <a:lnTo>
                    <a:pt x="1339" y="1740"/>
                  </a:lnTo>
                  <a:lnTo>
                    <a:pt x="1333" y="1740"/>
                  </a:lnTo>
                  <a:lnTo>
                    <a:pt x="1325" y="1737"/>
                  </a:lnTo>
                  <a:lnTo>
                    <a:pt x="1318" y="1736"/>
                  </a:lnTo>
                  <a:lnTo>
                    <a:pt x="1311" y="1733"/>
                  </a:lnTo>
                  <a:lnTo>
                    <a:pt x="1306" y="1733"/>
                  </a:lnTo>
                  <a:lnTo>
                    <a:pt x="1305" y="1735"/>
                  </a:lnTo>
                  <a:lnTo>
                    <a:pt x="1305" y="1739"/>
                  </a:lnTo>
                  <a:lnTo>
                    <a:pt x="1309" y="1751"/>
                  </a:lnTo>
                  <a:lnTo>
                    <a:pt x="1311" y="1754"/>
                  </a:lnTo>
                  <a:lnTo>
                    <a:pt x="1314" y="1755"/>
                  </a:lnTo>
                  <a:lnTo>
                    <a:pt x="1320" y="1755"/>
                  </a:lnTo>
                  <a:lnTo>
                    <a:pt x="1321" y="1754"/>
                  </a:lnTo>
                  <a:lnTo>
                    <a:pt x="1324" y="1754"/>
                  </a:lnTo>
                  <a:lnTo>
                    <a:pt x="1325" y="1755"/>
                  </a:lnTo>
                  <a:lnTo>
                    <a:pt x="1325" y="1757"/>
                  </a:lnTo>
                  <a:lnTo>
                    <a:pt x="1321" y="1765"/>
                  </a:lnTo>
                  <a:lnTo>
                    <a:pt x="1316" y="1773"/>
                  </a:lnTo>
                  <a:lnTo>
                    <a:pt x="1309" y="1780"/>
                  </a:lnTo>
                  <a:lnTo>
                    <a:pt x="1303" y="1787"/>
                  </a:lnTo>
                  <a:lnTo>
                    <a:pt x="1298" y="1796"/>
                  </a:lnTo>
                  <a:lnTo>
                    <a:pt x="1284" y="1810"/>
                  </a:lnTo>
                  <a:lnTo>
                    <a:pt x="1280" y="1813"/>
                  </a:lnTo>
                  <a:lnTo>
                    <a:pt x="1279" y="1817"/>
                  </a:lnTo>
                  <a:lnTo>
                    <a:pt x="1279" y="1824"/>
                  </a:lnTo>
                  <a:lnTo>
                    <a:pt x="1283" y="1825"/>
                  </a:lnTo>
                  <a:lnTo>
                    <a:pt x="1290" y="1825"/>
                  </a:lnTo>
                  <a:lnTo>
                    <a:pt x="1296" y="1827"/>
                  </a:lnTo>
                  <a:lnTo>
                    <a:pt x="1301" y="1827"/>
                  </a:lnTo>
                  <a:lnTo>
                    <a:pt x="1301" y="1831"/>
                  </a:lnTo>
                  <a:lnTo>
                    <a:pt x="1299" y="1839"/>
                  </a:lnTo>
                  <a:lnTo>
                    <a:pt x="1296" y="1846"/>
                  </a:lnTo>
                  <a:lnTo>
                    <a:pt x="1294" y="1851"/>
                  </a:lnTo>
                  <a:lnTo>
                    <a:pt x="1288" y="1857"/>
                  </a:lnTo>
                  <a:lnTo>
                    <a:pt x="1279" y="1865"/>
                  </a:lnTo>
                  <a:lnTo>
                    <a:pt x="1270" y="1873"/>
                  </a:lnTo>
                  <a:lnTo>
                    <a:pt x="1264" y="1879"/>
                  </a:lnTo>
                  <a:lnTo>
                    <a:pt x="1260" y="1884"/>
                  </a:lnTo>
                  <a:lnTo>
                    <a:pt x="1257" y="1891"/>
                  </a:lnTo>
                  <a:lnTo>
                    <a:pt x="1257" y="1899"/>
                  </a:lnTo>
                  <a:lnTo>
                    <a:pt x="1258" y="1906"/>
                  </a:lnTo>
                  <a:lnTo>
                    <a:pt x="1262" y="1914"/>
                  </a:lnTo>
                  <a:lnTo>
                    <a:pt x="1269" y="1924"/>
                  </a:lnTo>
                  <a:lnTo>
                    <a:pt x="1279" y="1932"/>
                  </a:lnTo>
                  <a:lnTo>
                    <a:pt x="1287" y="1936"/>
                  </a:lnTo>
                  <a:lnTo>
                    <a:pt x="1295" y="1939"/>
                  </a:lnTo>
                  <a:lnTo>
                    <a:pt x="1305" y="1940"/>
                  </a:lnTo>
                  <a:lnTo>
                    <a:pt x="1313" y="1940"/>
                  </a:lnTo>
                  <a:lnTo>
                    <a:pt x="1314" y="1943"/>
                  </a:lnTo>
                  <a:lnTo>
                    <a:pt x="1310" y="1946"/>
                  </a:lnTo>
                  <a:lnTo>
                    <a:pt x="1291" y="1951"/>
                  </a:lnTo>
                  <a:lnTo>
                    <a:pt x="1286" y="1953"/>
                  </a:lnTo>
                  <a:lnTo>
                    <a:pt x="1281" y="1954"/>
                  </a:lnTo>
                  <a:lnTo>
                    <a:pt x="1273" y="1955"/>
                  </a:lnTo>
                  <a:lnTo>
                    <a:pt x="1265" y="1958"/>
                  </a:lnTo>
                  <a:lnTo>
                    <a:pt x="1257" y="1958"/>
                  </a:lnTo>
                  <a:lnTo>
                    <a:pt x="1250" y="1957"/>
                  </a:lnTo>
                  <a:lnTo>
                    <a:pt x="1240" y="1954"/>
                  </a:lnTo>
                  <a:lnTo>
                    <a:pt x="1234" y="1950"/>
                  </a:lnTo>
                  <a:lnTo>
                    <a:pt x="1228" y="1949"/>
                  </a:lnTo>
                  <a:lnTo>
                    <a:pt x="1227" y="1949"/>
                  </a:lnTo>
                  <a:lnTo>
                    <a:pt x="1228" y="1947"/>
                  </a:lnTo>
                  <a:lnTo>
                    <a:pt x="1229" y="1944"/>
                  </a:lnTo>
                  <a:lnTo>
                    <a:pt x="1236" y="1938"/>
                  </a:lnTo>
                  <a:lnTo>
                    <a:pt x="1242" y="1933"/>
                  </a:lnTo>
                  <a:lnTo>
                    <a:pt x="1244" y="1931"/>
                  </a:lnTo>
                  <a:lnTo>
                    <a:pt x="1246" y="1927"/>
                  </a:lnTo>
                  <a:lnTo>
                    <a:pt x="1246" y="1924"/>
                  </a:lnTo>
                  <a:lnTo>
                    <a:pt x="1244" y="1922"/>
                  </a:lnTo>
                  <a:lnTo>
                    <a:pt x="1243" y="1920"/>
                  </a:lnTo>
                  <a:lnTo>
                    <a:pt x="1242" y="1918"/>
                  </a:lnTo>
                  <a:lnTo>
                    <a:pt x="1239" y="1918"/>
                  </a:lnTo>
                  <a:lnTo>
                    <a:pt x="1238" y="1920"/>
                  </a:lnTo>
                  <a:lnTo>
                    <a:pt x="1235" y="1925"/>
                  </a:lnTo>
                  <a:lnTo>
                    <a:pt x="1234" y="1932"/>
                  </a:lnTo>
                  <a:lnTo>
                    <a:pt x="1231" y="1938"/>
                  </a:lnTo>
                  <a:lnTo>
                    <a:pt x="1225" y="1943"/>
                  </a:lnTo>
                  <a:lnTo>
                    <a:pt x="1223" y="1943"/>
                  </a:lnTo>
                  <a:lnTo>
                    <a:pt x="1220" y="1942"/>
                  </a:lnTo>
                  <a:lnTo>
                    <a:pt x="1216" y="1940"/>
                  </a:lnTo>
                  <a:lnTo>
                    <a:pt x="1213" y="1936"/>
                  </a:lnTo>
                  <a:lnTo>
                    <a:pt x="1208" y="1931"/>
                  </a:lnTo>
                  <a:lnTo>
                    <a:pt x="1203" y="1928"/>
                  </a:lnTo>
                  <a:lnTo>
                    <a:pt x="1198" y="1924"/>
                  </a:lnTo>
                  <a:lnTo>
                    <a:pt x="1194" y="1917"/>
                  </a:lnTo>
                  <a:lnTo>
                    <a:pt x="1193" y="1907"/>
                  </a:lnTo>
                  <a:lnTo>
                    <a:pt x="1193" y="1899"/>
                  </a:lnTo>
                  <a:lnTo>
                    <a:pt x="1190" y="1894"/>
                  </a:lnTo>
                  <a:lnTo>
                    <a:pt x="1188" y="1892"/>
                  </a:lnTo>
                  <a:lnTo>
                    <a:pt x="1183" y="1890"/>
                  </a:lnTo>
                  <a:lnTo>
                    <a:pt x="1180" y="1887"/>
                  </a:lnTo>
                  <a:lnTo>
                    <a:pt x="1179" y="1884"/>
                  </a:lnTo>
                  <a:lnTo>
                    <a:pt x="1179" y="1883"/>
                  </a:lnTo>
                  <a:lnTo>
                    <a:pt x="1180" y="1880"/>
                  </a:lnTo>
                  <a:lnTo>
                    <a:pt x="1186" y="1875"/>
                  </a:lnTo>
                  <a:lnTo>
                    <a:pt x="1187" y="1872"/>
                  </a:lnTo>
                  <a:lnTo>
                    <a:pt x="1187" y="1869"/>
                  </a:lnTo>
                  <a:lnTo>
                    <a:pt x="1186" y="1866"/>
                  </a:lnTo>
                  <a:lnTo>
                    <a:pt x="1183" y="1865"/>
                  </a:lnTo>
                  <a:lnTo>
                    <a:pt x="1182" y="1865"/>
                  </a:lnTo>
                  <a:lnTo>
                    <a:pt x="1176" y="1862"/>
                  </a:lnTo>
                  <a:lnTo>
                    <a:pt x="1175" y="1861"/>
                  </a:lnTo>
                  <a:lnTo>
                    <a:pt x="1173" y="1858"/>
                  </a:lnTo>
                  <a:lnTo>
                    <a:pt x="1175" y="1851"/>
                  </a:lnTo>
                  <a:lnTo>
                    <a:pt x="1177" y="1843"/>
                  </a:lnTo>
                  <a:lnTo>
                    <a:pt x="1180" y="1836"/>
                  </a:lnTo>
                  <a:lnTo>
                    <a:pt x="1183" y="1832"/>
                  </a:lnTo>
                  <a:lnTo>
                    <a:pt x="1183" y="1829"/>
                  </a:lnTo>
                  <a:lnTo>
                    <a:pt x="1182" y="1827"/>
                  </a:lnTo>
                  <a:lnTo>
                    <a:pt x="1179" y="1822"/>
                  </a:lnTo>
                  <a:lnTo>
                    <a:pt x="1176" y="1814"/>
                  </a:lnTo>
                  <a:lnTo>
                    <a:pt x="1177" y="1807"/>
                  </a:lnTo>
                  <a:lnTo>
                    <a:pt x="1180" y="1801"/>
                  </a:lnTo>
                  <a:lnTo>
                    <a:pt x="1194" y="1781"/>
                  </a:lnTo>
                  <a:lnTo>
                    <a:pt x="1199" y="1772"/>
                  </a:lnTo>
                  <a:lnTo>
                    <a:pt x="1201" y="1765"/>
                  </a:lnTo>
                  <a:lnTo>
                    <a:pt x="1199" y="1758"/>
                  </a:lnTo>
                  <a:lnTo>
                    <a:pt x="1197" y="1747"/>
                  </a:lnTo>
                  <a:lnTo>
                    <a:pt x="1195" y="1736"/>
                  </a:lnTo>
                  <a:lnTo>
                    <a:pt x="1197" y="1728"/>
                  </a:lnTo>
                  <a:lnTo>
                    <a:pt x="1199" y="1720"/>
                  </a:lnTo>
                  <a:lnTo>
                    <a:pt x="1202" y="1709"/>
                  </a:lnTo>
                  <a:lnTo>
                    <a:pt x="1202" y="1699"/>
                  </a:lnTo>
                  <a:lnTo>
                    <a:pt x="1197" y="1694"/>
                  </a:lnTo>
                  <a:lnTo>
                    <a:pt x="1195" y="1691"/>
                  </a:lnTo>
                  <a:lnTo>
                    <a:pt x="1195" y="1684"/>
                  </a:lnTo>
                  <a:lnTo>
                    <a:pt x="1197" y="1683"/>
                  </a:lnTo>
                  <a:lnTo>
                    <a:pt x="1198" y="1680"/>
                  </a:lnTo>
                  <a:lnTo>
                    <a:pt x="1201" y="1679"/>
                  </a:lnTo>
                  <a:lnTo>
                    <a:pt x="1202" y="1677"/>
                  </a:lnTo>
                  <a:lnTo>
                    <a:pt x="1203" y="1674"/>
                  </a:lnTo>
                  <a:lnTo>
                    <a:pt x="1203" y="1669"/>
                  </a:lnTo>
                  <a:lnTo>
                    <a:pt x="1205" y="1659"/>
                  </a:lnTo>
                  <a:lnTo>
                    <a:pt x="1209" y="1650"/>
                  </a:lnTo>
                  <a:lnTo>
                    <a:pt x="1213" y="1643"/>
                  </a:lnTo>
                  <a:lnTo>
                    <a:pt x="1217" y="1628"/>
                  </a:lnTo>
                  <a:lnTo>
                    <a:pt x="1223" y="1613"/>
                  </a:lnTo>
                  <a:lnTo>
                    <a:pt x="1224" y="1605"/>
                  </a:lnTo>
                  <a:lnTo>
                    <a:pt x="1223" y="1595"/>
                  </a:lnTo>
                  <a:lnTo>
                    <a:pt x="1220" y="1585"/>
                  </a:lnTo>
                  <a:lnTo>
                    <a:pt x="1219" y="1580"/>
                  </a:lnTo>
                  <a:lnTo>
                    <a:pt x="1219" y="1579"/>
                  </a:lnTo>
                  <a:lnTo>
                    <a:pt x="1224" y="1573"/>
                  </a:lnTo>
                  <a:lnTo>
                    <a:pt x="1227" y="1572"/>
                  </a:lnTo>
                  <a:lnTo>
                    <a:pt x="1228" y="1569"/>
                  </a:lnTo>
                  <a:lnTo>
                    <a:pt x="1228" y="1566"/>
                  </a:lnTo>
                  <a:lnTo>
                    <a:pt x="1225" y="1561"/>
                  </a:lnTo>
                  <a:lnTo>
                    <a:pt x="1225" y="1557"/>
                  </a:lnTo>
                  <a:lnTo>
                    <a:pt x="1228" y="1555"/>
                  </a:lnTo>
                  <a:lnTo>
                    <a:pt x="1231" y="1553"/>
                  </a:lnTo>
                  <a:lnTo>
                    <a:pt x="1236" y="1550"/>
                  </a:lnTo>
                  <a:lnTo>
                    <a:pt x="1239" y="1547"/>
                  </a:lnTo>
                  <a:lnTo>
                    <a:pt x="1240" y="1542"/>
                  </a:lnTo>
                  <a:lnTo>
                    <a:pt x="1240" y="1532"/>
                  </a:lnTo>
                  <a:lnTo>
                    <a:pt x="1238" y="1521"/>
                  </a:lnTo>
                  <a:lnTo>
                    <a:pt x="1236" y="1510"/>
                  </a:lnTo>
                  <a:lnTo>
                    <a:pt x="1238" y="1496"/>
                  </a:lnTo>
                  <a:lnTo>
                    <a:pt x="1239" y="1481"/>
                  </a:lnTo>
                  <a:lnTo>
                    <a:pt x="1240" y="1463"/>
                  </a:lnTo>
                  <a:lnTo>
                    <a:pt x="1242" y="1448"/>
                  </a:lnTo>
                  <a:lnTo>
                    <a:pt x="1243" y="1436"/>
                  </a:lnTo>
                  <a:lnTo>
                    <a:pt x="1243" y="1411"/>
                  </a:lnTo>
                  <a:lnTo>
                    <a:pt x="1239" y="1400"/>
                  </a:lnTo>
                  <a:lnTo>
                    <a:pt x="1231" y="1387"/>
                  </a:lnTo>
                  <a:lnTo>
                    <a:pt x="1214" y="1374"/>
                  </a:lnTo>
                  <a:lnTo>
                    <a:pt x="1208" y="1369"/>
                  </a:lnTo>
                  <a:lnTo>
                    <a:pt x="1202" y="1365"/>
                  </a:lnTo>
                  <a:lnTo>
                    <a:pt x="1198" y="1362"/>
                  </a:lnTo>
                  <a:lnTo>
                    <a:pt x="1193" y="1361"/>
                  </a:lnTo>
                  <a:lnTo>
                    <a:pt x="1182" y="1357"/>
                  </a:lnTo>
                  <a:lnTo>
                    <a:pt x="1172" y="1350"/>
                  </a:lnTo>
                  <a:lnTo>
                    <a:pt x="1164" y="1342"/>
                  </a:lnTo>
                  <a:lnTo>
                    <a:pt x="1160" y="1332"/>
                  </a:lnTo>
                  <a:lnTo>
                    <a:pt x="1157" y="1315"/>
                  </a:lnTo>
                  <a:lnTo>
                    <a:pt x="1150" y="1300"/>
                  </a:lnTo>
                  <a:lnTo>
                    <a:pt x="1146" y="1287"/>
                  </a:lnTo>
                  <a:lnTo>
                    <a:pt x="1143" y="1277"/>
                  </a:lnTo>
                  <a:lnTo>
                    <a:pt x="1138" y="1266"/>
                  </a:lnTo>
                  <a:lnTo>
                    <a:pt x="1132" y="1254"/>
                  </a:lnTo>
                  <a:lnTo>
                    <a:pt x="1128" y="1243"/>
                  </a:lnTo>
                  <a:lnTo>
                    <a:pt x="1127" y="1233"/>
                  </a:lnTo>
                  <a:lnTo>
                    <a:pt x="1124" y="1226"/>
                  </a:lnTo>
                  <a:lnTo>
                    <a:pt x="1104" y="1210"/>
                  </a:lnTo>
                  <a:lnTo>
                    <a:pt x="1100" y="1203"/>
                  </a:lnTo>
                  <a:lnTo>
                    <a:pt x="1100" y="1191"/>
                  </a:lnTo>
                  <a:lnTo>
                    <a:pt x="1102" y="1180"/>
                  </a:lnTo>
                  <a:lnTo>
                    <a:pt x="1106" y="1170"/>
                  </a:lnTo>
                  <a:lnTo>
                    <a:pt x="1108" y="1162"/>
                  </a:lnTo>
                  <a:lnTo>
                    <a:pt x="1106" y="1152"/>
                  </a:lnTo>
                  <a:lnTo>
                    <a:pt x="1105" y="1141"/>
                  </a:lnTo>
                  <a:lnTo>
                    <a:pt x="1104" y="1135"/>
                  </a:lnTo>
                  <a:lnTo>
                    <a:pt x="1105" y="1128"/>
                  </a:lnTo>
                  <a:lnTo>
                    <a:pt x="1109" y="1118"/>
                  </a:lnTo>
                  <a:lnTo>
                    <a:pt x="1115" y="1110"/>
                  </a:lnTo>
                  <a:lnTo>
                    <a:pt x="1120" y="1104"/>
                  </a:lnTo>
                  <a:lnTo>
                    <a:pt x="1126" y="1100"/>
                  </a:lnTo>
                  <a:lnTo>
                    <a:pt x="1132" y="1094"/>
                  </a:lnTo>
                  <a:lnTo>
                    <a:pt x="1138" y="1089"/>
                  </a:lnTo>
                  <a:lnTo>
                    <a:pt x="1142" y="1087"/>
                  </a:lnTo>
                  <a:lnTo>
                    <a:pt x="1145" y="1084"/>
                  </a:lnTo>
                  <a:lnTo>
                    <a:pt x="1146" y="1078"/>
                  </a:lnTo>
                  <a:lnTo>
                    <a:pt x="1147" y="1069"/>
                  </a:lnTo>
                  <a:lnTo>
                    <a:pt x="1150" y="1059"/>
                  </a:lnTo>
                  <a:lnTo>
                    <a:pt x="1152" y="1048"/>
                  </a:lnTo>
                  <a:lnTo>
                    <a:pt x="1150" y="1037"/>
                  </a:lnTo>
                  <a:lnTo>
                    <a:pt x="1147" y="1028"/>
                  </a:lnTo>
                  <a:lnTo>
                    <a:pt x="1145" y="1024"/>
                  </a:lnTo>
                  <a:lnTo>
                    <a:pt x="1142" y="1017"/>
                  </a:lnTo>
                  <a:lnTo>
                    <a:pt x="1138" y="1007"/>
                  </a:lnTo>
                  <a:lnTo>
                    <a:pt x="1132" y="999"/>
                  </a:lnTo>
                  <a:lnTo>
                    <a:pt x="1130" y="996"/>
                  </a:lnTo>
                  <a:lnTo>
                    <a:pt x="1116" y="996"/>
                  </a:lnTo>
                  <a:lnTo>
                    <a:pt x="1116" y="1004"/>
                  </a:lnTo>
                  <a:lnTo>
                    <a:pt x="1115" y="1007"/>
                  </a:lnTo>
                  <a:lnTo>
                    <a:pt x="1112" y="1011"/>
                  </a:lnTo>
                  <a:lnTo>
                    <a:pt x="1109" y="1014"/>
                  </a:lnTo>
                  <a:lnTo>
                    <a:pt x="1105" y="1017"/>
                  </a:lnTo>
                  <a:lnTo>
                    <a:pt x="1102" y="1017"/>
                  </a:lnTo>
                  <a:lnTo>
                    <a:pt x="1100" y="1015"/>
                  </a:lnTo>
                  <a:lnTo>
                    <a:pt x="1097" y="1013"/>
                  </a:lnTo>
                  <a:lnTo>
                    <a:pt x="1095" y="1010"/>
                  </a:lnTo>
                  <a:lnTo>
                    <a:pt x="1094" y="1009"/>
                  </a:lnTo>
                  <a:lnTo>
                    <a:pt x="1089" y="1006"/>
                  </a:lnTo>
                  <a:lnTo>
                    <a:pt x="1080" y="1003"/>
                  </a:lnTo>
                  <a:lnTo>
                    <a:pt x="1076" y="1000"/>
                  </a:lnTo>
                  <a:lnTo>
                    <a:pt x="1074" y="998"/>
                  </a:lnTo>
                  <a:lnTo>
                    <a:pt x="1069" y="992"/>
                  </a:lnTo>
                  <a:lnTo>
                    <a:pt x="1064" y="987"/>
                  </a:lnTo>
                  <a:lnTo>
                    <a:pt x="1053" y="978"/>
                  </a:lnTo>
                  <a:lnTo>
                    <a:pt x="1046" y="976"/>
                  </a:lnTo>
                  <a:lnTo>
                    <a:pt x="1039" y="972"/>
                  </a:lnTo>
                  <a:lnTo>
                    <a:pt x="1034" y="966"/>
                  </a:lnTo>
                  <a:lnTo>
                    <a:pt x="1033" y="956"/>
                  </a:lnTo>
                  <a:lnTo>
                    <a:pt x="1030" y="943"/>
                  </a:lnTo>
                  <a:lnTo>
                    <a:pt x="1026" y="935"/>
                  </a:lnTo>
                  <a:lnTo>
                    <a:pt x="1020" y="929"/>
                  </a:lnTo>
                  <a:lnTo>
                    <a:pt x="1018" y="928"/>
                  </a:lnTo>
                  <a:lnTo>
                    <a:pt x="1015" y="925"/>
                  </a:lnTo>
                  <a:lnTo>
                    <a:pt x="1011" y="924"/>
                  </a:lnTo>
                  <a:lnTo>
                    <a:pt x="1008" y="922"/>
                  </a:lnTo>
                  <a:lnTo>
                    <a:pt x="1004" y="922"/>
                  </a:lnTo>
                  <a:lnTo>
                    <a:pt x="1001" y="924"/>
                  </a:lnTo>
                  <a:lnTo>
                    <a:pt x="997" y="924"/>
                  </a:lnTo>
                  <a:lnTo>
                    <a:pt x="990" y="922"/>
                  </a:lnTo>
                  <a:lnTo>
                    <a:pt x="985" y="918"/>
                  </a:lnTo>
                  <a:lnTo>
                    <a:pt x="979" y="917"/>
                  </a:lnTo>
                  <a:lnTo>
                    <a:pt x="972" y="915"/>
                  </a:lnTo>
                  <a:lnTo>
                    <a:pt x="956" y="902"/>
                  </a:lnTo>
                  <a:lnTo>
                    <a:pt x="951" y="896"/>
                  </a:lnTo>
                  <a:lnTo>
                    <a:pt x="948" y="892"/>
                  </a:lnTo>
                  <a:lnTo>
                    <a:pt x="945" y="889"/>
                  </a:lnTo>
                  <a:lnTo>
                    <a:pt x="942" y="885"/>
                  </a:lnTo>
                  <a:lnTo>
                    <a:pt x="940" y="883"/>
                  </a:lnTo>
                  <a:lnTo>
                    <a:pt x="931" y="880"/>
                  </a:lnTo>
                  <a:lnTo>
                    <a:pt x="927" y="880"/>
                  </a:lnTo>
                  <a:lnTo>
                    <a:pt x="922" y="883"/>
                  </a:lnTo>
                  <a:lnTo>
                    <a:pt x="919" y="885"/>
                  </a:lnTo>
                  <a:lnTo>
                    <a:pt x="918" y="889"/>
                  </a:lnTo>
                  <a:lnTo>
                    <a:pt x="915" y="893"/>
                  </a:lnTo>
                  <a:lnTo>
                    <a:pt x="912" y="896"/>
                  </a:lnTo>
                  <a:lnTo>
                    <a:pt x="910" y="896"/>
                  </a:lnTo>
                  <a:lnTo>
                    <a:pt x="907" y="895"/>
                  </a:lnTo>
                  <a:lnTo>
                    <a:pt x="894" y="883"/>
                  </a:lnTo>
                  <a:lnTo>
                    <a:pt x="890" y="881"/>
                  </a:lnTo>
                  <a:lnTo>
                    <a:pt x="884" y="883"/>
                  </a:lnTo>
                  <a:lnTo>
                    <a:pt x="864" y="885"/>
                  </a:lnTo>
                  <a:lnTo>
                    <a:pt x="858" y="883"/>
                  </a:lnTo>
                  <a:lnTo>
                    <a:pt x="849" y="869"/>
                  </a:lnTo>
                  <a:lnTo>
                    <a:pt x="847" y="861"/>
                  </a:lnTo>
                  <a:lnTo>
                    <a:pt x="847" y="856"/>
                  </a:lnTo>
                  <a:lnTo>
                    <a:pt x="844" y="848"/>
                  </a:lnTo>
                  <a:lnTo>
                    <a:pt x="837" y="843"/>
                  </a:lnTo>
                  <a:lnTo>
                    <a:pt x="827" y="839"/>
                  </a:lnTo>
                  <a:lnTo>
                    <a:pt x="818" y="836"/>
                  </a:lnTo>
                  <a:lnTo>
                    <a:pt x="810" y="835"/>
                  </a:lnTo>
                  <a:lnTo>
                    <a:pt x="804" y="832"/>
                  </a:lnTo>
                  <a:lnTo>
                    <a:pt x="799" y="825"/>
                  </a:lnTo>
                  <a:lnTo>
                    <a:pt x="795" y="817"/>
                  </a:lnTo>
                  <a:lnTo>
                    <a:pt x="792" y="809"/>
                  </a:lnTo>
                  <a:lnTo>
                    <a:pt x="793" y="803"/>
                  </a:lnTo>
                  <a:lnTo>
                    <a:pt x="793" y="798"/>
                  </a:lnTo>
                  <a:lnTo>
                    <a:pt x="792" y="789"/>
                  </a:lnTo>
                  <a:lnTo>
                    <a:pt x="788" y="781"/>
                  </a:lnTo>
                  <a:lnTo>
                    <a:pt x="788" y="780"/>
                  </a:lnTo>
                  <a:lnTo>
                    <a:pt x="781" y="773"/>
                  </a:lnTo>
                  <a:lnTo>
                    <a:pt x="778" y="769"/>
                  </a:lnTo>
                  <a:lnTo>
                    <a:pt x="773" y="763"/>
                  </a:lnTo>
                  <a:lnTo>
                    <a:pt x="767" y="761"/>
                  </a:lnTo>
                  <a:lnTo>
                    <a:pt x="763" y="758"/>
                  </a:lnTo>
                  <a:lnTo>
                    <a:pt x="759" y="751"/>
                  </a:lnTo>
                  <a:lnTo>
                    <a:pt x="745" y="732"/>
                  </a:lnTo>
                  <a:lnTo>
                    <a:pt x="740" y="722"/>
                  </a:lnTo>
                  <a:lnTo>
                    <a:pt x="734" y="715"/>
                  </a:lnTo>
                  <a:lnTo>
                    <a:pt x="728" y="707"/>
                  </a:lnTo>
                  <a:lnTo>
                    <a:pt x="718" y="698"/>
                  </a:lnTo>
                  <a:lnTo>
                    <a:pt x="702" y="678"/>
                  </a:lnTo>
                  <a:lnTo>
                    <a:pt x="698" y="670"/>
                  </a:lnTo>
                  <a:lnTo>
                    <a:pt x="692" y="654"/>
                  </a:lnTo>
                  <a:lnTo>
                    <a:pt x="689" y="648"/>
                  </a:lnTo>
                  <a:lnTo>
                    <a:pt x="685" y="648"/>
                  </a:lnTo>
                  <a:lnTo>
                    <a:pt x="683" y="650"/>
                  </a:lnTo>
                  <a:lnTo>
                    <a:pt x="677" y="656"/>
                  </a:lnTo>
                  <a:lnTo>
                    <a:pt x="678" y="663"/>
                  </a:lnTo>
                  <a:lnTo>
                    <a:pt x="684" y="670"/>
                  </a:lnTo>
                  <a:lnTo>
                    <a:pt x="691" y="678"/>
                  </a:lnTo>
                  <a:lnTo>
                    <a:pt x="696" y="685"/>
                  </a:lnTo>
                  <a:lnTo>
                    <a:pt x="700" y="693"/>
                  </a:lnTo>
                  <a:lnTo>
                    <a:pt x="706" y="703"/>
                  </a:lnTo>
                  <a:lnTo>
                    <a:pt x="722" y="722"/>
                  </a:lnTo>
                  <a:lnTo>
                    <a:pt x="725" y="732"/>
                  </a:lnTo>
                  <a:lnTo>
                    <a:pt x="726" y="740"/>
                  </a:lnTo>
                  <a:lnTo>
                    <a:pt x="729" y="747"/>
                  </a:lnTo>
                  <a:lnTo>
                    <a:pt x="734" y="751"/>
                  </a:lnTo>
                  <a:lnTo>
                    <a:pt x="748" y="765"/>
                  </a:lnTo>
                  <a:lnTo>
                    <a:pt x="751" y="772"/>
                  </a:lnTo>
                  <a:lnTo>
                    <a:pt x="748" y="778"/>
                  </a:lnTo>
                  <a:lnTo>
                    <a:pt x="743" y="781"/>
                  </a:lnTo>
                  <a:lnTo>
                    <a:pt x="737" y="778"/>
                  </a:lnTo>
                  <a:lnTo>
                    <a:pt x="732" y="773"/>
                  </a:lnTo>
                  <a:lnTo>
                    <a:pt x="728" y="767"/>
                  </a:lnTo>
                  <a:lnTo>
                    <a:pt x="725" y="765"/>
                  </a:lnTo>
                  <a:lnTo>
                    <a:pt x="724" y="765"/>
                  </a:lnTo>
                  <a:lnTo>
                    <a:pt x="715" y="761"/>
                  </a:lnTo>
                  <a:lnTo>
                    <a:pt x="713" y="755"/>
                  </a:lnTo>
                  <a:lnTo>
                    <a:pt x="713" y="752"/>
                  </a:lnTo>
                  <a:lnTo>
                    <a:pt x="710" y="745"/>
                  </a:lnTo>
                  <a:lnTo>
                    <a:pt x="703" y="737"/>
                  </a:lnTo>
                  <a:lnTo>
                    <a:pt x="696" y="728"/>
                  </a:lnTo>
                  <a:lnTo>
                    <a:pt x="693" y="724"/>
                  </a:lnTo>
                  <a:lnTo>
                    <a:pt x="688" y="721"/>
                  </a:lnTo>
                  <a:lnTo>
                    <a:pt x="683" y="721"/>
                  </a:lnTo>
                  <a:lnTo>
                    <a:pt x="680" y="722"/>
                  </a:lnTo>
                  <a:lnTo>
                    <a:pt x="673" y="722"/>
                  </a:lnTo>
                  <a:lnTo>
                    <a:pt x="672" y="721"/>
                  </a:lnTo>
                  <a:lnTo>
                    <a:pt x="672" y="715"/>
                  </a:lnTo>
                  <a:lnTo>
                    <a:pt x="676" y="707"/>
                  </a:lnTo>
                  <a:lnTo>
                    <a:pt x="678" y="704"/>
                  </a:lnTo>
                  <a:lnTo>
                    <a:pt x="681" y="699"/>
                  </a:lnTo>
                  <a:lnTo>
                    <a:pt x="681" y="696"/>
                  </a:lnTo>
                  <a:lnTo>
                    <a:pt x="680" y="693"/>
                  </a:lnTo>
                  <a:lnTo>
                    <a:pt x="674" y="688"/>
                  </a:lnTo>
                  <a:lnTo>
                    <a:pt x="670" y="685"/>
                  </a:lnTo>
                  <a:lnTo>
                    <a:pt x="667" y="684"/>
                  </a:lnTo>
                  <a:lnTo>
                    <a:pt x="663" y="680"/>
                  </a:lnTo>
                  <a:lnTo>
                    <a:pt x="659" y="670"/>
                  </a:lnTo>
                  <a:lnTo>
                    <a:pt x="654" y="659"/>
                  </a:lnTo>
                  <a:lnTo>
                    <a:pt x="650" y="647"/>
                  </a:lnTo>
                  <a:lnTo>
                    <a:pt x="644" y="635"/>
                  </a:lnTo>
                  <a:lnTo>
                    <a:pt x="636" y="619"/>
                  </a:lnTo>
                  <a:lnTo>
                    <a:pt x="628" y="611"/>
                  </a:lnTo>
                  <a:lnTo>
                    <a:pt x="620" y="608"/>
                  </a:lnTo>
                  <a:lnTo>
                    <a:pt x="611" y="607"/>
                  </a:lnTo>
                  <a:lnTo>
                    <a:pt x="602" y="604"/>
                  </a:lnTo>
                  <a:lnTo>
                    <a:pt x="594" y="600"/>
                  </a:lnTo>
                  <a:lnTo>
                    <a:pt x="587" y="596"/>
                  </a:lnTo>
                  <a:lnTo>
                    <a:pt x="584" y="591"/>
                  </a:lnTo>
                  <a:lnTo>
                    <a:pt x="583" y="581"/>
                  </a:lnTo>
                  <a:lnTo>
                    <a:pt x="577" y="559"/>
                  </a:lnTo>
                  <a:lnTo>
                    <a:pt x="572" y="550"/>
                  </a:lnTo>
                  <a:lnTo>
                    <a:pt x="564" y="537"/>
                  </a:lnTo>
                  <a:lnTo>
                    <a:pt x="558" y="524"/>
                  </a:lnTo>
                  <a:lnTo>
                    <a:pt x="554" y="510"/>
                  </a:lnTo>
                  <a:lnTo>
                    <a:pt x="553" y="497"/>
                  </a:lnTo>
                  <a:lnTo>
                    <a:pt x="554" y="487"/>
                  </a:lnTo>
                  <a:lnTo>
                    <a:pt x="554" y="474"/>
                  </a:lnTo>
                  <a:lnTo>
                    <a:pt x="555" y="459"/>
                  </a:lnTo>
                  <a:lnTo>
                    <a:pt x="557" y="448"/>
                  </a:lnTo>
                  <a:lnTo>
                    <a:pt x="557" y="440"/>
                  </a:lnTo>
                  <a:lnTo>
                    <a:pt x="555" y="432"/>
                  </a:lnTo>
                  <a:lnTo>
                    <a:pt x="553" y="422"/>
                  </a:lnTo>
                  <a:lnTo>
                    <a:pt x="550" y="415"/>
                  </a:lnTo>
                  <a:lnTo>
                    <a:pt x="549" y="410"/>
                  </a:lnTo>
                  <a:lnTo>
                    <a:pt x="549" y="407"/>
                  </a:lnTo>
                  <a:lnTo>
                    <a:pt x="544" y="395"/>
                  </a:lnTo>
                  <a:lnTo>
                    <a:pt x="542" y="393"/>
                  </a:lnTo>
                  <a:lnTo>
                    <a:pt x="538" y="391"/>
                  </a:lnTo>
                  <a:lnTo>
                    <a:pt x="529" y="386"/>
                  </a:lnTo>
                  <a:lnTo>
                    <a:pt x="523" y="381"/>
                  </a:lnTo>
                  <a:lnTo>
                    <a:pt x="514" y="380"/>
                  </a:lnTo>
                  <a:lnTo>
                    <a:pt x="508" y="377"/>
                  </a:lnTo>
                  <a:lnTo>
                    <a:pt x="503" y="370"/>
                  </a:lnTo>
                  <a:lnTo>
                    <a:pt x="502" y="360"/>
                  </a:lnTo>
                  <a:lnTo>
                    <a:pt x="503" y="352"/>
                  </a:lnTo>
                  <a:lnTo>
                    <a:pt x="503" y="345"/>
                  </a:lnTo>
                  <a:lnTo>
                    <a:pt x="499" y="337"/>
                  </a:lnTo>
                  <a:lnTo>
                    <a:pt x="495" y="332"/>
                  </a:lnTo>
                  <a:lnTo>
                    <a:pt x="490" y="329"/>
                  </a:lnTo>
                  <a:lnTo>
                    <a:pt x="486" y="326"/>
                  </a:lnTo>
                  <a:lnTo>
                    <a:pt x="480" y="319"/>
                  </a:lnTo>
                  <a:lnTo>
                    <a:pt x="475" y="311"/>
                  </a:lnTo>
                  <a:lnTo>
                    <a:pt x="472" y="303"/>
                  </a:lnTo>
                  <a:lnTo>
                    <a:pt x="471" y="300"/>
                  </a:lnTo>
                  <a:lnTo>
                    <a:pt x="466" y="296"/>
                  </a:lnTo>
                  <a:lnTo>
                    <a:pt x="462" y="296"/>
                  </a:lnTo>
                  <a:lnTo>
                    <a:pt x="462" y="299"/>
                  </a:lnTo>
                  <a:lnTo>
                    <a:pt x="464" y="302"/>
                  </a:lnTo>
                  <a:lnTo>
                    <a:pt x="464" y="313"/>
                  </a:lnTo>
                  <a:lnTo>
                    <a:pt x="465" y="315"/>
                  </a:lnTo>
                  <a:lnTo>
                    <a:pt x="471" y="321"/>
                  </a:lnTo>
                  <a:lnTo>
                    <a:pt x="473" y="329"/>
                  </a:lnTo>
                  <a:lnTo>
                    <a:pt x="473" y="336"/>
                  </a:lnTo>
                  <a:lnTo>
                    <a:pt x="472" y="341"/>
                  </a:lnTo>
                  <a:lnTo>
                    <a:pt x="468" y="341"/>
                  </a:lnTo>
                  <a:lnTo>
                    <a:pt x="462" y="339"/>
                  </a:lnTo>
                  <a:lnTo>
                    <a:pt x="456" y="333"/>
                  </a:lnTo>
                  <a:lnTo>
                    <a:pt x="447" y="328"/>
                  </a:lnTo>
                  <a:lnTo>
                    <a:pt x="442" y="322"/>
                  </a:lnTo>
                  <a:lnTo>
                    <a:pt x="441" y="313"/>
                  </a:lnTo>
                  <a:lnTo>
                    <a:pt x="439" y="304"/>
                  </a:lnTo>
                  <a:lnTo>
                    <a:pt x="441" y="295"/>
                  </a:lnTo>
                  <a:lnTo>
                    <a:pt x="441" y="289"/>
                  </a:lnTo>
                  <a:lnTo>
                    <a:pt x="438" y="284"/>
                  </a:lnTo>
                  <a:lnTo>
                    <a:pt x="432" y="281"/>
                  </a:lnTo>
                  <a:lnTo>
                    <a:pt x="425" y="278"/>
                  </a:lnTo>
                  <a:lnTo>
                    <a:pt x="419" y="277"/>
                  </a:lnTo>
                  <a:lnTo>
                    <a:pt x="412" y="277"/>
                  </a:lnTo>
                  <a:lnTo>
                    <a:pt x="406" y="271"/>
                  </a:lnTo>
                  <a:lnTo>
                    <a:pt x="406" y="267"/>
                  </a:lnTo>
                  <a:lnTo>
                    <a:pt x="405" y="262"/>
                  </a:lnTo>
                  <a:lnTo>
                    <a:pt x="401" y="251"/>
                  </a:lnTo>
                  <a:lnTo>
                    <a:pt x="394" y="243"/>
                  </a:lnTo>
                  <a:lnTo>
                    <a:pt x="386" y="237"/>
                  </a:lnTo>
                  <a:lnTo>
                    <a:pt x="372" y="234"/>
                  </a:lnTo>
                  <a:lnTo>
                    <a:pt x="360" y="232"/>
                  </a:lnTo>
                  <a:lnTo>
                    <a:pt x="346" y="228"/>
                  </a:lnTo>
                  <a:lnTo>
                    <a:pt x="334" y="225"/>
                  </a:lnTo>
                  <a:lnTo>
                    <a:pt x="324" y="223"/>
                  </a:lnTo>
                  <a:lnTo>
                    <a:pt x="317" y="222"/>
                  </a:lnTo>
                  <a:lnTo>
                    <a:pt x="304" y="214"/>
                  </a:lnTo>
                  <a:lnTo>
                    <a:pt x="297" y="211"/>
                  </a:lnTo>
                  <a:lnTo>
                    <a:pt x="286" y="214"/>
                  </a:lnTo>
                  <a:lnTo>
                    <a:pt x="272" y="206"/>
                  </a:lnTo>
                  <a:lnTo>
                    <a:pt x="267" y="204"/>
                  </a:lnTo>
                  <a:lnTo>
                    <a:pt x="263" y="207"/>
                  </a:lnTo>
                  <a:lnTo>
                    <a:pt x="261" y="214"/>
                  </a:lnTo>
                  <a:lnTo>
                    <a:pt x="257" y="222"/>
                  </a:lnTo>
                  <a:lnTo>
                    <a:pt x="252" y="230"/>
                  </a:lnTo>
                  <a:lnTo>
                    <a:pt x="244" y="233"/>
                  </a:lnTo>
                  <a:lnTo>
                    <a:pt x="237" y="230"/>
                  </a:lnTo>
                  <a:lnTo>
                    <a:pt x="230" y="226"/>
                  </a:lnTo>
                  <a:lnTo>
                    <a:pt x="226" y="228"/>
                  </a:lnTo>
                  <a:lnTo>
                    <a:pt x="223" y="229"/>
                  </a:lnTo>
                  <a:lnTo>
                    <a:pt x="220" y="232"/>
                  </a:lnTo>
                  <a:lnTo>
                    <a:pt x="215" y="234"/>
                  </a:lnTo>
                  <a:lnTo>
                    <a:pt x="208" y="234"/>
                  </a:lnTo>
                  <a:lnTo>
                    <a:pt x="207" y="232"/>
                  </a:lnTo>
                  <a:lnTo>
                    <a:pt x="207" y="229"/>
                  </a:lnTo>
                  <a:lnTo>
                    <a:pt x="208" y="225"/>
                  </a:lnTo>
                  <a:lnTo>
                    <a:pt x="209" y="219"/>
                  </a:lnTo>
                  <a:lnTo>
                    <a:pt x="211" y="215"/>
                  </a:lnTo>
                  <a:lnTo>
                    <a:pt x="212" y="212"/>
                  </a:lnTo>
                  <a:lnTo>
                    <a:pt x="212" y="210"/>
                  </a:lnTo>
                  <a:lnTo>
                    <a:pt x="208" y="210"/>
                  </a:lnTo>
                  <a:lnTo>
                    <a:pt x="205" y="211"/>
                  </a:lnTo>
                  <a:lnTo>
                    <a:pt x="201" y="214"/>
                  </a:lnTo>
                  <a:lnTo>
                    <a:pt x="196" y="222"/>
                  </a:lnTo>
                  <a:lnTo>
                    <a:pt x="194" y="228"/>
                  </a:lnTo>
                  <a:lnTo>
                    <a:pt x="194" y="234"/>
                  </a:lnTo>
                  <a:lnTo>
                    <a:pt x="192" y="237"/>
                  </a:lnTo>
                  <a:lnTo>
                    <a:pt x="190" y="240"/>
                  </a:lnTo>
                  <a:lnTo>
                    <a:pt x="186" y="243"/>
                  </a:lnTo>
                  <a:lnTo>
                    <a:pt x="182" y="247"/>
                  </a:lnTo>
                  <a:lnTo>
                    <a:pt x="179" y="248"/>
                  </a:lnTo>
                  <a:lnTo>
                    <a:pt x="200" y="248"/>
                  </a:lnTo>
                  <a:lnTo>
                    <a:pt x="201" y="249"/>
                  </a:lnTo>
                  <a:lnTo>
                    <a:pt x="201" y="252"/>
                  </a:lnTo>
                  <a:lnTo>
                    <a:pt x="200" y="255"/>
                  </a:lnTo>
                  <a:lnTo>
                    <a:pt x="200" y="258"/>
                  </a:lnTo>
                  <a:lnTo>
                    <a:pt x="199" y="262"/>
                  </a:lnTo>
                  <a:lnTo>
                    <a:pt x="189" y="271"/>
                  </a:lnTo>
                  <a:lnTo>
                    <a:pt x="181" y="277"/>
                  </a:lnTo>
                  <a:lnTo>
                    <a:pt x="173" y="278"/>
                  </a:lnTo>
                  <a:lnTo>
                    <a:pt x="168" y="277"/>
                  </a:lnTo>
                  <a:lnTo>
                    <a:pt x="166" y="274"/>
                  </a:lnTo>
                  <a:lnTo>
                    <a:pt x="164" y="271"/>
                  </a:lnTo>
                  <a:lnTo>
                    <a:pt x="162" y="269"/>
                  </a:lnTo>
                  <a:lnTo>
                    <a:pt x="160" y="266"/>
                  </a:lnTo>
                  <a:lnTo>
                    <a:pt x="157" y="265"/>
                  </a:lnTo>
                  <a:lnTo>
                    <a:pt x="153" y="267"/>
                  </a:lnTo>
                  <a:lnTo>
                    <a:pt x="148" y="274"/>
                  </a:lnTo>
                  <a:lnTo>
                    <a:pt x="140" y="284"/>
                  </a:lnTo>
                  <a:lnTo>
                    <a:pt x="127" y="293"/>
                  </a:lnTo>
                  <a:lnTo>
                    <a:pt x="118" y="297"/>
                  </a:lnTo>
                  <a:lnTo>
                    <a:pt x="111" y="296"/>
                  </a:lnTo>
                  <a:lnTo>
                    <a:pt x="106" y="293"/>
                  </a:lnTo>
                  <a:lnTo>
                    <a:pt x="101" y="292"/>
                  </a:lnTo>
                  <a:lnTo>
                    <a:pt x="97" y="292"/>
                  </a:lnTo>
                  <a:lnTo>
                    <a:pt x="89" y="296"/>
                  </a:lnTo>
                  <a:lnTo>
                    <a:pt x="77" y="302"/>
                  </a:lnTo>
                  <a:lnTo>
                    <a:pt x="63" y="306"/>
                  </a:lnTo>
                  <a:lnTo>
                    <a:pt x="54" y="308"/>
                  </a:lnTo>
                  <a:lnTo>
                    <a:pt x="51" y="308"/>
                  </a:lnTo>
                  <a:lnTo>
                    <a:pt x="48" y="307"/>
                  </a:lnTo>
                  <a:lnTo>
                    <a:pt x="47" y="304"/>
                  </a:lnTo>
                  <a:lnTo>
                    <a:pt x="47" y="299"/>
                  </a:lnTo>
                  <a:lnTo>
                    <a:pt x="48" y="297"/>
                  </a:lnTo>
                  <a:lnTo>
                    <a:pt x="49" y="295"/>
                  </a:lnTo>
                  <a:lnTo>
                    <a:pt x="51" y="295"/>
                  </a:lnTo>
                  <a:lnTo>
                    <a:pt x="58" y="293"/>
                  </a:lnTo>
                  <a:lnTo>
                    <a:pt x="66" y="288"/>
                  </a:lnTo>
                  <a:lnTo>
                    <a:pt x="75" y="284"/>
                  </a:lnTo>
                  <a:lnTo>
                    <a:pt x="89" y="276"/>
                  </a:lnTo>
                  <a:lnTo>
                    <a:pt x="100" y="270"/>
                  </a:lnTo>
                  <a:lnTo>
                    <a:pt x="110" y="265"/>
                  </a:lnTo>
                  <a:lnTo>
                    <a:pt x="118" y="262"/>
                  </a:lnTo>
                  <a:lnTo>
                    <a:pt x="122" y="259"/>
                  </a:lnTo>
                  <a:lnTo>
                    <a:pt x="125" y="256"/>
                  </a:lnTo>
                  <a:lnTo>
                    <a:pt x="129" y="254"/>
                  </a:lnTo>
                  <a:lnTo>
                    <a:pt x="132" y="251"/>
                  </a:lnTo>
                  <a:lnTo>
                    <a:pt x="133" y="247"/>
                  </a:lnTo>
                  <a:lnTo>
                    <a:pt x="132" y="244"/>
                  </a:lnTo>
                  <a:lnTo>
                    <a:pt x="129" y="241"/>
                  </a:lnTo>
                  <a:lnTo>
                    <a:pt x="123" y="241"/>
                  </a:lnTo>
                  <a:lnTo>
                    <a:pt x="119" y="243"/>
                  </a:lnTo>
                  <a:lnTo>
                    <a:pt x="116" y="244"/>
                  </a:lnTo>
                  <a:lnTo>
                    <a:pt x="115" y="245"/>
                  </a:lnTo>
                  <a:lnTo>
                    <a:pt x="112" y="247"/>
                  </a:lnTo>
                  <a:lnTo>
                    <a:pt x="99" y="233"/>
                  </a:lnTo>
                  <a:lnTo>
                    <a:pt x="97" y="233"/>
                  </a:lnTo>
                  <a:lnTo>
                    <a:pt x="96" y="234"/>
                  </a:lnTo>
                  <a:lnTo>
                    <a:pt x="93" y="236"/>
                  </a:lnTo>
                  <a:lnTo>
                    <a:pt x="90" y="241"/>
                  </a:lnTo>
                  <a:lnTo>
                    <a:pt x="89" y="243"/>
                  </a:lnTo>
                  <a:lnTo>
                    <a:pt x="89" y="244"/>
                  </a:lnTo>
                  <a:lnTo>
                    <a:pt x="86" y="244"/>
                  </a:lnTo>
                  <a:lnTo>
                    <a:pt x="85" y="243"/>
                  </a:lnTo>
                  <a:lnTo>
                    <a:pt x="82" y="241"/>
                  </a:lnTo>
                  <a:lnTo>
                    <a:pt x="81" y="239"/>
                  </a:lnTo>
                  <a:lnTo>
                    <a:pt x="78" y="236"/>
                  </a:lnTo>
                  <a:lnTo>
                    <a:pt x="78" y="218"/>
                  </a:lnTo>
                  <a:lnTo>
                    <a:pt x="75" y="215"/>
                  </a:lnTo>
                  <a:lnTo>
                    <a:pt x="71" y="215"/>
                  </a:lnTo>
                  <a:lnTo>
                    <a:pt x="70" y="217"/>
                  </a:lnTo>
                  <a:lnTo>
                    <a:pt x="69" y="219"/>
                  </a:lnTo>
                  <a:lnTo>
                    <a:pt x="66" y="223"/>
                  </a:lnTo>
                  <a:lnTo>
                    <a:pt x="60" y="228"/>
                  </a:lnTo>
                  <a:lnTo>
                    <a:pt x="54" y="230"/>
                  </a:lnTo>
                  <a:lnTo>
                    <a:pt x="49" y="232"/>
                  </a:lnTo>
                  <a:lnTo>
                    <a:pt x="47" y="229"/>
                  </a:lnTo>
                  <a:lnTo>
                    <a:pt x="44" y="223"/>
                  </a:lnTo>
                  <a:lnTo>
                    <a:pt x="37" y="217"/>
                  </a:lnTo>
                  <a:lnTo>
                    <a:pt x="30" y="208"/>
                  </a:lnTo>
                  <a:lnTo>
                    <a:pt x="25" y="200"/>
                  </a:lnTo>
                  <a:lnTo>
                    <a:pt x="23" y="196"/>
                  </a:lnTo>
                  <a:lnTo>
                    <a:pt x="23" y="193"/>
                  </a:lnTo>
                  <a:lnTo>
                    <a:pt x="28" y="189"/>
                  </a:lnTo>
                  <a:lnTo>
                    <a:pt x="30" y="188"/>
                  </a:lnTo>
                  <a:lnTo>
                    <a:pt x="36" y="182"/>
                  </a:lnTo>
                  <a:lnTo>
                    <a:pt x="40" y="180"/>
                  </a:lnTo>
                  <a:lnTo>
                    <a:pt x="51" y="173"/>
                  </a:lnTo>
                  <a:lnTo>
                    <a:pt x="63" y="170"/>
                  </a:lnTo>
                  <a:lnTo>
                    <a:pt x="80" y="170"/>
                  </a:lnTo>
                  <a:lnTo>
                    <a:pt x="84" y="169"/>
                  </a:lnTo>
                  <a:lnTo>
                    <a:pt x="86" y="166"/>
                  </a:lnTo>
                  <a:lnTo>
                    <a:pt x="89" y="162"/>
                  </a:lnTo>
                  <a:lnTo>
                    <a:pt x="92" y="156"/>
                  </a:lnTo>
                  <a:lnTo>
                    <a:pt x="92" y="154"/>
                  </a:lnTo>
                  <a:lnTo>
                    <a:pt x="90" y="152"/>
                  </a:lnTo>
                  <a:lnTo>
                    <a:pt x="81" y="152"/>
                  </a:lnTo>
                  <a:lnTo>
                    <a:pt x="77" y="154"/>
                  </a:lnTo>
                  <a:lnTo>
                    <a:pt x="71" y="156"/>
                  </a:lnTo>
                  <a:lnTo>
                    <a:pt x="65" y="160"/>
                  </a:lnTo>
                  <a:lnTo>
                    <a:pt x="58" y="162"/>
                  </a:lnTo>
                  <a:lnTo>
                    <a:pt x="45" y="162"/>
                  </a:lnTo>
                  <a:lnTo>
                    <a:pt x="36" y="160"/>
                  </a:lnTo>
                  <a:lnTo>
                    <a:pt x="25" y="158"/>
                  </a:lnTo>
                  <a:lnTo>
                    <a:pt x="15" y="154"/>
                  </a:lnTo>
                  <a:lnTo>
                    <a:pt x="11" y="151"/>
                  </a:lnTo>
                  <a:lnTo>
                    <a:pt x="6" y="143"/>
                  </a:lnTo>
                  <a:lnTo>
                    <a:pt x="3" y="140"/>
                  </a:lnTo>
                  <a:lnTo>
                    <a:pt x="2" y="137"/>
                  </a:lnTo>
                  <a:lnTo>
                    <a:pt x="0" y="136"/>
                  </a:lnTo>
                  <a:lnTo>
                    <a:pt x="0" y="134"/>
                  </a:lnTo>
                  <a:lnTo>
                    <a:pt x="3" y="133"/>
                  </a:lnTo>
                  <a:lnTo>
                    <a:pt x="11" y="130"/>
                  </a:lnTo>
                  <a:lnTo>
                    <a:pt x="22" y="128"/>
                  </a:lnTo>
                  <a:lnTo>
                    <a:pt x="34" y="125"/>
                  </a:lnTo>
                  <a:lnTo>
                    <a:pt x="47" y="118"/>
                  </a:lnTo>
                  <a:lnTo>
                    <a:pt x="54" y="125"/>
                  </a:lnTo>
                  <a:lnTo>
                    <a:pt x="66" y="132"/>
                  </a:lnTo>
                  <a:lnTo>
                    <a:pt x="81" y="134"/>
                  </a:lnTo>
                  <a:lnTo>
                    <a:pt x="86" y="134"/>
                  </a:lnTo>
                  <a:lnTo>
                    <a:pt x="88" y="132"/>
                  </a:lnTo>
                  <a:lnTo>
                    <a:pt x="88" y="128"/>
                  </a:lnTo>
                  <a:lnTo>
                    <a:pt x="85" y="123"/>
                  </a:lnTo>
                  <a:lnTo>
                    <a:pt x="80" y="118"/>
                  </a:lnTo>
                  <a:lnTo>
                    <a:pt x="74" y="115"/>
                  </a:lnTo>
                  <a:lnTo>
                    <a:pt x="71" y="115"/>
                  </a:lnTo>
                  <a:lnTo>
                    <a:pt x="69" y="114"/>
                  </a:lnTo>
                  <a:lnTo>
                    <a:pt x="66" y="114"/>
                  </a:lnTo>
                  <a:lnTo>
                    <a:pt x="58" y="108"/>
                  </a:lnTo>
                  <a:lnTo>
                    <a:pt x="52" y="106"/>
                  </a:lnTo>
                  <a:lnTo>
                    <a:pt x="41" y="104"/>
                  </a:lnTo>
                  <a:lnTo>
                    <a:pt x="36" y="104"/>
                  </a:lnTo>
                  <a:lnTo>
                    <a:pt x="32" y="103"/>
                  </a:lnTo>
                  <a:lnTo>
                    <a:pt x="29" y="102"/>
                  </a:lnTo>
                  <a:lnTo>
                    <a:pt x="26" y="96"/>
                  </a:lnTo>
                  <a:lnTo>
                    <a:pt x="26" y="93"/>
                  </a:lnTo>
                  <a:lnTo>
                    <a:pt x="25" y="92"/>
                  </a:lnTo>
                  <a:lnTo>
                    <a:pt x="25" y="86"/>
                  </a:lnTo>
                  <a:lnTo>
                    <a:pt x="29" y="82"/>
                  </a:lnTo>
                  <a:lnTo>
                    <a:pt x="33" y="80"/>
                  </a:lnTo>
                  <a:lnTo>
                    <a:pt x="36" y="78"/>
                  </a:lnTo>
                  <a:lnTo>
                    <a:pt x="40" y="77"/>
                  </a:lnTo>
                  <a:lnTo>
                    <a:pt x="43" y="75"/>
                  </a:lnTo>
                  <a:lnTo>
                    <a:pt x="55" y="75"/>
                  </a:lnTo>
                  <a:lnTo>
                    <a:pt x="58" y="74"/>
                  </a:lnTo>
                  <a:lnTo>
                    <a:pt x="62" y="74"/>
                  </a:lnTo>
                  <a:lnTo>
                    <a:pt x="63" y="73"/>
                  </a:lnTo>
                  <a:lnTo>
                    <a:pt x="65" y="73"/>
                  </a:lnTo>
                  <a:lnTo>
                    <a:pt x="67" y="71"/>
                  </a:lnTo>
                  <a:lnTo>
                    <a:pt x="75" y="69"/>
                  </a:lnTo>
                  <a:lnTo>
                    <a:pt x="84" y="65"/>
                  </a:lnTo>
                  <a:lnTo>
                    <a:pt x="92" y="62"/>
                  </a:lnTo>
                  <a:lnTo>
                    <a:pt x="96" y="62"/>
                  </a:lnTo>
                  <a:lnTo>
                    <a:pt x="101" y="63"/>
                  </a:lnTo>
                  <a:lnTo>
                    <a:pt x="108" y="62"/>
                  </a:lnTo>
                  <a:lnTo>
                    <a:pt x="116" y="60"/>
                  </a:lnTo>
                  <a:lnTo>
                    <a:pt x="123" y="58"/>
                  </a:lnTo>
                  <a:lnTo>
                    <a:pt x="126" y="56"/>
                  </a:lnTo>
                  <a:lnTo>
                    <a:pt x="129" y="54"/>
                  </a:lnTo>
                  <a:lnTo>
                    <a:pt x="132" y="49"/>
                  </a:lnTo>
                  <a:lnTo>
                    <a:pt x="134" y="44"/>
                  </a:lnTo>
                  <a:lnTo>
                    <a:pt x="136" y="43"/>
                  </a:lnTo>
                  <a:lnTo>
                    <a:pt x="136" y="41"/>
                  </a:lnTo>
                  <a:lnTo>
                    <a:pt x="137" y="41"/>
                  </a:lnTo>
                  <a:lnTo>
                    <a:pt x="138" y="43"/>
                  </a:lnTo>
                  <a:lnTo>
                    <a:pt x="144" y="45"/>
                  </a:lnTo>
                  <a:lnTo>
                    <a:pt x="148" y="48"/>
                  </a:lnTo>
                  <a:lnTo>
                    <a:pt x="153" y="54"/>
                  </a:lnTo>
                  <a:lnTo>
                    <a:pt x="163" y="54"/>
                  </a:lnTo>
                  <a:lnTo>
                    <a:pt x="168" y="51"/>
                  </a:lnTo>
                  <a:lnTo>
                    <a:pt x="173" y="51"/>
                  </a:lnTo>
                  <a:lnTo>
                    <a:pt x="177" y="52"/>
                  </a:lnTo>
                  <a:lnTo>
                    <a:pt x="181" y="52"/>
                  </a:lnTo>
                  <a:lnTo>
                    <a:pt x="185" y="54"/>
                  </a:lnTo>
                  <a:lnTo>
                    <a:pt x="188" y="54"/>
                  </a:lnTo>
                  <a:lnTo>
                    <a:pt x="190" y="55"/>
                  </a:lnTo>
                  <a:lnTo>
                    <a:pt x="194" y="55"/>
                  </a:lnTo>
                  <a:lnTo>
                    <a:pt x="201" y="54"/>
                  </a:lnTo>
                  <a:lnTo>
                    <a:pt x="218" y="51"/>
                  </a:lnTo>
                  <a:lnTo>
                    <a:pt x="224" y="51"/>
                  </a:lnTo>
                  <a:lnTo>
                    <a:pt x="234" y="54"/>
                  </a:lnTo>
                  <a:lnTo>
                    <a:pt x="253" y="62"/>
                  </a:lnTo>
                  <a:lnTo>
                    <a:pt x="260" y="63"/>
                  </a:lnTo>
                  <a:lnTo>
                    <a:pt x="267" y="63"/>
                  </a:lnTo>
                  <a:lnTo>
                    <a:pt x="278" y="62"/>
                  </a:lnTo>
                  <a:lnTo>
                    <a:pt x="290" y="60"/>
                  </a:lnTo>
                  <a:lnTo>
                    <a:pt x="302" y="58"/>
                  </a:lnTo>
                  <a:lnTo>
                    <a:pt x="312" y="56"/>
                  </a:lnTo>
                  <a:lnTo>
                    <a:pt x="317" y="55"/>
                  </a:lnTo>
                  <a:lnTo>
                    <a:pt x="322" y="58"/>
                  </a:lnTo>
                  <a:lnTo>
                    <a:pt x="335" y="69"/>
                  </a:lnTo>
                  <a:lnTo>
                    <a:pt x="343" y="74"/>
                  </a:lnTo>
                  <a:lnTo>
                    <a:pt x="352" y="74"/>
                  </a:lnTo>
                  <a:lnTo>
                    <a:pt x="361" y="73"/>
                  </a:lnTo>
                  <a:lnTo>
                    <a:pt x="367" y="74"/>
                  </a:lnTo>
                  <a:lnTo>
                    <a:pt x="378" y="80"/>
                  </a:lnTo>
                  <a:lnTo>
                    <a:pt x="379" y="80"/>
                  </a:lnTo>
                  <a:lnTo>
                    <a:pt x="382" y="81"/>
                  </a:lnTo>
                  <a:lnTo>
                    <a:pt x="390" y="89"/>
                  </a:lnTo>
                  <a:lnTo>
                    <a:pt x="393" y="91"/>
                  </a:lnTo>
                  <a:lnTo>
                    <a:pt x="398" y="88"/>
                  </a:lnTo>
                  <a:lnTo>
                    <a:pt x="402" y="85"/>
                  </a:lnTo>
                  <a:lnTo>
                    <a:pt x="405" y="82"/>
                  </a:lnTo>
                  <a:lnTo>
                    <a:pt x="409" y="80"/>
                  </a:lnTo>
                  <a:lnTo>
                    <a:pt x="410" y="77"/>
                  </a:lnTo>
                  <a:lnTo>
                    <a:pt x="412" y="75"/>
                  </a:lnTo>
                  <a:lnTo>
                    <a:pt x="412" y="73"/>
                  </a:lnTo>
                  <a:lnTo>
                    <a:pt x="413" y="73"/>
                  </a:lnTo>
                  <a:lnTo>
                    <a:pt x="416" y="71"/>
                  </a:lnTo>
                  <a:lnTo>
                    <a:pt x="424" y="71"/>
                  </a:lnTo>
                  <a:lnTo>
                    <a:pt x="434" y="74"/>
                  </a:lnTo>
                  <a:lnTo>
                    <a:pt x="447" y="75"/>
                  </a:lnTo>
                  <a:lnTo>
                    <a:pt x="457" y="75"/>
                  </a:lnTo>
                  <a:lnTo>
                    <a:pt x="462" y="73"/>
                  </a:lnTo>
                  <a:lnTo>
                    <a:pt x="466" y="70"/>
                  </a:lnTo>
                  <a:lnTo>
                    <a:pt x="475" y="66"/>
                  </a:lnTo>
                  <a:lnTo>
                    <a:pt x="484" y="65"/>
                  </a:lnTo>
                  <a:lnTo>
                    <a:pt x="492" y="67"/>
                  </a:lnTo>
                  <a:lnTo>
                    <a:pt x="499" y="70"/>
                  </a:lnTo>
                  <a:lnTo>
                    <a:pt x="505" y="71"/>
                  </a:lnTo>
                  <a:lnTo>
                    <a:pt x="506" y="70"/>
                  </a:lnTo>
                  <a:lnTo>
                    <a:pt x="509" y="69"/>
                  </a:lnTo>
                  <a:lnTo>
                    <a:pt x="513" y="65"/>
                  </a:lnTo>
                  <a:lnTo>
                    <a:pt x="514" y="65"/>
                  </a:lnTo>
                  <a:lnTo>
                    <a:pt x="516" y="63"/>
                  </a:lnTo>
                  <a:lnTo>
                    <a:pt x="517" y="65"/>
                  </a:lnTo>
                  <a:lnTo>
                    <a:pt x="518" y="67"/>
                  </a:lnTo>
                  <a:lnTo>
                    <a:pt x="520" y="71"/>
                  </a:lnTo>
                  <a:lnTo>
                    <a:pt x="523" y="74"/>
                  </a:lnTo>
                  <a:lnTo>
                    <a:pt x="524" y="77"/>
                  </a:lnTo>
                  <a:lnTo>
                    <a:pt x="525" y="78"/>
                  </a:lnTo>
                  <a:lnTo>
                    <a:pt x="525" y="80"/>
                  </a:lnTo>
                  <a:lnTo>
                    <a:pt x="528" y="78"/>
                  </a:lnTo>
                  <a:lnTo>
                    <a:pt x="533" y="73"/>
                  </a:lnTo>
                  <a:lnTo>
                    <a:pt x="536" y="71"/>
                  </a:lnTo>
                  <a:lnTo>
                    <a:pt x="540" y="69"/>
                  </a:lnTo>
                  <a:lnTo>
                    <a:pt x="543" y="67"/>
                  </a:lnTo>
                  <a:lnTo>
                    <a:pt x="551" y="67"/>
                  </a:lnTo>
                  <a:lnTo>
                    <a:pt x="561" y="69"/>
                  </a:lnTo>
                  <a:lnTo>
                    <a:pt x="588" y="69"/>
                  </a:lnTo>
                  <a:lnTo>
                    <a:pt x="596" y="70"/>
                  </a:lnTo>
                  <a:lnTo>
                    <a:pt x="606" y="73"/>
                  </a:lnTo>
                  <a:lnTo>
                    <a:pt x="611" y="77"/>
                  </a:lnTo>
                  <a:lnTo>
                    <a:pt x="618" y="80"/>
                  </a:lnTo>
                  <a:lnTo>
                    <a:pt x="626" y="82"/>
                  </a:lnTo>
                  <a:lnTo>
                    <a:pt x="636" y="84"/>
                  </a:lnTo>
                  <a:lnTo>
                    <a:pt x="643" y="88"/>
                  </a:lnTo>
                  <a:lnTo>
                    <a:pt x="646" y="89"/>
                  </a:lnTo>
                  <a:lnTo>
                    <a:pt x="652" y="89"/>
                  </a:lnTo>
                  <a:lnTo>
                    <a:pt x="657" y="85"/>
                  </a:lnTo>
                  <a:lnTo>
                    <a:pt x="658" y="82"/>
                  </a:lnTo>
                  <a:lnTo>
                    <a:pt x="658" y="81"/>
                  </a:lnTo>
                  <a:lnTo>
                    <a:pt x="657" y="80"/>
                  </a:lnTo>
                  <a:lnTo>
                    <a:pt x="651" y="77"/>
                  </a:lnTo>
                  <a:lnTo>
                    <a:pt x="646" y="71"/>
                  </a:lnTo>
                  <a:lnTo>
                    <a:pt x="643" y="70"/>
                  </a:lnTo>
                  <a:lnTo>
                    <a:pt x="640" y="65"/>
                  </a:lnTo>
                  <a:lnTo>
                    <a:pt x="636" y="59"/>
                  </a:lnTo>
                  <a:lnTo>
                    <a:pt x="625" y="45"/>
                  </a:lnTo>
                  <a:lnTo>
                    <a:pt x="622" y="41"/>
                  </a:lnTo>
                  <a:lnTo>
                    <a:pt x="620" y="38"/>
                  </a:lnTo>
                  <a:lnTo>
                    <a:pt x="617" y="40"/>
                  </a:lnTo>
                  <a:lnTo>
                    <a:pt x="616" y="43"/>
                  </a:lnTo>
                  <a:lnTo>
                    <a:pt x="613" y="47"/>
                  </a:lnTo>
                  <a:lnTo>
                    <a:pt x="607" y="54"/>
                  </a:lnTo>
                  <a:lnTo>
                    <a:pt x="599" y="56"/>
                  </a:lnTo>
                  <a:lnTo>
                    <a:pt x="575" y="59"/>
                  </a:lnTo>
                  <a:lnTo>
                    <a:pt x="566" y="59"/>
                  </a:lnTo>
                  <a:lnTo>
                    <a:pt x="562" y="56"/>
                  </a:lnTo>
                  <a:lnTo>
                    <a:pt x="559" y="52"/>
                  </a:lnTo>
                  <a:lnTo>
                    <a:pt x="555" y="48"/>
                  </a:lnTo>
                  <a:lnTo>
                    <a:pt x="547" y="47"/>
                  </a:lnTo>
                  <a:lnTo>
                    <a:pt x="542" y="45"/>
                  </a:lnTo>
                  <a:lnTo>
                    <a:pt x="538" y="45"/>
                  </a:lnTo>
                  <a:lnTo>
                    <a:pt x="535" y="44"/>
                  </a:lnTo>
                  <a:lnTo>
                    <a:pt x="533" y="43"/>
                  </a:lnTo>
                  <a:lnTo>
                    <a:pt x="535" y="41"/>
                  </a:lnTo>
                  <a:lnTo>
                    <a:pt x="535" y="40"/>
                  </a:lnTo>
                  <a:lnTo>
                    <a:pt x="536" y="38"/>
                  </a:lnTo>
                  <a:lnTo>
                    <a:pt x="539" y="37"/>
                  </a:lnTo>
                  <a:lnTo>
                    <a:pt x="540" y="37"/>
                  </a:lnTo>
                  <a:lnTo>
                    <a:pt x="544" y="34"/>
                  </a:lnTo>
                  <a:lnTo>
                    <a:pt x="549" y="29"/>
                  </a:lnTo>
                  <a:lnTo>
                    <a:pt x="554" y="12"/>
                  </a:lnTo>
                  <a:lnTo>
                    <a:pt x="557" y="8"/>
                  </a:lnTo>
                  <a:lnTo>
                    <a:pt x="561" y="6"/>
                  </a:lnTo>
                  <a:lnTo>
                    <a:pt x="569" y="6"/>
                  </a:lnTo>
                  <a:lnTo>
                    <a:pt x="579" y="7"/>
                  </a:lnTo>
                  <a:lnTo>
                    <a:pt x="588" y="7"/>
                  </a:lnTo>
                  <a:lnTo>
                    <a:pt x="595" y="6"/>
                  </a:lnTo>
                  <a:lnTo>
                    <a:pt x="603" y="6"/>
                  </a:lnTo>
                  <a:lnTo>
                    <a:pt x="613" y="7"/>
                  </a:lnTo>
                  <a:lnTo>
                    <a:pt x="621" y="6"/>
                  </a:lnTo>
                  <a:lnTo>
                    <a:pt x="626" y="3"/>
                  </a:lnTo>
                  <a:lnTo>
                    <a:pt x="63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0" name="Freeform 10"/>
            <p:cNvSpPr>
              <a:spLocks/>
            </p:cNvSpPr>
            <p:nvPr/>
          </p:nvSpPr>
          <p:spPr bwMode="auto">
            <a:xfrm>
              <a:off x="2528888" y="1765300"/>
              <a:ext cx="25400" cy="17463"/>
            </a:xfrm>
            <a:custGeom>
              <a:avLst/>
              <a:gdLst/>
              <a:ahLst/>
              <a:cxnLst>
                <a:cxn ang="0">
                  <a:pos x="7" y="0"/>
                </a:cxn>
                <a:cxn ang="0">
                  <a:pos x="11" y="2"/>
                </a:cxn>
                <a:cxn ang="0">
                  <a:pos x="16" y="4"/>
                </a:cxn>
                <a:cxn ang="0">
                  <a:pos x="16" y="10"/>
                </a:cxn>
                <a:cxn ang="0">
                  <a:pos x="15" y="11"/>
                </a:cxn>
                <a:cxn ang="0">
                  <a:pos x="9" y="11"/>
                </a:cxn>
                <a:cxn ang="0">
                  <a:pos x="5" y="10"/>
                </a:cxn>
                <a:cxn ang="0">
                  <a:pos x="3" y="8"/>
                </a:cxn>
                <a:cxn ang="0">
                  <a:pos x="0" y="6"/>
                </a:cxn>
                <a:cxn ang="0">
                  <a:pos x="0" y="4"/>
                </a:cxn>
                <a:cxn ang="0">
                  <a:pos x="4" y="2"/>
                </a:cxn>
                <a:cxn ang="0">
                  <a:pos x="7" y="0"/>
                </a:cxn>
              </a:cxnLst>
              <a:rect l="0" t="0" r="r" b="b"/>
              <a:pathLst>
                <a:path w="16" h="11">
                  <a:moveTo>
                    <a:pt x="7" y="0"/>
                  </a:moveTo>
                  <a:lnTo>
                    <a:pt x="11" y="2"/>
                  </a:lnTo>
                  <a:lnTo>
                    <a:pt x="16" y="4"/>
                  </a:lnTo>
                  <a:lnTo>
                    <a:pt x="16" y="10"/>
                  </a:lnTo>
                  <a:lnTo>
                    <a:pt x="15" y="11"/>
                  </a:lnTo>
                  <a:lnTo>
                    <a:pt x="9" y="11"/>
                  </a:lnTo>
                  <a:lnTo>
                    <a:pt x="5" y="10"/>
                  </a:lnTo>
                  <a:lnTo>
                    <a:pt x="3" y="8"/>
                  </a:lnTo>
                  <a:lnTo>
                    <a:pt x="0" y="6"/>
                  </a:lnTo>
                  <a:lnTo>
                    <a:pt x="0" y="4"/>
                  </a:lnTo>
                  <a:lnTo>
                    <a:pt x="4" y="2"/>
                  </a:lnTo>
                  <a:lnTo>
                    <a:pt x="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1" name="Freeform 11"/>
            <p:cNvSpPr>
              <a:spLocks/>
            </p:cNvSpPr>
            <p:nvPr/>
          </p:nvSpPr>
          <p:spPr bwMode="auto">
            <a:xfrm>
              <a:off x="2587625" y="1785938"/>
              <a:ext cx="23813" cy="17463"/>
            </a:xfrm>
            <a:custGeom>
              <a:avLst/>
              <a:gdLst/>
              <a:ahLst/>
              <a:cxnLst>
                <a:cxn ang="0">
                  <a:pos x="5" y="0"/>
                </a:cxn>
                <a:cxn ang="0">
                  <a:pos x="12" y="0"/>
                </a:cxn>
                <a:cxn ang="0">
                  <a:pos x="13" y="1"/>
                </a:cxn>
                <a:cxn ang="0">
                  <a:pos x="15" y="4"/>
                </a:cxn>
                <a:cxn ang="0">
                  <a:pos x="15" y="9"/>
                </a:cxn>
                <a:cxn ang="0">
                  <a:pos x="12" y="11"/>
                </a:cxn>
                <a:cxn ang="0">
                  <a:pos x="7" y="11"/>
                </a:cxn>
                <a:cxn ang="0">
                  <a:pos x="1" y="8"/>
                </a:cxn>
                <a:cxn ang="0">
                  <a:pos x="0" y="5"/>
                </a:cxn>
                <a:cxn ang="0">
                  <a:pos x="1" y="4"/>
                </a:cxn>
                <a:cxn ang="0">
                  <a:pos x="3" y="1"/>
                </a:cxn>
                <a:cxn ang="0">
                  <a:pos x="5" y="0"/>
                </a:cxn>
              </a:cxnLst>
              <a:rect l="0" t="0" r="r" b="b"/>
              <a:pathLst>
                <a:path w="15" h="11">
                  <a:moveTo>
                    <a:pt x="5" y="0"/>
                  </a:moveTo>
                  <a:lnTo>
                    <a:pt x="12" y="0"/>
                  </a:lnTo>
                  <a:lnTo>
                    <a:pt x="13" y="1"/>
                  </a:lnTo>
                  <a:lnTo>
                    <a:pt x="15" y="4"/>
                  </a:lnTo>
                  <a:lnTo>
                    <a:pt x="15" y="9"/>
                  </a:lnTo>
                  <a:lnTo>
                    <a:pt x="12" y="11"/>
                  </a:lnTo>
                  <a:lnTo>
                    <a:pt x="7" y="11"/>
                  </a:lnTo>
                  <a:lnTo>
                    <a:pt x="1" y="8"/>
                  </a:lnTo>
                  <a:lnTo>
                    <a:pt x="0" y="5"/>
                  </a:lnTo>
                  <a:lnTo>
                    <a:pt x="1" y="4"/>
                  </a:lnTo>
                  <a:lnTo>
                    <a:pt x="3" y="1"/>
                  </a:lnTo>
                  <a:lnTo>
                    <a:pt x="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2" name="Freeform 12"/>
            <p:cNvSpPr>
              <a:spLocks/>
            </p:cNvSpPr>
            <p:nvPr/>
          </p:nvSpPr>
          <p:spPr bwMode="auto">
            <a:xfrm>
              <a:off x="1744663" y="1409700"/>
              <a:ext cx="347663" cy="96838"/>
            </a:xfrm>
            <a:custGeom>
              <a:avLst/>
              <a:gdLst/>
              <a:ahLst/>
              <a:cxnLst>
                <a:cxn ang="0">
                  <a:pos x="74" y="0"/>
                </a:cxn>
                <a:cxn ang="0">
                  <a:pos x="85" y="8"/>
                </a:cxn>
                <a:cxn ang="0">
                  <a:pos x="90" y="15"/>
                </a:cxn>
                <a:cxn ang="0">
                  <a:pos x="111" y="17"/>
                </a:cxn>
                <a:cxn ang="0">
                  <a:pos x="125" y="19"/>
                </a:cxn>
                <a:cxn ang="0">
                  <a:pos x="132" y="24"/>
                </a:cxn>
                <a:cxn ang="0">
                  <a:pos x="141" y="30"/>
                </a:cxn>
                <a:cxn ang="0">
                  <a:pos x="148" y="31"/>
                </a:cxn>
                <a:cxn ang="0">
                  <a:pos x="157" y="24"/>
                </a:cxn>
                <a:cxn ang="0">
                  <a:pos x="162" y="20"/>
                </a:cxn>
                <a:cxn ang="0">
                  <a:pos x="168" y="15"/>
                </a:cxn>
                <a:cxn ang="0">
                  <a:pos x="181" y="13"/>
                </a:cxn>
                <a:cxn ang="0">
                  <a:pos x="185" y="17"/>
                </a:cxn>
                <a:cxn ang="0">
                  <a:pos x="189" y="24"/>
                </a:cxn>
                <a:cxn ang="0">
                  <a:pos x="196" y="27"/>
                </a:cxn>
                <a:cxn ang="0">
                  <a:pos x="204" y="24"/>
                </a:cxn>
                <a:cxn ang="0">
                  <a:pos x="211" y="20"/>
                </a:cxn>
                <a:cxn ang="0">
                  <a:pos x="216" y="21"/>
                </a:cxn>
                <a:cxn ang="0">
                  <a:pos x="219" y="26"/>
                </a:cxn>
                <a:cxn ang="0">
                  <a:pos x="216" y="34"/>
                </a:cxn>
                <a:cxn ang="0">
                  <a:pos x="215" y="47"/>
                </a:cxn>
                <a:cxn ang="0">
                  <a:pos x="209" y="54"/>
                </a:cxn>
                <a:cxn ang="0">
                  <a:pos x="205" y="58"/>
                </a:cxn>
                <a:cxn ang="0">
                  <a:pos x="194" y="61"/>
                </a:cxn>
                <a:cxn ang="0">
                  <a:pos x="173" y="57"/>
                </a:cxn>
                <a:cxn ang="0">
                  <a:pos x="149" y="56"/>
                </a:cxn>
                <a:cxn ang="0">
                  <a:pos x="132" y="58"/>
                </a:cxn>
                <a:cxn ang="0">
                  <a:pos x="115" y="57"/>
                </a:cxn>
                <a:cxn ang="0">
                  <a:pos x="111" y="53"/>
                </a:cxn>
                <a:cxn ang="0">
                  <a:pos x="107" y="43"/>
                </a:cxn>
                <a:cxn ang="0">
                  <a:pos x="101" y="39"/>
                </a:cxn>
                <a:cxn ang="0">
                  <a:pos x="92" y="43"/>
                </a:cxn>
                <a:cxn ang="0">
                  <a:pos x="84" y="49"/>
                </a:cxn>
                <a:cxn ang="0">
                  <a:pos x="80" y="47"/>
                </a:cxn>
                <a:cxn ang="0">
                  <a:pos x="71" y="38"/>
                </a:cxn>
                <a:cxn ang="0">
                  <a:pos x="70" y="31"/>
                </a:cxn>
                <a:cxn ang="0">
                  <a:pos x="63" y="27"/>
                </a:cxn>
                <a:cxn ang="0">
                  <a:pos x="49" y="31"/>
                </a:cxn>
                <a:cxn ang="0">
                  <a:pos x="39" y="34"/>
                </a:cxn>
                <a:cxn ang="0">
                  <a:pos x="8" y="35"/>
                </a:cxn>
                <a:cxn ang="0">
                  <a:pos x="2" y="34"/>
                </a:cxn>
                <a:cxn ang="0">
                  <a:pos x="0" y="30"/>
                </a:cxn>
                <a:cxn ang="0">
                  <a:pos x="4" y="24"/>
                </a:cxn>
                <a:cxn ang="0">
                  <a:pos x="17" y="23"/>
                </a:cxn>
                <a:cxn ang="0">
                  <a:pos x="18" y="19"/>
                </a:cxn>
                <a:cxn ang="0">
                  <a:pos x="17" y="16"/>
                </a:cxn>
                <a:cxn ang="0">
                  <a:pos x="15" y="12"/>
                </a:cxn>
                <a:cxn ang="0">
                  <a:pos x="22" y="10"/>
                </a:cxn>
                <a:cxn ang="0">
                  <a:pos x="41" y="5"/>
                </a:cxn>
                <a:cxn ang="0">
                  <a:pos x="65" y="0"/>
                </a:cxn>
              </a:cxnLst>
              <a:rect l="0" t="0" r="r" b="b"/>
              <a:pathLst>
                <a:path w="219" h="61">
                  <a:moveTo>
                    <a:pt x="65" y="0"/>
                  </a:moveTo>
                  <a:lnTo>
                    <a:pt x="74" y="0"/>
                  </a:lnTo>
                  <a:lnTo>
                    <a:pt x="81" y="4"/>
                  </a:lnTo>
                  <a:lnTo>
                    <a:pt x="85" y="8"/>
                  </a:lnTo>
                  <a:lnTo>
                    <a:pt x="86" y="12"/>
                  </a:lnTo>
                  <a:lnTo>
                    <a:pt x="90" y="15"/>
                  </a:lnTo>
                  <a:lnTo>
                    <a:pt x="100" y="16"/>
                  </a:lnTo>
                  <a:lnTo>
                    <a:pt x="111" y="17"/>
                  </a:lnTo>
                  <a:lnTo>
                    <a:pt x="119" y="19"/>
                  </a:lnTo>
                  <a:lnTo>
                    <a:pt x="125" y="19"/>
                  </a:lnTo>
                  <a:lnTo>
                    <a:pt x="129" y="23"/>
                  </a:lnTo>
                  <a:lnTo>
                    <a:pt x="132" y="24"/>
                  </a:lnTo>
                  <a:lnTo>
                    <a:pt x="136" y="27"/>
                  </a:lnTo>
                  <a:lnTo>
                    <a:pt x="141" y="30"/>
                  </a:lnTo>
                  <a:lnTo>
                    <a:pt x="142" y="31"/>
                  </a:lnTo>
                  <a:lnTo>
                    <a:pt x="148" y="31"/>
                  </a:lnTo>
                  <a:lnTo>
                    <a:pt x="156" y="27"/>
                  </a:lnTo>
                  <a:lnTo>
                    <a:pt x="157" y="24"/>
                  </a:lnTo>
                  <a:lnTo>
                    <a:pt x="160" y="23"/>
                  </a:lnTo>
                  <a:lnTo>
                    <a:pt x="162" y="20"/>
                  </a:lnTo>
                  <a:lnTo>
                    <a:pt x="164" y="17"/>
                  </a:lnTo>
                  <a:lnTo>
                    <a:pt x="168" y="15"/>
                  </a:lnTo>
                  <a:lnTo>
                    <a:pt x="174" y="13"/>
                  </a:lnTo>
                  <a:lnTo>
                    <a:pt x="181" y="13"/>
                  </a:lnTo>
                  <a:lnTo>
                    <a:pt x="182" y="16"/>
                  </a:lnTo>
                  <a:lnTo>
                    <a:pt x="185" y="17"/>
                  </a:lnTo>
                  <a:lnTo>
                    <a:pt x="188" y="23"/>
                  </a:lnTo>
                  <a:lnTo>
                    <a:pt x="189" y="24"/>
                  </a:lnTo>
                  <a:lnTo>
                    <a:pt x="192" y="26"/>
                  </a:lnTo>
                  <a:lnTo>
                    <a:pt x="196" y="27"/>
                  </a:lnTo>
                  <a:lnTo>
                    <a:pt x="199" y="27"/>
                  </a:lnTo>
                  <a:lnTo>
                    <a:pt x="204" y="24"/>
                  </a:lnTo>
                  <a:lnTo>
                    <a:pt x="208" y="21"/>
                  </a:lnTo>
                  <a:lnTo>
                    <a:pt x="211" y="20"/>
                  </a:lnTo>
                  <a:lnTo>
                    <a:pt x="214" y="20"/>
                  </a:lnTo>
                  <a:lnTo>
                    <a:pt x="216" y="21"/>
                  </a:lnTo>
                  <a:lnTo>
                    <a:pt x="218" y="24"/>
                  </a:lnTo>
                  <a:lnTo>
                    <a:pt x="219" y="26"/>
                  </a:lnTo>
                  <a:lnTo>
                    <a:pt x="219" y="28"/>
                  </a:lnTo>
                  <a:lnTo>
                    <a:pt x="216" y="34"/>
                  </a:lnTo>
                  <a:lnTo>
                    <a:pt x="215" y="42"/>
                  </a:lnTo>
                  <a:lnTo>
                    <a:pt x="215" y="47"/>
                  </a:lnTo>
                  <a:lnTo>
                    <a:pt x="214" y="50"/>
                  </a:lnTo>
                  <a:lnTo>
                    <a:pt x="209" y="54"/>
                  </a:lnTo>
                  <a:lnTo>
                    <a:pt x="207" y="56"/>
                  </a:lnTo>
                  <a:lnTo>
                    <a:pt x="205" y="58"/>
                  </a:lnTo>
                  <a:lnTo>
                    <a:pt x="201" y="61"/>
                  </a:lnTo>
                  <a:lnTo>
                    <a:pt x="194" y="61"/>
                  </a:lnTo>
                  <a:lnTo>
                    <a:pt x="186" y="60"/>
                  </a:lnTo>
                  <a:lnTo>
                    <a:pt x="173" y="57"/>
                  </a:lnTo>
                  <a:lnTo>
                    <a:pt x="162" y="56"/>
                  </a:lnTo>
                  <a:lnTo>
                    <a:pt x="149" y="56"/>
                  </a:lnTo>
                  <a:lnTo>
                    <a:pt x="140" y="57"/>
                  </a:lnTo>
                  <a:lnTo>
                    <a:pt x="132" y="58"/>
                  </a:lnTo>
                  <a:lnTo>
                    <a:pt x="122" y="58"/>
                  </a:lnTo>
                  <a:lnTo>
                    <a:pt x="115" y="57"/>
                  </a:lnTo>
                  <a:lnTo>
                    <a:pt x="112" y="56"/>
                  </a:lnTo>
                  <a:lnTo>
                    <a:pt x="111" y="53"/>
                  </a:lnTo>
                  <a:lnTo>
                    <a:pt x="110" y="49"/>
                  </a:lnTo>
                  <a:lnTo>
                    <a:pt x="107" y="43"/>
                  </a:lnTo>
                  <a:lnTo>
                    <a:pt x="104" y="41"/>
                  </a:lnTo>
                  <a:lnTo>
                    <a:pt x="101" y="39"/>
                  </a:lnTo>
                  <a:lnTo>
                    <a:pt x="96" y="42"/>
                  </a:lnTo>
                  <a:lnTo>
                    <a:pt x="92" y="43"/>
                  </a:lnTo>
                  <a:lnTo>
                    <a:pt x="89" y="46"/>
                  </a:lnTo>
                  <a:lnTo>
                    <a:pt x="84" y="49"/>
                  </a:lnTo>
                  <a:lnTo>
                    <a:pt x="82" y="49"/>
                  </a:lnTo>
                  <a:lnTo>
                    <a:pt x="80" y="47"/>
                  </a:lnTo>
                  <a:lnTo>
                    <a:pt x="74" y="42"/>
                  </a:lnTo>
                  <a:lnTo>
                    <a:pt x="71" y="38"/>
                  </a:lnTo>
                  <a:lnTo>
                    <a:pt x="70" y="35"/>
                  </a:lnTo>
                  <a:lnTo>
                    <a:pt x="70" y="31"/>
                  </a:lnTo>
                  <a:lnTo>
                    <a:pt x="69" y="28"/>
                  </a:lnTo>
                  <a:lnTo>
                    <a:pt x="63" y="27"/>
                  </a:lnTo>
                  <a:lnTo>
                    <a:pt x="56" y="28"/>
                  </a:lnTo>
                  <a:lnTo>
                    <a:pt x="49" y="31"/>
                  </a:lnTo>
                  <a:lnTo>
                    <a:pt x="45" y="32"/>
                  </a:lnTo>
                  <a:lnTo>
                    <a:pt x="39" y="34"/>
                  </a:lnTo>
                  <a:lnTo>
                    <a:pt x="28" y="35"/>
                  </a:lnTo>
                  <a:lnTo>
                    <a:pt x="8" y="35"/>
                  </a:lnTo>
                  <a:lnTo>
                    <a:pt x="4" y="34"/>
                  </a:lnTo>
                  <a:lnTo>
                    <a:pt x="2" y="34"/>
                  </a:lnTo>
                  <a:lnTo>
                    <a:pt x="0" y="32"/>
                  </a:lnTo>
                  <a:lnTo>
                    <a:pt x="0" y="30"/>
                  </a:lnTo>
                  <a:lnTo>
                    <a:pt x="2" y="27"/>
                  </a:lnTo>
                  <a:lnTo>
                    <a:pt x="4" y="24"/>
                  </a:lnTo>
                  <a:lnTo>
                    <a:pt x="7" y="23"/>
                  </a:lnTo>
                  <a:lnTo>
                    <a:pt x="17" y="23"/>
                  </a:lnTo>
                  <a:lnTo>
                    <a:pt x="18" y="21"/>
                  </a:lnTo>
                  <a:lnTo>
                    <a:pt x="18" y="19"/>
                  </a:lnTo>
                  <a:lnTo>
                    <a:pt x="17" y="17"/>
                  </a:lnTo>
                  <a:lnTo>
                    <a:pt x="17" y="16"/>
                  </a:lnTo>
                  <a:lnTo>
                    <a:pt x="15" y="13"/>
                  </a:lnTo>
                  <a:lnTo>
                    <a:pt x="15" y="12"/>
                  </a:lnTo>
                  <a:lnTo>
                    <a:pt x="17" y="12"/>
                  </a:lnTo>
                  <a:lnTo>
                    <a:pt x="22" y="10"/>
                  </a:lnTo>
                  <a:lnTo>
                    <a:pt x="30" y="8"/>
                  </a:lnTo>
                  <a:lnTo>
                    <a:pt x="41" y="5"/>
                  </a:lnTo>
                  <a:lnTo>
                    <a:pt x="54" y="1"/>
                  </a:lnTo>
                  <a:lnTo>
                    <a:pt x="6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3" name="Freeform 13"/>
            <p:cNvSpPr>
              <a:spLocks/>
            </p:cNvSpPr>
            <p:nvPr/>
          </p:nvSpPr>
          <p:spPr bwMode="auto">
            <a:xfrm>
              <a:off x="1931988" y="1377950"/>
              <a:ext cx="69850" cy="44450"/>
            </a:xfrm>
            <a:custGeom>
              <a:avLst/>
              <a:gdLst/>
              <a:ahLst/>
              <a:cxnLst>
                <a:cxn ang="0">
                  <a:pos x="38" y="0"/>
                </a:cxn>
                <a:cxn ang="0">
                  <a:pos x="42" y="2"/>
                </a:cxn>
                <a:cxn ang="0">
                  <a:pos x="44" y="7"/>
                </a:cxn>
                <a:cxn ang="0">
                  <a:pos x="44" y="13"/>
                </a:cxn>
                <a:cxn ang="0">
                  <a:pos x="42" y="18"/>
                </a:cxn>
                <a:cxn ang="0">
                  <a:pos x="42" y="24"/>
                </a:cxn>
                <a:cxn ang="0">
                  <a:pos x="41" y="25"/>
                </a:cxn>
                <a:cxn ang="0">
                  <a:pos x="38" y="26"/>
                </a:cxn>
                <a:cxn ang="0">
                  <a:pos x="37" y="28"/>
                </a:cxn>
                <a:cxn ang="0">
                  <a:pos x="33" y="28"/>
                </a:cxn>
                <a:cxn ang="0">
                  <a:pos x="31" y="26"/>
                </a:cxn>
                <a:cxn ang="0">
                  <a:pos x="29" y="25"/>
                </a:cxn>
                <a:cxn ang="0">
                  <a:pos x="23" y="24"/>
                </a:cxn>
                <a:cxn ang="0">
                  <a:pos x="9" y="26"/>
                </a:cxn>
                <a:cxn ang="0">
                  <a:pos x="4" y="28"/>
                </a:cxn>
                <a:cxn ang="0">
                  <a:pos x="1" y="26"/>
                </a:cxn>
                <a:cxn ang="0">
                  <a:pos x="0" y="25"/>
                </a:cxn>
                <a:cxn ang="0">
                  <a:pos x="0" y="20"/>
                </a:cxn>
                <a:cxn ang="0">
                  <a:pos x="5" y="14"/>
                </a:cxn>
                <a:cxn ang="0">
                  <a:pos x="15" y="10"/>
                </a:cxn>
                <a:cxn ang="0">
                  <a:pos x="23" y="4"/>
                </a:cxn>
                <a:cxn ang="0">
                  <a:pos x="31" y="2"/>
                </a:cxn>
                <a:cxn ang="0">
                  <a:pos x="38" y="0"/>
                </a:cxn>
              </a:cxnLst>
              <a:rect l="0" t="0" r="r" b="b"/>
              <a:pathLst>
                <a:path w="44" h="28">
                  <a:moveTo>
                    <a:pt x="38" y="0"/>
                  </a:moveTo>
                  <a:lnTo>
                    <a:pt x="42" y="2"/>
                  </a:lnTo>
                  <a:lnTo>
                    <a:pt x="44" y="7"/>
                  </a:lnTo>
                  <a:lnTo>
                    <a:pt x="44" y="13"/>
                  </a:lnTo>
                  <a:lnTo>
                    <a:pt x="42" y="18"/>
                  </a:lnTo>
                  <a:lnTo>
                    <a:pt x="42" y="24"/>
                  </a:lnTo>
                  <a:lnTo>
                    <a:pt x="41" y="25"/>
                  </a:lnTo>
                  <a:lnTo>
                    <a:pt x="38" y="26"/>
                  </a:lnTo>
                  <a:lnTo>
                    <a:pt x="37" y="28"/>
                  </a:lnTo>
                  <a:lnTo>
                    <a:pt x="33" y="28"/>
                  </a:lnTo>
                  <a:lnTo>
                    <a:pt x="31" y="26"/>
                  </a:lnTo>
                  <a:lnTo>
                    <a:pt x="29" y="25"/>
                  </a:lnTo>
                  <a:lnTo>
                    <a:pt x="23" y="24"/>
                  </a:lnTo>
                  <a:lnTo>
                    <a:pt x="9" y="26"/>
                  </a:lnTo>
                  <a:lnTo>
                    <a:pt x="4" y="28"/>
                  </a:lnTo>
                  <a:lnTo>
                    <a:pt x="1" y="26"/>
                  </a:lnTo>
                  <a:lnTo>
                    <a:pt x="0" y="25"/>
                  </a:lnTo>
                  <a:lnTo>
                    <a:pt x="0" y="20"/>
                  </a:lnTo>
                  <a:lnTo>
                    <a:pt x="5" y="14"/>
                  </a:lnTo>
                  <a:lnTo>
                    <a:pt x="15" y="10"/>
                  </a:lnTo>
                  <a:lnTo>
                    <a:pt x="23" y="4"/>
                  </a:lnTo>
                  <a:lnTo>
                    <a:pt x="31" y="2"/>
                  </a:lnTo>
                  <a:lnTo>
                    <a:pt x="3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4" name="Freeform 14"/>
            <p:cNvSpPr>
              <a:spLocks/>
            </p:cNvSpPr>
            <p:nvPr/>
          </p:nvSpPr>
          <p:spPr bwMode="auto">
            <a:xfrm>
              <a:off x="2092325" y="1365250"/>
              <a:ext cx="122238" cy="53975"/>
            </a:xfrm>
            <a:custGeom>
              <a:avLst/>
              <a:gdLst/>
              <a:ahLst/>
              <a:cxnLst>
                <a:cxn ang="0">
                  <a:pos x="36" y="0"/>
                </a:cxn>
                <a:cxn ang="0">
                  <a:pos x="55" y="4"/>
                </a:cxn>
                <a:cxn ang="0">
                  <a:pos x="60" y="6"/>
                </a:cxn>
                <a:cxn ang="0">
                  <a:pos x="66" y="8"/>
                </a:cxn>
                <a:cxn ang="0">
                  <a:pos x="70" y="12"/>
                </a:cxn>
                <a:cxn ang="0">
                  <a:pos x="71" y="15"/>
                </a:cxn>
                <a:cxn ang="0">
                  <a:pos x="74" y="19"/>
                </a:cxn>
                <a:cxn ang="0">
                  <a:pos x="75" y="22"/>
                </a:cxn>
                <a:cxn ang="0">
                  <a:pos x="77" y="26"/>
                </a:cxn>
                <a:cxn ang="0">
                  <a:pos x="77" y="32"/>
                </a:cxn>
                <a:cxn ang="0">
                  <a:pos x="75" y="34"/>
                </a:cxn>
                <a:cxn ang="0">
                  <a:pos x="68" y="34"/>
                </a:cxn>
                <a:cxn ang="0">
                  <a:pos x="64" y="33"/>
                </a:cxn>
                <a:cxn ang="0">
                  <a:pos x="60" y="33"/>
                </a:cxn>
                <a:cxn ang="0">
                  <a:pos x="53" y="32"/>
                </a:cxn>
                <a:cxn ang="0">
                  <a:pos x="49" y="30"/>
                </a:cxn>
                <a:cxn ang="0">
                  <a:pos x="47" y="29"/>
                </a:cxn>
                <a:cxn ang="0">
                  <a:pos x="44" y="26"/>
                </a:cxn>
                <a:cxn ang="0">
                  <a:pos x="44" y="22"/>
                </a:cxn>
                <a:cxn ang="0">
                  <a:pos x="40" y="21"/>
                </a:cxn>
                <a:cxn ang="0">
                  <a:pos x="31" y="21"/>
                </a:cxn>
                <a:cxn ang="0">
                  <a:pos x="23" y="22"/>
                </a:cxn>
                <a:cxn ang="0">
                  <a:pos x="11" y="22"/>
                </a:cxn>
                <a:cxn ang="0">
                  <a:pos x="7" y="21"/>
                </a:cxn>
                <a:cxn ang="0">
                  <a:pos x="3" y="18"/>
                </a:cxn>
                <a:cxn ang="0">
                  <a:pos x="1" y="15"/>
                </a:cxn>
                <a:cxn ang="0">
                  <a:pos x="0" y="11"/>
                </a:cxn>
                <a:cxn ang="0">
                  <a:pos x="1" y="7"/>
                </a:cxn>
                <a:cxn ang="0">
                  <a:pos x="4" y="4"/>
                </a:cxn>
                <a:cxn ang="0">
                  <a:pos x="7" y="3"/>
                </a:cxn>
                <a:cxn ang="0">
                  <a:pos x="10" y="3"/>
                </a:cxn>
                <a:cxn ang="0">
                  <a:pos x="14" y="1"/>
                </a:cxn>
                <a:cxn ang="0">
                  <a:pos x="21" y="1"/>
                </a:cxn>
                <a:cxn ang="0">
                  <a:pos x="36" y="0"/>
                </a:cxn>
              </a:cxnLst>
              <a:rect l="0" t="0" r="r" b="b"/>
              <a:pathLst>
                <a:path w="77" h="34">
                  <a:moveTo>
                    <a:pt x="36" y="0"/>
                  </a:moveTo>
                  <a:lnTo>
                    <a:pt x="55" y="4"/>
                  </a:lnTo>
                  <a:lnTo>
                    <a:pt x="60" y="6"/>
                  </a:lnTo>
                  <a:lnTo>
                    <a:pt x="66" y="8"/>
                  </a:lnTo>
                  <a:lnTo>
                    <a:pt x="70" y="12"/>
                  </a:lnTo>
                  <a:lnTo>
                    <a:pt x="71" y="15"/>
                  </a:lnTo>
                  <a:lnTo>
                    <a:pt x="74" y="19"/>
                  </a:lnTo>
                  <a:lnTo>
                    <a:pt x="75" y="22"/>
                  </a:lnTo>
                  <a:lnTo>
                    <a:pt x="77" y="26"/>
                  </a:lnTo>
                  <a:lnTo>
                    <a:pt x="77" y="32"/>
                  </a:lnTo>
                  <a:lnTo>
                    <a:pt x="75" y="34"/>
                  </a:lnTo>
                  <a:lnTo>
                    <a:pt x="68" y="34"/>
                  </a:lnTo>
                  <a:lnTo>
                    <a:pt x="64" y="33"/>
                  </a:lnTo>
                  <a:lnTo>
                    <a:pt x="60" y="33"/>
                  </a:lnTo>
                  <a:lnTo>
                    <a:pt x="53" y="32"/>
                  </a:lnTo>
                  <a:lnTo>
                    <a:pt x="49" y="30"/>
                  </a:lnTo>
                  <a:lnTo>
                    <a:pt x="47" y="29"/>
                  </a:lnTo>
                  <a:lnTo>
                    <a:pt x="44" y="26"/>
                  </a:lnTo>
                  <a:lnTo>
                    <a:pt x="44" y="22"/>
                  </a:lnTo>
                  <a:lnTo>
                    <a:pt x="40" y="21"/>
                  </a:lnTo>
                  <a:lnTo>
                    <a:pt x="31" y="21"/>
                  </a:lnTo>
                  <a:lnTo>
                    <a:pt x="23" y="22"/>
                  </a:lnTo>
                  <a:lnTo>
                    <a:pt x="11" y="22"/>
                  </a:lnTo>
                  <a:lnTo>
                    <a:pt x="7" y="21"/>
                  </a:lnTo>
                  <a:lnTo>
                    <a:pt x="3" y="18"/>
                  </a:lnTo>
                  <a:lnTo>
                    <a:pt x="1" y="15"/>
                  </a:lnTo>
                  <a:lnTo>
                    <a:pt x="0" y="11"/>
                  </a:lnTo>
                  <a:lnTo>
                    <a:pt x="1" y="7"/>
                  </a:lnTo>
                  <a:lnTo>
                    <a:pt x="4" y="4"/>
                  </a:lnTo>
                  <a:lnTo>
                    <a:pt x="7" y="3"/>
                  </a:lnTo>
                  <a:lnTo>
                    <a:pt x="10" y="3"/>
                  </a:lnTo>
                  <a:lnTo>
                    <a:pt x="14" y="1"/>
                  </a:lnTo>
                  <a:lnTo>
                    <a:pt x="21" y="1"/>
                  </a:lnTo>
                  <a:lnTo>
                    <a:pt x="3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5" name="Freeform 15"/>
            <p:cNvSpPr>
              <a:spLocks/>
            </p:cNvSpPr>
            <p:nvPr/>
          </p:nvSpPr>
          <p:spPr bwMode="auto">
            <a:xfrm>
              <a:off x="2111375" y="1439863"/>
              <a:ext cx="130175" cy="55563"/>
            </a:xfrm>
            <a:custGeom>
              <a:avLst/>
              <a:gdLst/>
              <a:ahLst/>
              <a:cxnLst>
                <a:cxn ang="0">
                  <a:pos x="65" y="0"/>
                </a:cxn>
                <a:cxn ang="0">
                  <a:pos x="70" y="0"/>
                </a:cxn>
                <a:cxn ang="0">
                  <a:pos x="78" y="2"/>
                </a:cxn>
                <a:cxn ang="0">
                  <a:pos x="82" y="7"/>
                </a:cxn>
                <a:cxn ang="0">
                  <a:pos x="82" y="13"/>
                </a:cxn>
                <a:cxn ang="0">
                  <a:pos x="77" y="22"/>
                </a:cxn>
                <a:cxn ang="0">
                  <a:pos x="69" y="27"/>
                </a:cxn>
                <a:cxn ang="0">
                  <a:pos x="58" y="27"/>
                </a:cxn>
                <a:cxn ang="0">
                  <a:pos x="55" y="28"/>
                </a:cxn>
                <a:cxn ang="0">
                  <a:pos x="54" y="28"/>
                </a:cxn>
                <a:cxn ang="0">
                  <a:pos x="52" y="27"/>
                </a:cxn>
                <a:cxn ang="0">
                  <a:pos x="52" y="24"/>
                </a:cxn>
                <a:cxn ang="0">
                  <a:pos x="51" y="22"/>
                </a:cxn>
                <a:cxn ang="0">
                  <a:pos x="47" y="18"/>
                </a:cxn>
                <a:cxn ang="0">
                  <a:pos x="40" y="16"/>
                </a:cxn>
                <a:cxn ang="0">
                  <a:pos x="32" y="16"/>
                </a:cxn>
                <a:cxn ang="0">
                  <a:pos x="25" y="18"/>
                </a:cxn>
                <a:cxn ang="0">
                  <a:pos x="21" y="18"/>
                </a:cxn>
                <a:cxn ang="0">
                  <a:pos x="18" y="19"/>
                </a:cxn>
                <a:cxn ang="0">
                  <a:pos x="17" y="20"/>
                </a:cxn>
                <a:cxn ang="0">
                  <a:pos x="15" y="24"/>
                </a:cxn>
                <a:cxn ang="0">
                  <a:pos x="13" y="27"/>
                </a:cxn>
                <a:cxn ang="0">
                  <a:pos x="11" y="31"/>
                </a:cxn>
                <a:cxn ang="0">
                  <a:pos x="10" y="34"/>
                </a:cxn>
                <a:cxn ang="0">
                  <a:pos x="7" y="35"/>
                </a:cxn>
                <a:cxn ang="0">
                  <a:pos x="3" y="35"/>
                </a:cxn>
                <a:cxn ang="0">
                  <a:pos x="2" y="34"/>
                </a:cxn>
                <a:cxn ang="0">
                  <a:pos x="0" y="31"/>
                </a:cxn>
                <a:cxn ang="0">
                  <a:pos x="0" y="28"/>
                </a:cxn>
                <a:cxn ang="0">
                  <a:pos x="2" y="24"/>
                </a:cxn>
                <a:cxn ang="0">
                  <a:pos x="0" y="18"/>
                </a:cxn>
                <a:cxn ang="0">
                  <a:pos x="0" y="9"/>
                </a:cxn>
                <a:cxn ang="0">
                  <a:pos x="3" y="4"/>
                </a:cxn>
                <a:cxn ang="0">
                  <a:pos x="9" y="2"/>
                </a:cxn>
                <a:cxn ang="0">
                  <a:pos x="18" y="1"/>
                </a:cxn>
                <a:cxn ang="0">
                  <a:pos x="55" y="1"/>
                </a:cxn>
                <a:cxn ang="0">
                  <a:pos x="65" y="0"/>
                </a:cxn>
              </a:cxnLst>
              <a:rect l="0" t="0" r="r" b="b"/>
              <a:pathLst>
                <a:path w="82" h="35">
                  <a:moveTo>
                    <a:pt x="65" y="0"/>
                  </a:moveTo>
                  <a:lnTo>
                    <a:pt x="70" y="0"/>
                  </a:lnTo>
                  <a:lnTo>
                    <a:pt x="78" y="2"/>
                  </a:lnTo>
                  <a:lnTo>
                    <a:pt x="82" y="7"/>
                  </a:lnTo>
                  <a:lnTo>
                    <a:pt x="82" y="13"/>
                  </a:lnTo>
                  <a:lnTo>
                    <a:pt x="77" y="22"/>
                  </a:lnTo>
                  <a:lnTo>
                    <a:pt x="69" y="27"/>
                  </a:lnTo>
                  <a:lnTo>
                    <a:pt x="58" y="27"/>
                  </a:lnTo>
                  <a:lnTo>
                    <a:pt x="55" y="28"/>
                  </a:lnTo>
                  <a:lnTo>
                    <a:pt x="54" y="28"/>
                  </a:lnTo>
                  <a:lnTo>
                    <a:pt x="52" y="27"/>
                  </a:lnTo>
                  <a:lnTo>
                    <a:pt x="52" y="24"/>
                  </a:lnTo>
                  <a:lnTo>
                    <a:pt x="51" y="22"/>
                  </a:lnTo>
                  <a:lnTo>
                    <a:pt x="47" y="18"/>
                  </a:lnTo>
                  <a:lnTo>
                    <a:pt x="40" y="16"/>
                  </a:lnTo>
                  <a:lnTo>
                    <a:pt x="32" y="16"/>
                  </a:lnTo>
                  <a:lnTo>
                    <a:pt x="25" y="18"/>
                  </a:lnTo>
                  <a:lnTo>
                    <a:pt x="21" y="18"/>
                  </a:lnTo>
                  <a:lnTo>
                    <a:pt x="18" y="19"/>
                  </a:lnTo>
                  <a:lnTo>
                    <a:pt x="17" y="20"/>
                  </a:lnTo>
                  <a:lnTo>
                    <a:pt x="15" y="24"/>
                  </a:lnTo>
                  <a:lnTo>
                    <a:pt x="13" y="27"/>
                  </a:lnTo>
                  <a:lnTo>
                    <a:pt x="11" y="31"/>
                  </a:lnTo>
                  <a:lnTo>
                    <a:pt x="10" y="34"/>
                  </a:lnTo>
                  <a:lnTo>
                    <a:pt x="7" y="35"/>
                  </a:lnTo>
                  <a:lnTo>
                    <a:pt x="3" y="35"/>
                  </a:lnTo>
                  <a:lnTo>
                    <a:pt x="2" y="34"/>
                  </a:lnTo>
                  <a:lnTo>
                    <a:pt x="0" y="31"/>
                  </a:lnTo>
                  <a:lnTo>
                    <a:pt x="0" y="28"/>
                  </a:lnTo>
                  <a:lnTo>
                    <a:pt x="2" y="24"/>
                  </a:lnTo>
                  <a:lnTo>
                    <a:pt x="0" y="18"/>
                  </a:lnTo>
                  <a:lnTo>
                    <a:pt x="0" y="9"/>
                  </a:lnTo>
                  <a:lnTo>
                    <a:pt x="3" y="4"/>
                  </a:lnTo>
                  <a:lnTo>
                    <a:pt x="9" y="2"/>
                  </a:lnTo>
                  <a:lnTo>
                    <a:pt x="18" y="1"/>
                  </a:lnTo>
                  <a:lnTo>
                    <a:pt x="55" y="1"/>
                  </a:lnTo>
                  <a:lnTo>
                    <a:pt x="6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6" name="Freeform 16"/>
            <p:cNvSpPr>
              <a:spLocks/>
            </p:cNvSpPr>
            <p:nvPr/>
          </p:nvSpPr>
          <p:spPr bwMode="auto">
            <a:xfrm>
              <a:off x="2155825" y="1509713"/>
              <a:ext cx="106363" cy="66675"/>
            </a:xfrm>
            <a:custGeom>
              <a:avLst/>
              <a:gdLst/>
              <a:ahLst/>
              <a:cxnLst>
                <a:cxn ang="0">
                  <a:pos x="43" y="0"/>
                </a:cxn>
                <a:cxn ang="0">
                  <a:pos x="53" y="1"/>
                </a:cxn>
                <a:cxn ang="0">
                  <a:pos x="58" y="2"/>
                </a:cxn>
                <a:cxn ang="0">
                  <a:pos x="63" y="8"/>
                </a:cxn>
                <a:cxn ang="0">
                  <a:pos x="65" y="16"/>
                </a:cxn>
                <a:cxn ang="0">
                  <a:pos x="67" y="23"/>
                </a:cxn>
                <a:cxn ang="0">
                  <a:pos x="65" y="26"/>
                </a:cxn>
                <a:cxn ang="0">
                  <a:pos x="63" y="28"/>
                </a:cxn>
                <a:cxn ang="0">
                  <a:pos x="61" y="31"/>
                </a:cxn>
                <a:cxn ang="0">
                  <a:pos x="58" y="34"/>
                </a:cxn>
                <a:cxn ang="0">
                  <a:pos x="56" y="38"/>
                </a:cxn>
                <a:cxn ang="0">
                  <a:pos x="50" y="41"/>
                </a:cxn>
                <a:cxn ang="0">
                  <a:pos x="46" y="42"/>
                </a:cxn>
                <a:cxn ang="0">
                  <a:pos x="43" y="42"/>
                </a:cxn>
                <a:cxn ang="0">
                  <a:pos x="41" y="41"/>
                </a:cxn>
                <a:cxn ang="0">
                  <a:pos x="35" y="35"/>
                </a:cxn>
                <a:cxn ang="0">
                  <a:pos x="34" y="32"/>
                </a:cxn>
                <a:cxn ang="0">
                  <a:pos x="32" y="28"/>
                </a:cxn>
                <a:cxn ang="0">
                  <a:pos x="30" y="23"/>
                </a:cxn>
                <a:cxn ang="0">
                  <a:pos x="30" y="20"/>
                </a:cxn>
                <a:cxn ang="0">
                  <a:pos x="27" y="19"/>
                </a:cxn>
                <a:cxn ang="0">
                  <a:pos x="13" y="21"/>
                </a:cxn>
                <a:cxn ang="0">
                  <a:pos x="8" y="21"/>
                </a:cxn>
                <a:cxn ang="0">
                  <a:pos x="2" y="19"/>
                </a:cxn>
                <a:cxn ang="0">
                  <a:pos x="1" y="15"/>
                </a:cxn>
                <a:cxn ang="0">
                  <a:pos x="0" y="12"/>
                </a:cxn>
                <a:cxn ang="0">
                  <a:pos x="0" y="6"/>
                </a:cxn>
                <a:cxn ang="0">
                  <a:pos x="1" y="5"/>
                </a:cxn>
                <a:cxn ang="0">
                  <a:pos x="8" y="2"/>
                </a:cxn>
                <a:cxn ang="0">
                  <a:pos x="30" y="2"/>
                </a:cxn>
                <a:cxn ang="0">
                  <a:pos x="35" y="1"/>
                </a:cxn>
                <a:cxn ang="0">
                  <a:pos x="43" y="0"/>
                </a:cxn>
              </a:cxnLst>
              <a:rect l="0" t="0" r="r" b="b"/>
              <a:pathLst>
                <a:path w="67" h="42">
                  <a:moveTo>
                    <a:pt x="43" y="0"/>
                  </a:moveTo>
                  <a:lnTo>
                    <a:pt x="53" y="1"/>
                  </a:lnTo>
                  <a:lnTo>
                    <a:pt x="58" y="2"/>
                  </a:lnTo>
                  <a:lnTo>
                    <a:pt x="63" y="8"/>
                  </a:lnTo>
                  <a:lnTo>
                    <a:pt x="65" y="16"/>
                  </a:lnTo>
                  <a:lnTo>
                    <a:pt x="67" y="23"/>
                  </a:lnTo>
                  <a:lnTo>
                    <a:pt x="65" y="26"/>
                  </a:lnTo>
                  <a:lnTo>
                    <a:pt x="63" y="28"/>
                  </a:lnTo>
                  <a:lnTo>
                    <a:pt x="61" y="31"/>
                  </a:lnTo>
                  <a:lnTo>
                    <a:pt x="58" y="34"/>
                  </a:lnTo>
                  <a:lnTo>
                    <a:pt x="56" y="38"/>
                  </a:lnTo>
                  <a:lnTo>
                    <a:pt x="50" y="41"/>
                  </a:lnTo>
                  <a:lnTo>
                    <a:pt x="46" y="42"/>
                  </a:lnTo>
                  <a:lnTo>
                    <a:pt x="43" y="42"/>
                  </a:lnTo>
                  <a:lnTo>
                    <a:pt x="41" y="41"/>
                  </a:lnTo>
                  <a:lnTo>
                    <a:pt x="35" y="35"/>
                  </a:lnTo>
                  <a:lnTo>
                    <a:pt x="34" y="32"/>
                  </a:lnTo>
                  <a:lnTo>
                    <a:pt x="32" y="28"/>
                  </a:lnTo>
                  <a:lnTo>
                    <a:pt x="30" y="23"/>
                  </a:lnTo>
                  <a:lnTo>
                    <a:pt x="30" y="20"/>
                  </a:lnTo>
                  <a:lnTo>
                    <a:pt x="27" y="19"/>
                  </a:lnTo>
                  <a:lnTo>
                    <a:pt x="13" y="21"/>
                  </a:lnTo>
                  <a:lnTo>
                    <a:pt x="8" y="21"/>
                  </a:lnTo>
                  <a:lnTo>
                    <a:pt x="2" y="19"/>
                  </a:lnTo>
                  <a:lnTo>
                    <a:pt x="1" y="15"/>
                  </a:lnTo>
                  <a:lnTo>
                    <a:pt x="0" y="12"/>
                  </a:lnTo>
                  <a:lnTo>
                    <a:pt x="0" y="6"/>
                  </a:lnTo>
                  <a:lnTo>
                    <a:pt x="1" y="5"/>
                  </a:lnTo>
                  <a:lnTo>
                    <a:pt x="8" y="2"/>
                  </a:lnTo>
                  <a:lnTo>
                    <a:pt x="30" y="2"/>
                  </a:lnTo>
                  <a:lnTo>
                    <a:pt x="35" y="1"/>
                  </a:lnTo>
                  <a:lnTo>
                    <a:pt x="4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7" name="Freeform 17"/>
            <p:cNvSpPr>
              <a:spLocks/>
            </p:cNvSpPr>
            <p:nvPr/>
          </p:nvSpPr>
          <p:spPr bwMode="auto">
            <a:xfrm>
              <a:off x="2287588" y="1498600"/>
              <a:ext cx="77788" cy="38100"/>
            </a:xfrm>
            <a:custGeom>
              <a:avLst/>
              <a:gdLst/>
              <a:ahLst/>
              <a:cxnLst>
                <a:cxn ang="0">
                  <a:pos x="26" y="0"/>
                </a:cxn>
                <a:cxn ang="0">
                  <a:pos x="33" y="0"/>
                </a:cxn>
                <a:cxn ang="0">
                  <a:pos x="36" y="1"/>
                </a:cxn>
                <a:cxn ang="0">
                  <a:pos x="38" y="4"/>
                </a:cxn>
                <a:cxn ang="0">
                  <a:pos x="42" y="5"/>
                </a:cxn>
                <a:cxn ang="0">
                  <a:pos x="45" y="5"/>
                </a:cxn>
                <a:cxn ang="0">
                  <a:pos x="48" y="7"/>
                </a:cxn>
                <a:cxn ang="0">
                  <a:pos x="49" y="8"/>
                </a:cxn>
                <a:cxn ang="0">
                  <a:pos x="49" y="18"/>
                </a:cxn>
                <a:cxn ang="0">
                  <a:pos x="48" y="19"/>
                </a:cxn>
                <a:cxn ang="0">
                  <a:pos x="45" y="20"/>
                </a:cxn>
                <a:cxn ang="0">
                  <a:pos x="32" y="22"/>
                </a:cxn>
                <a:cxn ang="0">
                  <a:pos x="15" y="24"/>
                </a:cxn>
                <a:cxn ang="0">
                  <a:pos x="6" y="24"/>
                </a:cxn>
                <a:cxn ang="0">
                  <a:pos x="3" y="23"/>
                </a:cxn>
                <a:cxn ang="0">
                  <a:pos x="0" y="20"/>
                </a:cxn>
                <a:cxn ang="0">
                  <a:pos x="0" y="19"/>
                </a:cxn>
                <a:cxn ang="0">
                  <a:pos x="1" y="15"/>
                </a:cxn>
                <a:cxn ang="0">
                  <a:pos x="6" y="11"/>
                </a:cxn>
                <a:cxn ang="0">
                  <a:pos x="14" y="7"/>
                </a:cxn>
                <a:cxn ang="0">
                  <a:pos x="21" y="2"/>
                </a:cxn>
                <a:cxn ang="0">
                  <a:pos x="26" y="0"/>
                </a:cxn>
              </a:cxnLst>
              <a:rect l="0" t="0" r="r" b="b"/>
              <a:pathLst>
                <a:path w="49" h="24">
                  <a:moveTo>
                    <a:pt x="26" y="0"/>
                  </a:moveTo>
                  <a:lnTo>
                    <a:pt x="33" y="0"/>
                  </a:lnTo>
                  <a:lnTo>
                    <a:pt x="36" y="1"/>
                  </a:lnTo>
                  <a:lnTo>
                    <a:pt x="38" y="4"/>
                  </a:lnTo>
                  <a:lnTo>
                    <a:pt x="42" y="5"/>
                  </a:lnTo>
                  <a:lnTo>
                    <a:pt x="45" y="5"/>
                  </a:lnTo>
                  <a:lnTo>
                    <a:pt x="48" y="7"/>
                  </a:lnTo>
                  <a:lnTo>
                    <a:pt x="49" y="8"/>
                  </a:lnTo>
                  <a:lnTo>
                    <a:pt x="49" y="18"/>
                  </a:lnTo>
                  <a:lnTo>
                    <a:pt x="48" y="19"/>
                  </a:lnTo>
                  <a:lnTo>
                    <a:pt x="45" y="20"/>
                  </a:lnTo>
                  <a:lnTo>
                    <a:pt x="32" y="22"/>
                  </a:lnTo>
                  <a:lnTo>
                    <a:pt x="15" y="24"/>
                  </a:lnTo>
                  <a:lnTo>
                    <a:pt x="6" y="24"/>
                  </a:lnTo>
                  <a:lnTo>
                    <a:pt x="3" y="23"/>
                  </a:lnTo>
                  <a:lnTo>
                    <a:pt x="0" y="20"/>
                  </a:lnTo>
                  <a:lnTo>
                    <a:pt x="0" y="19"/>
                  </a:lnTo>
                  <a:lnTo>
                    <a:pt x="1" y="15"/>
                  </a:lnTo>
                  <a:lnTo>
                    <a:pt x="6" y="11"/>
                  </a:lnTo>
                  <a:lnTo>
                    <a:pt x="14" y="7"/>
                  </a:lnTo>
                  <a:lnTo>
                    <a:pt x="21" y="2"/>
                  </a:lnTo>
                  <a:lnTo>
                    <a:pt x="2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8" name="Freeform 18"/>
            <p:cNvSpPr>
              <a:spLocks/>
            </p:cNvSpPr>
            <p:nvPr/>
          </p:nvSpPr>
          <p:spPr bwMode="auto">
            <a:xfrm>
              <a:off x="2282825" y="1463675"/>
              <a:ext cx="39688" cy="23813"/>
            </a:xfrm>
            <a:custGeom>
              <a:avLst/>
              <a:gdLst/>
              <a:ahLst/>
              <a:cxnLst>
                <a:cxn ang="0">
                  <a:pos x="6" y="0"/>
                </a:cxn>
                <a:cxn ang="0">
                  <a:pos x="13" y="0"/>
                </a:cxn>
                <a:cxn ang="0">
                  <a:pos x="21" y="3"/>
                </a:cxn>
                <a:cxn ang="0">
                  <a:pos x="25" y="9"/>
                </a:cxn>
                <a:cxn ang="0">
                  <a:pos x="25" y="13"/>
                </a:cxn>
                <a:cxn ang="0">
                  <a:pos x="19" y="15"/>
                </a:cxn>
                <a:cxn ang="0">
                  <a:pos x="13" y="15"/>
                </a:cxn>
                <a:cxn ang="0">
                  <a:pos x="6" y="12"/>
                </a:cxn>
                <a:cxn ang="0">
                  <a:pos x="2" y="9"/>
                </a:cxn>
                <a:cxn ang="0">
                  <a:pos x="0" y="5"/>
                </a:cxn>
                <a:cxn ang="0">
                  <a:pos x="6" y="0"/>
                </a:cxn>
              </a:cxnLst>
              <a:rect l="0" t="0" r="r" b="b"/>
              <a:pathLst>
                <a:path w="25" h="15">
                  <a:moveTo>
                    <a:pt x="6" y="0"/>
                  </a:moveTo>
                  <a:lnTo>
                    <a:pt x="13" y="0"/>
                  </a:lnTo>
                  <a:lnTo>
                    <a:pt x="21" y="3"/>
                  </a:lnTo>
                  <a:lnTo>
                    <a:pt x="25" y="9"/>
                  </a:lnTo>
                  <a:lnTo>
                    <a:pt x="25" y="13"/>
                  </a:lnTo>
                  <a:lnTo>
                    <a:pt x="19" y="15"/>
                  </a:lnTo>
                  <a:lnTo>
                    <a:pt x="13" y="15"/>
                  </a:lnTo>
                  <a:lnTo>
                    <a:pt x="6" y="12"/>
                  </a:lnTo>
                  <a:lnTo>
                    <a:pt x="2" y="9"/>
                  </a:lnTo>
                  <a:lnTo>
                    <a:pt x="0" y="5"/>
                  </a:lnTo>
                  <a:lnTo>
                    <a:pt x="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19" name="Freeform 19"/>
            <p:cNvSpPr>
              <a:spLocks/>
            </p:cNvSpPr>
            <p:nvPr/>
          </p:nvSpPr>
          <p:spPr bwMode="auto">
            <a:xfrm>
              <a:off x="2251075" y="1389063"/>
              <a:ext cx="349250" cy="104775"/>
            </a:xfrm>
            <a:custGeom>
              <a:avLst/>
              <a:gdLst/>
              <a:ahLst/>
              <a:cxnLst>
                <a:cxn ang="0">
                  <a:pos x="1" y="0"/>
                </a:cxn>
                <a:cxn ang="0">
                  <a:pos x="4" y="3"/>
                </a:cxn>
                <a:cxn ang="0">
                  <a:pos x="11" y="4"/>
                </a:cxn>
                <a:cxn ang="0">
                  <a:pos x="19" y="7"/>
                </a:cxn>
                <a:cxn ang="0">
                  <a:pos x="26" y="10"/>
                </a:cxn>
                <a:cxn ang="0">
                  <a:pos x="35" y="13"/>
                </a:cxn>
                <a:cxn ang="0">
                  <a:pos x="42" y="14"/>
                </a:cxn>
                <a:cxn ang="0">
                  <a:pos x="46" y="15"/>
                </a:cxn>
                <a:cxn ang="0">
                  <a:pos x="52" y="17"/>
                </a:cxn>
                <a:cxn ang="0">
                  <a:pos x="59" y="19"/>
                </a:cxn>
                <a:cxn ang="0">
                  <a:pos x="67" y="25"/>
                </a:cxn>
                <a:cxn ang="0">
                  <a:pos x="74" y="32"/>
                </a:cxn>
                <a:cxn ang="0">
                  <a:pos x="81" y="36"/>
                </a:cxn>
                <a:cxn ang="0">
                  <a:pos x="87" y="41"/>
                </a:cxn>
                <a:cxn ang="0">
                  <a:pos x="94" y="45"/>
                </a:cxn>
                <a:cxn ang="0">
                  <a:pos x="102" y="47"/>
                </a:cxn>
                <a:cxn ang="0">
                  <a:pos x="117" y="45"/>
                </a:cxn>
                <a:cxn ang="0">
                  <a:pos x="135" y="47"/>
                </a:cxn>
                <a:cxn ang="0">
                  <a:pos x="145" y="47"/>
                </a:cxn>
                <a:cxn ang="0">
                  <a:pos x="157" y="48"/>
                </a:cxn>
                <a:cxn ang="0">
                  <a:pos x="171" y="48"/>
                </a:cxn>
                <a:cxn ang="0">
                  <a:pos x="182" y="47"/>
                </a:cxn>
                <a:cxn ang="0">
                  <a:pos x="195" y="47"/>
                </a:cxn>
                <a:cxn ang="0">
                  <a:pos x="204" y="48"/>
                </a:cxn>
                <a:cxn ang="0">
                  <a:pos x="212" y="51"/>
                </a:cxn>
                <a:cxn ang="0">
                  <a:pos x="219" y="54"/>
                </a:cxn>
                <a:cxn ang="0">
                  <a:pos x="220" y="56"/>
                </a:cxn>
                <a:cxn ang="0">
                  <a:pos x="220" y="58"/>
                </a:cxn>
                <a:cxn ang="0">
                  <a:pos x="213" y="65"/>
                </a:cxn>
                <a:cxn ang="0">
                  <a:pos x="209" y="65"/>
                </a:cxn>
                <a:cxn ang="0">
                  <a:pos x="204" y="66"/>
                </a:cxn>
                <a:cxn ang="0">
                  <a:pos x="187" y="65"/>
                </a:cxn>
                <a:cxn ang="0">
                  <a:pos x="167" y="63"/>
                </a:cxn>
                <a:cxn ang="0">
                  <a:pos x="149" y="62"/>
                </a:cxn>
                <a:cxn ang="0">
                  <a:pos x="137" y="62"/>
                </a:cxn>
                <a:cxn ang="0">
                  <a:pos x="126" y="63"/>
                </a:cxn>
                <a:cxn ang="0">
                  <a:pos x="119" y="65"/>
                </a:cxn>
                <a:cxn ang="0">
                  <a:pos x="116" y="65"/>
                </a:cxn>
                <a:cxn ang="0">
                  <a:pos x="94" y="62"/>
                </a:cxn>
                <a:cxn ang="0">
                  <a:pos x="91" y="60"/>
                </a:cxn>
                <a:cxn ang="0">
                  <a:pos x="83" y="58"/>
                </a:cxn>
                <a:cxn ang="0">
                  <a:pos x="75" y="52"/>
                </a:cxn>
                <a:cxn ang="0">
                  <a:pos x="68" y="47"/>
                </a:cxn>
                <a:cxn ang="0">
                  <a:pos x="63" y="41"/>
                </a:cxn>
                <a:cxn ang="0">
                  <a:pos x="44" y="36"/>
                </a:cxn>
                <a:cxn ang="0">
                  <a:pos x="35" y="33"/>
                </a:cxn>
                <a:cxn ang="0">
                  <a:pos x="26" y="28"/>
                </a:cxn>
                <a:cxn ang="0">
                  <a:pos x="15" y="22"/>
                </a:cxn>
                <a:cxn ang="0">
                  <a:pos x="5" y="17"/>
                </a:cxn>
                <a:cxn ang="0">
                  <a:pos x="3" y="14"/>
                </a:cxn>
                <a:cxn ang="0">
                  <a:pos x="0" y="8"/>
                </a:cxn>
                <a:cxn ang="0">
                  <a:pos x="0" y="4"/>
                </a:cxn>
                <a:cxn ang="0">
                  <a:pos x="1" y="2"/>
                </a:cxn>
                <a:cxn ang="0">
                  <a:pos x="1" y="0"/>
                </a:cxn>
              </a:cxnLst>
              <a:rect l="0" t="0" r="r" b="b"/>
              <a:pathLst>
                <a:path w="220" h="66">
                  <a:moveTo>
                    <a:pt x="1" y="0"/>
                  </a:moveTo>
                  <a:lnTo>
                    <a:pt x="4" y="3"/>
                  </a:lnTo>
                  <a:lnTo>
                    <a:pt x="11" y="4"/>
                  </a:lnTo>
                  <a:lnTo>
                    <a:pt x="19" y="7"/>
                  </a:lnTo>
                  <a:lnTo>
                    <a:pt x="26" y="10"/>
                  </a:lnTo>
                  <a:lnTo>
                    <a:pt x="35" y="13"/>
                  </a:lnTo>
                  <a:lnTo>
                    <a:pt x="42" y="14"/>
                  </a:lnTo>
                  <a:lnTo>
                    <a:pt x="46" y="15"/>
                  </a:lnTo>
                  <a:lnTo>
                    <a:pt x="52" y="17"/>
                  </a:lnTo>
                  <a:lnTo>
                    <a:pt x="59" y="19"/>
                  </a:lnTo>
                  <a:lnTo>
                    <a:pt x="67" y="25"/>
                  </a:lnTo>
                  <a:lnTo>
                    <a:pt x="74" y="32"/>
                  </a:lnTo>
                  <a:lnTo>
                    <a:pt x="81" y="36"/>
                  </a:lnTo>
                  <a:lnTo>
                    <a:pt x="87" y="41"/>
                  </a:lnTo>
                  <a:lnTo>
                    <a:pt x="94" y="45"/>
                  </a:lnTo>
                  <a:lnTo>
                    <a:pt x="102" y="47"/>
                  </a:lnTo>
                  <a:lnTo>
                    <a:pt x="117" y="45"/>
                  </a:lnTo>
                  <a:lnTo>
                    <a:pt x="135" y="47"/>
                  </a:lnTo>
                  <a:lnTo>
                    <a:pt x="145" y="47"/>
                  </a:lnTo>
                  <a:lnTo>
                    <a:pt x="157" y="48"/>
                  </a:lnTo>
                  <a:lnTo>
                    <a:pt x="171" y="48"/>
                  </a:lnTo>
                  <a:lnTo>
                    <a:pt x="182" y="47"/>
                  </a:lnTo>
                  <a:lnTo>
                    <a:pt x="195" y="47"/>
                  </a:lnTo>
                  <a:lnTo>
                    <a:pt x="204" y="48"/>
                  </a:lnTo>
                  <a:lnTo>
                    <a:pt x="212" y="51"/>
                  </a:lnTo>
                  <a:lnTo>
                    <a:pt x="219" y="54"/>
                  </a:lnTo>
                  <a:lnTo>
                    <a:pt x="220" y="56"/>
                  </a:lnTo>
                  <a:lnTo>
                    <a:pt x="220" y="58"/>
                  </a:lnTo>
                  <a:lnTo>
                    <a:pt x="213" y="65"/>
                  </a:lnTo>
                  <a:lnTo>
                    <a:pt x="209" y="65"/>
                  </a:lnTo>
                  <a:lnTo>
                    <a:pt x="204" y="66"/>
                  </a:lnTo>
                  <a:lnTo>
                    <a:pt x="187" y="65"/>
                  </a:lnTo>
                  <a:lnTo>
                    <a:pt x="167" y="63"/>
                  </a:lnTo>
                  <a:lnTo>
                    <a:pt x="149" y="62"/>
                  </a:lnTo>
                  <a:lnTo>
                    <a:pt x="137" y="62"/>
                  </a:lnTo>
                  <a:lnTo>
                    <a:pt x="126" y="63"/>
                  </a:lnTo>
                  <a:lnTo>
                    <a:pt x="119" y="65"/>
                  </a:lnTo>
                  <a:lnTo>
                    <a:pt x="116" y="65"/>
                  </a:lnTo>
                  <a:lnTo>
                    <a:pt x="94" y="62"/>
                  </a:lnTo>
                  <a:lnTo>
                    <a:pt x="91" y="60"/>
                  </a:lnTo>
                  <a:lnTo>
                    <a:pt x="83" y="58"/>
                  </a:lnTo>
                  <a:lnTo>
                    <a:pt x="75" y="52"/>
                  </a:lnTo>
                  <a:lnTo>
                    <a:pt x="68" y="47"/>
                  </a:lnTo>
                  <a:lnTo>
                    <a:pt x="63" y="41"/>
                  </a:lnTo>
                  <a:lnTo>
                    <a:pt x="44" y="36"/>
                  </a:lnTo>
                  <a:lnTo>
                    <a:pt x="35" y="33"/>
                  </a:lnTo>
                  <a:lnTo>
                    <a:pt x="26" y="28"/>
                  </a:lnTo>
                  <a:lnTo>
                    <a:pt x="15" y="22"/>
                  </a:lnTo>
                  <a:lnTo>
                    <a:pt x="5" y="17"/>
                  </a:lnTo>
                  <a:lnTo>
                    <a:pt x="3" y="14"/>
                  </a:lnTo>
                  <a:lnTo>
                    <a:pt x="0" y="8"/>
                  </a:lnTo>
                  <a:lnTo>
                    <a:pt x="0" y="4"/>
                  </a:lnTo>
                  <a:lnTo>
                    <a:pt x="1" y="2"/>
                  </a:lnTo>
                  <a:lnTo>
                    <a:pt x="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0" name="Freeform 20"/>
            <p:cNvSpPr>
              <a:spLocks/>
            </p:cNvSpPr>
            <p:nvPr/>
          </p:nvSpPr>
          <p:spPr bwMode="auto">
            <a:xfrm>
              <a:off x="3713163" y="1681163"/>
              <a:ext cx="192088" cy="84138"/>
            </a:xfrm>
            <a:custGeom>
              <a:avLst/>
              <a:gdLst/>
              <a:ahLst/>
              <a:cxnLst>
                <a:cxn ang="0">
                  <a:pos x="9" y="0"/>
                </a:cxn>
                <a:cxn ang="0">
                  <a:pos x="15" y="0"/>
                </a:cxn>
                <a:cxn ang="0">
                  <a:pos x="24" y="1"/>
                </a:cxn>
                <a:cxn ang="0">
                  <a:pos x="32" y="4"/>
                </a:cxn>
                <a:cxn ang="0">
                  <a:pos x="37" y="8"/>
                </a:cxn>
                <a:cxn ang="0">
                  <a:pos x="43" y="11"/>
                </a:cxn>
                <a:cxn ang="0">
                  <a:pos x="48" y="11"/>
                </a:cxn>
                <a:cxn ang="0">
                  <a:pos x="56" y="9"/>
                </a:cxn>
                <a:cxn ang="0">
                  <a:pos x="76" y="7"/>
                </a:cxn>
                <a:cxn ang="0">
                  <a:pos x="82" y="5"/>
                </a:cxn>
                <a:cxn ang="0">
                  <a:pos x="88" y="3"/>
                </a:cxn>
                <a:cxn ang="0">
                  <a:pos x="93" y="3"/>
                </a:cxn>
                <a:cxn ang="0">
                  <a:pos x="102" y="4"/>
                </a:cxn>
                <a:cxn ang="0">
                  <a:pos x="111" y="8"/>
                </a:cxn>
                <a:cxn ang="0">
                  <a:pos x="119" y="13"/>
                </a:cxn>
                <a:cxn ang="0">
                  <a:pos x="121" y="16"/>
                </a:cxn>
                <a:cxn ang="0">
                  <a:pos x="121" y="19"/>
                </a:cxn>
                <a:cxn ang="0">
                  <a:pos x="118" y="24"/>
                </a:cxn>
                <a:cxn ang="0">
                  <a:pos x="115" y="27"/>
                </a:cxn>
                <a:cxn ang="0">
                  <a:pos x="114" y="30"/>
                </a:cxn>
                <a:cxn ang="0">
                  <a:pos x="110" y="34"/>
                </a:cxn>
                <a:cxn ang="0">
                  <a:pos x="100" y="34"/>
                </a:cxn>
                <a:cxn ang="0">
                  <a:pos x="92" y="37"/>
                </a:cxn>
                <a:cxn ang="0">
                  <a:pos x="87" y="40"/>
                </a:cxn>
                <a:cxn ang="0">
                  <a:pos x="81" y="44"/>
                </a:cxn>
                <a:cxn ang="0">
                  <a:pos x="73" y="48"/>
                </a:cxn>
                <a:cxn ang="0">
                  <a:pos x="62" y="52"/>
                </a:cxn>
                <a:cxn ang="0">
                  <a:pos x="56" y="53"/>
                </a:cxn>
                <a:cxn ang="0">
                  <a:pos x="52" y="53"/>
                </a:cxn>
                <a:cxn ang="0">
                  <a:pos x="47" y="50"/>
                </a:cxn>
                <a:cxn ang="0">
                  <a:pos x="44" y="48"/>
                </a:cxn>
                <a:cxn ang="0">
                  <a:pos x="41" y="42"/>
                </a:cxn>
                <a:cxn ang="0">
                  <a:pos x="37" y="38"/>
                </a:cxn>
                <a:cxn ang="0">
                  <a:pos x="30" y="37"/>
                </a:cxn>
                <a:cxn ang="0">
                  <a:pos x="24" y="37"/>
                </a:cxn>
                <a:cxn ang="0">
                  <a:pos x="18" y="38"/>
                </a:cxn>
                <a:cxn ang="0">
                  <a:pos x="13" y="35"/>
                </a:cxn>
                <a:cxn ang="0">
                  <a:pos x="9" y="31"/>
                </a:cxn>
                <a:cxn ang="0">
                  <a:pos x="3" y="20"/>
                </a:cxn>
                <a:cxn ang="0">
                  <a:pos x="2" y="16"/>
                </a:cxn>
                <a:cxn ang="0">
                  <a:pos x="0" y="13"/>
                </a:cxn>
                <a:cxn ang="0">
                  <a:pos x="0" y="9"/>
                </a:cxn>
                <a:cxn ang="0">
                  <a:pos x="2" y="7"/>
                </a:cxn>
                <a:cxn ang="0">
                  <a:pos x="9" y="0"/>
                </a:cxn>
              </a:cxnLst>
              <a:rect l="0" t="0" r="r" b="b"/>
              <a:pathLst>
                <a:path w="121" h="53">
                  <a:moveTo>
                    <a:pt x="9" y="0"/>
                  </a:moveTo>
                  <a:lnTo>
                    <a:pt x="15" y="0"/>
                  </a:lnTo>
                  <a:lnTo>
                    <a:pt x="24" y="1"/>
                  </a:lnTo>
                  <a:lnTo>
                    <a:pt x="32" y="4"/>
                  </a:lnTo>
                  <a:lnTo>
                    <a:pt x="37" y="8"/>
                  </a:lnTo>
                  <a:lnTo>
                    <a:pt x="43" y="11"/>
                  </a:lnTo>
                  <a:lnTo>
                    <a:pt x="48" y="11"/>
                  </a:lnTo>
                  <a:lnTo>
                    <a:pt x="56" y="9"/>
                  </a:lnTo>
                  <a:lnTo>
                    <a:pt x="76" y="7"/>
                  </a:lnTo>
                  <a:lnTo>
                    <a:pt x="82" y="5"/>
                  </a:lnTo>
                  <a:lnTo>
                    <a:pt x="88" y="3"/>
                  </a:lnTo>
                  <a:lnTo>
                    <a:pt x="93" y="3"/>
                  </a:lnTo>
                  <a:lnTo>
                    <a:pt x="102" y="4"/>
                  </a:lnTo>
                  <a:lnTo>
                    <a:pt x="111" y="8"/>
                  </a:lnTo>
                  <a:lnTo>
                    <a:pt x="119" y="13"/>
                  </a:lnTo>
                  <a:lnTo>
                    <a:pt x="121" y="16"/>
                  </a:lnTo>
                  <a:lnTo>
                    <a:pt x="121" y="19"/>
                  </a:lnTo>
                  <a:lnTo>
                    <a:pt x="118" y="24"/>
                  </a:lnTo>
                  <a:lnTo>
                    <a:pt x="115" y="27"/>
                  </a:lnTo>
                  <a:lnTo>
                    <a:pt x="114" y="30"/>
                  </a:lnTo>
                  <a:lnTo>
                    <a:pt x="110" y="34"/>
                  </a:lnTo>
                  <a:lnTo>
                    <a:pt x="100" y="34"/>
                  </a:lnTo>
                  <a:lnTo>
                    <a:pt x="92" y="37"/>
                  </a:lnTo>
                  <a:lnTo>
                    <a:pt x="87" y="40"/>
                  </a:lnTo>
                  <a:lnTo>
                    <a:pt x="81" y="44"/>
                  </a:lnTo>
                  <a:lnTo>
                    <a:pt x="73" y="48"/>
                  </a:lnTo>
                  <a:lnTo>
                    <a:pt x="62" y="52"/>
                  </a:lnTo>
                  <a:lnTo>
                    <a:pt x="56" y="53"/>
                  </a:lnTo>
                  <a:lnTo>
                    <a:pt x="52" y="53"/>
                  </a:lnTo>
                  <a:lnTo>
                    <a:pt x="47" y="50"/>
                  </a:lnTo>
                  <a:lnTo>
                    <a:pt x="44" y="48"/>
                  </a:lnTo>
                  <a:lnTo>
                    <a:pt x="41" y="42"/>
                  </a:lnTo>
                  <a:lnTo>
                    <a:pt x="37" y="38"/>
                  </a:lnTo>
                  <a:lnTo>
                    <a:pt x="30" y="37"/>
                  </a:lnTo>
                  <a:lnTo>
                    <a:pt x="24" y="37"/>
                  </a:lnTo>
                  <a:lnTo>
                    <a:pt x="18" y="38"/>
                  </a:lnTo>
                  <a:lnTo>
                    <a:pt x="13" y="35"/>
                  </a:lnTo>
                  <a:lnTo>
                    <a:pt x="9" y="31"/>
                  </a:lnTo>
                  <a:lnTo>
                    <a:pt x="3" y="20"/>
                  </a:lnTo>
                  <a:lnTo>
                    <a:pt x="2" y="16"/>
                  </a:lnTo>
                  <a:lnTo>
                    <a:pt x="0" y="13"/>
                  </a:lnTo>
                  <a:lnTo>
                    <a:pt x="0" y="9"/>
                  </a:lnTo>
                  <a:lnTo>
                    <a:pt x="2" y="7"/>
                  </a:lnTo>
                  <a:lnTo>
                    <a:pt x="9"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1" name="Freeform 21"/>
            <p:cNvSpPr>
              <a:spLocks/>
            </p:cNvSpPr>
            <p:nvPr/>
          </p:nvSpPr>
          <p:spPr bwMode="auto">
            <a:xfrm>
              <a:off x="2747963" y="1125538"/>
              <a:ext cx="1104900" cy="711200"/>
            </a:xfrm>
            <a:custGeom>
              <a:avLst/>
              <a:gdLst/>
              <a:ahLst/>
              <a:cxnLst>
                <a:cxn ang="0">
                  <a:pos x="498" y="13"/>
                </a:cxn>
                <a:cxn ang="0">
                  <a:pos x="472" y="26"/>
                </a:cxn>
                <a:cxn ang="0">
                  <a:pos x="401" y="33"/>
                </a:cxn>
                <a:cxn ang="0">
                  <a:pos x="468" y="35"/>
                </a:cxn>
                <a:cxn ang="0">
                  <a:pos x="524" y="20"/>
                </a:cxn>
                <a:cxn ang="0">
                  <a:pos x="558" y="20"/>
                </a:cxn>
                <a:cxn ang="0">
                  <a:pos x="582" y="66"/>
                </a:cxn>
                <a:cxn ang="0">
                  <a:pos x="619" y="105"/>
                </a:cxn>
                <a:cxn ang="0">
                  <a:pos x="692" y="80"/>
                </a:cxn>
                <a:cxn ang="0">
                  <a:pos x="659" y="121"/>
                </a:cxn>
                <a:cxn ang="0">
                  <a:pos x="619" y="180"/>
                </a:cxn>
                <a:cxn ang="0">
                  <a:pos x="637" y="191"/>
                </a:cxn>
                <a:cxn ang="0">
                  <a:pos x="623" y="226"/>
                </a:cxn>
                <a:cxn ang="0">
                  <a:pos x="578" y="239"/>
                </a:cxn>
                <a:cxn ang="0">
                  <a:pos x="585" y="276"/>
                </a:cxn>
                <a:cxn ang="0">
                  <a:pos x="574" y="300"/>
                </a:cxn>
                <a:cxn ang="0">
                  <a:pos x="559" y="277"/>
                </a:cxn>
                <a:cxn ang="0">
                  <a:pos x="539" y="288"/>
                </a:cxn>
                <a:cxn ang="0">
                  <a:pos x="566" y="310"/>
                </a:cxn>
                <a:cxn ang="0">
                  <a:pos x="550" y="311"/>
                </a:cxn>
                <a:cxn ang="0">
                  <a:pos x="465" y="328"/>
                </a:cxn>
                <a:cxn ang="0">
                  <a:pos x="440" y="359"/>
                </a:cxn>
                <a:cxn ang="0">
                  <a:pos x="375" y="373"/>
                </a:cxn>
                <a:cxn ang="0">
                  <a:pos x="373" y="390"/>
                </a:cxn>
                <a:cxn ang="0">
                  <a:pos x="358" y="402"/>
                </a:cxn>
                <a:cxn ang="0">
                  <a:pos x="346" y="439"/>
                </a:cxn>
                <a:cxn ang="0">
                  <a:pos x="317" y="440"/>
                </a:cxn>
                <a:cxn ang="0">
                  <a:pos x="310" y="432"/>
                </a:cxn>
                <a:cxn ang="0">
                  <a:pos x="279" y="422"/>
                </a:cxn>
                <a:cxn ang="0">
                  <a:pos x="249" y="381"/>
                </a:cxn>
                <a:cxn ang="0">
                  <a:pos x="231" y="370"/>
                </a:cxn>
                <a:cxn ang="0">
                  <a:pos x="221" y="333"/>
                </a:cxn>
                <a:cxn ang="0">
                  <a:pos x="228" y="318"/>
                </a:cxn>
                <a:cxn ang="0">
                  <a:pos x="215" y="287"/>
                </a:cxn>
                <a:cxn ang="0">
                  <a:pos x="239" y="303"/>
                </a:cxn>
                <a:cxn ang="0">
                  <a:pos x="249" y="313"/>
                </a:cxn>
                <a:cxn ang="0">
                  <a:pos x="249" y="287"/>
                </a:cxn>
                <a:cxn ang="0">
                  <a:pos x="219" y="269"/>
                </a:cxn>
                <a:cxn ang="0">
                  <a:pos x="205" y="287"/>
                </a:cxn>
                <a:cxn ang="0">
                  <a:pos x="194" y="243"/>
                </a:cxn>
                <a:cxn ang="0">
                  <a:pos x="146" y="210"/>
                </a:cxn>
                <a:cxn ang="0">
                  <a:pos x="79" y="205"/>
                </a:cxn>
                <a:cxn ang="0">
                  <a:pos x="71" y="184"/>
                </a:cxn>
                <a:cxn ang="0">
                  <a:pos x="52" y="214"/>
                </a:cxn>
                <a:cxn ang="0">
                  <a:pos x="16" y="188"/>
                </a:cxn>
                <a:cxn ang="0">
                  <a:pos x="27" y="174"/>
                </a:cxn>
                <a:cxn ang="0">
                  <a:pos x="57" y="148"/>
                </a:cxn>
                <a:cxn ang="0">
                  <a:pos x="86" y="126"/>
                </a:cxn>
                <a:cxn ang="0">
                  <a:pos x="113" y="111"/>
                </a:cxn>
                <a:cxn ang="0">
                  <a:pos x="127" y="92"/>
                </a:cxn>
                <a:cxn ang="0">
                  <a:pos x="211" y="80"/>
                </a:cxn>
                <a:cxn ang="0">
                  <a:pos x="256" y="68"/>
                </a:cxn>
                <a:cxn ang="0">
                  <a:pos x="268" y="42"/>
                </a:cxn>
                <a:cxn ang="0">
                  <a:pos x="279" y="58"/>
                </a:cxn>
                <a:cxn ang="0">
                  <a:pos x="305" y="28"/>
                </a:cxn>
                <a:cxn ang="0">
                  <a:pos x="377" y="6"/>
                </a:cxn>
              </a:cxnLst>
              <a:rect l="0" t="0" r="r" b="b"/>
              <a:pathLst>
                <a:path w="696" h="448">
                  <a:moveTo>
                    <a:pt x="420" y="0"/>
                  </a:moveTo>
                  <a:lnTo>
                    <a:pt x="435" y="0"/>
                  </a:lnTo>
                  <a:lnTo>
                    <a:pt x="455" y="3"/>
                  </a:lnTo>
                  <a:lnTo>
                    <a:pt x="477" y="9"/>
                  </a:lnTo>
                  <a:lnTo>
                    <a:pt x="496" y="11"/>
                  </a:lnTo>
                  <a:lnTo>
                    <a:pt x="498" y="13"/>
                  </a:lnTo>
                  <a:lnTo>
                    <a:pt x="500" y="13"/>
                  </a:lnTo>
                  <a:lnTo>
                    <a:pt x="504" y="17"/>
                  </a:lnTo>
                  <a:lnTo>
                    <a:pt x="502" y="20"/>
                  </a:lnTo>
                  <a:lnTo>
                    <a:pt x="498" y="21"/>
                  </a:lnTo>
                  <a:lnTo>
                    <a:pt x="487" y="24"/>
                  </a:lnTo>
                  <a:lnTo>
                    <a:pt x="472" y="26"/>
                  </a:lnTo>
                  <a:lnTo>
                    <a:pt x="457" y="31"/>
                  </a:lnTo>
                  <a:lnTo>
                    <a:pt x="443" y="33"/>
                  </a:lnTo>
                  <a:lnTo>
                    <a:pt x="431" y="35"/>
                  </a:lnTo>
                  <a:lnTo>
                    <a:pt x="418" y="35"/>
                  </a:lnTo>
                  <a:lnTo>
                    <a:pt x="407" y="33"/>
                  </a:lnTo>
                  <a:lnTo>
                    <a:pt x="401" y="33"/>
                  </a:lnTo>
                  <a:lnTo>
                    <a:pt x="406" y="35"/>
                  </a:lnTo>
                  <a:lnTo>
                    <a:pt x="416" y="36"/>
                  </a:lnTo>
                  <a:lnTo>
                    <a:pt x="428" y="39"/>
                  </a:lnTo>
                  <a:lnTo>
                    <a:pt x="444" y="39"/>
                  </a:lnTo>
                  <a:lnTo>
                    <a:pt x="463" y="36"/>
                  </a:lnTo>
                  <a:lnTo>
                    <a:pt x="468" y="35"/>
                  </a:lnTo>
                  <a:lnTo>
                    <a:pt x="474" y="32"/>
                  </a:lnTo>
                  <a:lnTo>
                    <a:pt x="484" y="29"/>
                  </a:lnTo>
                  <a:lnTo>
                    <a:pt x="495" y="31"/>
                  </a:lnTo>
                  <a:lnTo>
                    <a:pt x="502" y="29"/>
                  </a:lnTo>
                  <a:lnTo>
                    <a:pt x="511" y="25"/>
                  </a:lnTo>
                  <a:lnTo>
                    <a:pt x="524" y="20"/>
                  </a:lnTo>
                  <a:lnTo>
                    <a:pt x="532" y="18"/>
                  </a:lnTo>
                  <a:lnTo>
                    <a:pt x="540" y="20"/>
                  </a:lnTo>
                  <a:lnTo>
                    <a:pt x="547" y="21"/>
                  </a:lnTo>
                  <a:lnTo>
                    <a:pt x="552" y="21"/>
                  </a:lnTo>
                  <a:lnTo>
                    <a:pt x="555" y="20"/>
                  </a:lnTo>
                  <a:lnTo>
                    <a:pt x="558" y="20"/>
                  </a:lnTo>
                  <a:lnTo>
                    <a:pt x="563" y="18"/>
                  </a:lnTo>
                  <a:lnTo>
                    <a:pt x="569" y="20"/>
                  </a:lnTo>
                  <a:lnTo>
                    <a:pt x="571" y="25"/>
                  </a:lnTo>
                  <a:lnTo>
                    <a:pt x="573" y="35"/>
                  </a:lnTo>
                  <a:lnTo>
                    <a:pt x="578" y="57"/>
                  </a:lnTo>
                  <a:lnTo>
                    <a:pt x="582" y="66"/>
                  </a:lnTo>
                  <a:lnTo>
                    <a:pt x="588" y="74"/>
                  </a:lnTo>
                  <a:lnTo>
                    <a:pt x="592" y="83"/>
                  </a:lnTo>
                  <a:lnTo>
                    <a:pt x="596" y="92"/>
                  </a:lnTo>
                  <a:lnTo>
                    <a:pt x="602" y="99"/>
                  </a:lnTo>
                  <a:lnTo>
                    <a:pt x="610" y="105"/>
                  </a:lnTo>
                  <a:lnTo>
                    <a:pt x="619" y="105"/>
                  </a:lnTo>
                  <a:lnTo>
                    <a:pt x="629" y="99"/>
                  </a:lnTo>
                  <a:lnTo>
                    <a:pt x="647" y="81"/>
                  </a:lnTo>
                  <a:lnTo>
                    <a:pt x="658" y="76"/>
                  </a:lnTo>
                  <a:lnTo>
                    <a:pt x="671" y="74"/>
                  </a:lnTo>
                  <a:lnTo>
                    <a:pt x="682" y="77"/>
                  </a:lnTo>
                  <a:lnTo>
                    <a:pt x="692" y="80"/>
                  </a:lnTo>
                  <a:lnTo>
                    <a:pt x="696" y="84"/>
                  </a:lnTo>
                  <a:lnTo>
                    <a:pt x="696" y="91"/>
                  </a:lnTo>
                  <a:lnTo>
                    <a:pt x="692" y="98"/>
                  </a:lnTo>
                  <a:lnTo>
                    <a:pt x="685" y="105"/>
                  </a:lnTo>
                  <a:lnTo>
                    <a:pt x="669" y="113"/>
                  </a:lnTo>
                  <a:lnTo>
                    <a:pt x="659" y="121"/>
                  </a:lnTo>
                  <a:lnTo>
                    <a:pt x="640" y="140"/>
                  </a:lnTo>
                  <a:lnTo>
                    <a:pt x="633" y="148"/>
                  </a:lnTo>
                  <a:lnTo>
                    <a:pt x="625" y="157"/>
                  </a:lnTo>
                  <a:lnTo>
                    <a:pt x="621" y="163"/>
                  </a:lnTo>
                  <a:lnTo>
                    <a:pt x="618" y="170"/>
                  </a:lnTo>
                  <a:lnTo>
                    <a:pt x="619" y="180"/>
                  </a:lnTo>
                  <a:lnTo>
                    <a:pt x="622" y="184"/>
                  </a:lnTo>
                  <a:lnTo>
                    <a:pt x="623" y="187"/>
                  </a:lnTo>
                  <a:lnTo>
                    <a:pt x="626" y="188"/>
                  </a:lnTo>
                  <a:lnTo>
                    <a:pt x="633" y="188"/>
                  </a:lnTo>
                  <a:lnTo>
                    <a:pt x="636" y="189"/>
                  </a:lnTo>
                  <a:lnTo>
                    <a:pt x="637" y="191"/>
                  </a:lnTo>
                  <a:lnTo>
                    <a:pt x="637" y="192"/>
                  </a:lnTo>
                  <a:lnTo>
                    <a:pt x="632" y="198"/>
                  </a:lnTo>
                  <a:lnTo>
                    <a:pt x="629" y="202"/>
                  </a:lnTo>
                  <a:lnTo>
                    <a:pt x="628" y="205"/>
                  </a:lnTo>
                  <a:lnTo>
                    <a:pt x="625" y="214"/>
                  </a:lnTo>
                  <a:lnTo>
                    <a:pt x="623" y="226"/>
                  </a:lnTo>
                  <a:lnTo>
                    <a:pt x="623" y="240"/>
                  </a:lnTo>
                  <a:lnTo>
                    <a:pt x="622" y="244"/>
                  </a:lnTo>
                  <a:lnTo>
                    <a:pt x="617" y="244"/>
                  </a:lnTo>
                  <a:lnTo>
                    <a:pt x="592" y="236"/>
                  </a:lnTo>
                  <a:lnTo>
                    <a:pt x="584" y="236"/>
                  </a:lnTo>
                  <a:lnTo>
                    <a:pt x="578" y="239"/>
                  </a:lnTo>
                  <a:lnTo>
                    <a:pt x="576" y="244"/>
                  </a:lnTo>
                  <a:lnTo>
                    <a:pt x="576" y="251"/>
                  </a:lnTo>
                  <a:lnTo>
                    <a:pt x="578" y="258"/>
                  </a:lnTo>
                  <a:lnTo>
                    <a:pt x="581" y="266"/>
                  </a:lnTo>
                  <a:lnTo>
                    <a:pt x="582" y="272"/>
                  </a:lnTo>
                  <a:lnTo>
                    <a:pt x="585" y="276"/>
                  </a:lnTo>
                  <a:lnTo>
                    <a:pt x="587" y="280"/>
                  </a:lnTo>
                  <a:lnTo>
                    <a:pt x="588" y="281"/>
                  </a:lnTo>
                  <a:lnTo>
                    <a:pt x="588" y="290"/>
                  </a:lnTo>
                  <a:lnTo>
                    <a:pt x="585" y="295"/>
                  </a:lnTo>
                  <a:lnTo>
                    <a:pt x="582" y="298"/>
                  </a:lnTo>
                  <a:lnTo>
                    <a:pt x="574" y="300"/>
                  </a:lnTo>
                  <a:lnTo>
                    <a:pt x="566" y="298"/>
                  </a:lnTo>
                  <a:lnTo>
                    <a:pt x="562" y="294"/>
                  </a:lnTo>
                  <a:lnTo>
                    <a:pt x="562" y="290"/>
                  </a:lnTo>
                  <a:lnTo>
                    <a:pt x="561" y="287"/>
                  </a:lnTo>
                  <a:lnTo>
                    <a:pt x="561" y="283"/>
                  </a:lnTo>
                  <a:lnTo>
                    <a:pt x="559" y="277"/>
                  </a:lnTo>
                  <a:lnTo>
                    <a:pt x="546" y="269"/>
                  </a:lnTo>
                  <a:lnTo>
                    <a:pt x="539" y="266"/>
                  </a:lnTo>
                  <a:lnTo>
                    <a:pt x="535" y="265"/>
                  </a:lnTo>
                  <a:lnTo>
                    <a:pt x="533" y="268"/>
                  </a:lnTo>
                  <a:lnTo>
                    <a:pt x="536" y="281"/>
                  </a:lnTo>
                  <a:lnTo>
                    <a:pt x="539" y="288"/>
                  </a:lnTo>
                  <a:lnTo>
                    <a:pt x="544" y="291"/>
                  </a:lnTo>
                  <a:lnTo>
                    <a:pt x="552" y="294"/>
                  </a:lnTo>
                  <a:lnTo>
                    <a:pt x="556" y="298"/>
                  </a:lnTo>
                  <a:lnTo>
                    <a:pt x="559" y="302"/>
                  </a:lnTo>
                  <a:lnTo>
                    <a:pt x="566" y="309"/>
                  </a:lnTo>
                  <a:lnTo>
                    <a:pt x="566" y="310"/>
                  </a:lnTo>
                  <a:lnTo>
                    <a:pt x="563" y="311"/>
                  </a:lnTo>
                  <a:lnTo>
                    <a:pt x="561" y="311"/>
                  </a:lnTo>
                  <a:lnTo>
                    <a:pt x="558" y="313"/>
                  </a:lnTo>
                  <a:lnTo>
                    <a:pt x="555" y="313"/>
                  </a:lnTo>
                  <a:lnTo>
                    <a:pt x="552" y="311"/>
                  </a:lnTo>
                  <a:lnTo>
                    <a:pt x="550" y="311"/>
                  </a:lnTo>
                  <a:lnTo>
                    <a:pt x="543" y="313"/>
                  </a:lnTo>
                  <a:lnTo>
                    <a:pt x="521" y="324"/>
                  </a:lnTo>
                  <a:lnTo>
                    <a:pt x="507" y="328"/>
                  </a:lnTo>
                  <a:lnTo>
                    <a:pt x="495" y="329"/>
                  </a:lnTo>
                  <a:lnTo>
                    <a:pt x="483" y="328"/>
                  </a:lnTo>
                  <a:lnTo>
                    <a:pt x="465" y="328"/>
                  </a:lnTo>
                  <a:lnTo>
                    <a:pt x="461" y="331"/>
                  </a:lnTo>
                  <a:lnTo>
                    <a:pt x="455" y="337"/>
                  </a:lnTo>
                  <a:lnTo>
                    <a:pt x="450" y="346"/>
                  </a:lnTo>
                  <a:lnTo>
                    <a:pt x="446" y="354"/>
                  </a:lnTo>
                  <a:lnTo>
                    <a:pt x="443" y="358"/>
                  </a:lnTo>
                  <a:lnTo>
                    <a:pt x="440" y="359"/>
                  </a:lnTo>
                  <a:lnTo>
                    <a:pt x="424" y="359"/>
                  </a:lnTo>
                  <a:lnTo>
                    <a:pt x="416" y="358"/>
                  </a:lnTo>
                  <a:lnTo>
                    <a:pt x="409" y="358"/>
                  </a:lnTo>
                  <a:lnTo>
                    <a:pt x="401" y="361"/>
                  </a:lnTo>
                  <a:lnTo>
                    <a:pt x="391" y="368"/>
                  </a:lnTo>
                  <a:lnTo>
                    <a:pt x="375" y="373"/>
                  </a:lnTo>
                  <a:lnTo>
                    <a:pt x="372" y="374"/>
                  </a:lnTo>
                  <a:lnTo>
                    <a:pt x="370" y="377"/>
                  </a:lnTo>
                  <a:lnTo>
                    <a:pt x="370" y="380"/>
                  </a:lnTo>
                  <a:lnTo>
                    <a:pt x="372" y="383"/>
                  </a:lnTo>
                  <a:lnTo>
                    <a:pt x="372" y="385"/>
                  </a:lnTo>
                  <a:lnTo>
                    <a:pt x="373" y="390"/>
                  </a:lnTo>
                  <a:lnTo>
                    <a:pt x="373" y="396"/>
                  </a:lnTo>
                  <a:lnTo>
                    <a:pt x="372" y="400"/>
                  </a:lnTo>
                  <a:lnTo>
                    <a:pt x="370" y="402"/>
                  </a:lnTo>
                  <a:lnTo>
                    <a:pt x="365" y="405"/>
                  </a:lnTo>
                  <a:lnTo>
                    <a:pt x="361" y="403"/>
                  </a:lnTo>
                  <a:lnTo>
                    <a:pt x="358" y="402"/>
                  </a:lnTo>
                  <a:lnTo>
                    <a:pt x="355" y="403"/>
                  </a:lnTo>
                  <a:lnTo>
                    <a:pt x="354" y="403"/>
                  </a:lnTo>
                  <a:lnTo>
                    <a:pt x="353" y="406"/>
                  </a:lnTo>
                  <a:lnTo>
                    <a:pt x="353" y="422"/>
                  </a:lnTo>
                  <a:lnTo>
                    <a:pt x="351" y="431"/>
                  </a:lnTo>
                  <a:lnTo>
                    <a:pt x="346" y="439"/>
                  </a:lnTo>
                  <a:lnTo>
                    <a:pt x="342" y="443"/>
                  </a:lnTo>
                  <a:lnTo>
                    <a:pt x="338" y="446"/>
                  </a:lnTo>
                  <a:lnTo>
                    <a:pt x="335" y="448"/>
                  </a:lnTo>
                  <a:lnTo>
                    <a:pt x="323" y="448"/>
                  </a:lnTo>
                  <a:lnTo>
                    <a:pt x="320" y="446"/>
                  </a:lnTo>
                  <a:lnTo>
                    <a:pt x="317" y="440"/>
                  </a:lnTo>
                  <a:lnTo>
                    <a:pt x="317" y="437"/>
                  </a:lnTo>
                  <a:lnTo>
                    <a:pt x="316" y="435"/>
                  </a:lnTo>
                  <a:lnTo>
                    <a:pt x="316" y="432"/>
                  </a:lnTo>
                  <a:lnTo>
                    <a:pt x="314" y="431"/>
                  </a:lnTo>
                  <a:lnTo>
                    <a:pt x="312" y="431"/>
                  </a:lnTo>
                  <a:lnTo>
                    <a:pt x="310" y="432"/>
                  </a:lnTo>
                  <a:lnTo>
                    <a:pt x="305" y="435"/>
                  </a:lnTo>
                  <a:lnTo>
                    <a:pt x="301" y="436"/>
                  </a:lnTo>
                  <a:lnTo>
                    <a:pt x="295" y="439"/>
                  </a:lnTo>
                  <a:lnTo>
                    <a:pt x="293" y="436"/>
                  </a:lnTo>
                  <a:lnTo>
                    <a:pt x="287" y="429"/>
                  </a:lnTo>
                  <a:lnTo>
                    <a:pt x="279" y="422"/>
                  </a:lnTo>
                  <a:lnTo>
                    <a:pt x="269" y="416"/>
                  </a:lnTo>
                  <a:lnTo>
                    <a:pt x="256" y="405"/>
                  </a:lnTo>
                  <a:lnTo>
                    <a:pt x="250" y="395"/>
                  </a:lnTo>
                  <a:lnTo>
                    <a:pt x="246" y="387"/>
                  </a:lnTo>
                  <a:lnTo>
                    <a:pt x="246" y="383"/>
                  </a:lnTo>
                  <a:lnTo>
                    <a:pt x="249" y="381"/>
                  </a:lnTo>
                  <a:lnTo>
                    <a:pt x="250" y="381"/>
                  </a:lnTo>
                  <a:lnTo>
                    <a:pt x="253" y="379"/>
                  </a:lnTo>
                  <a:lnTo>
                    <a:pt x="249" y="379"/>
                  </a:lnTo>
                  <a:lnTo>
                    <a:pt x="236" y="374"/>
                  </a:lnTo>
                  <a:lnTo>
                    <a:pt x="234" y="372"/>
                  </a:lnTo>
                  <a:lnTo>
                    <a:pt x="231" y="370"/>
                  </a:lnTo>
                  <a:lnTo>
                    <a:pt x="228" y="363"/>
                  </a:lnTo>
                  <a:lnTo>
                    <a:pt x="226" y="355"/>
                  </a:lnTo>
                  <a:lnTo>
                    <a:pt x="221" y="346"/>
                  </a:lnTo>
                  <a:lnTo>
                    <a:pt x="220" y="339"/>
                  </a:lnTo>
                  <a:lnTo>
                    <a:pt x="220" y="336"/>
                  </a:lnTo>
                  <a:lnTo>
                    <a:pt x="221" y="333"/>
                  </a:lnTo>
                  <a:lnTo>
                    <a:pt x="227" y="328"/>
                  </a:lnTo>
                  <a:lnTo>
                    <a:pt x="228" y="324"/>
                  </a:lnTo>
                  <a:lnTo>
                    <a:pt x="231" y="322"/>
                  </a:lnTo>
                  <a:lnTo>
                    <a:pt x="231" y="320"/>
                  </a:lnTo>
                  <a:lnTo>
                    <a:pt x="230" y="318"/>
                  </a:lnTo>
                  <a:lnTo>
                    <a:pt x="228" y="318"/>
                  </a:lnTo>
                  <a:lnTo>
                    <a:pt x="224" y="317"/>
                  </a:lnTo>
                  <a:lnTo>
                    <a:pt x="215" y="317"/>
                  </a:lnTo>
                  <a:lnTo>
                    <a:pt x="211" y="313"/>
                  </a:lnTo>
                  <a:lnTo>
                    <a:pt x="209" y="303"/>
                  </a:lnTo>
                  <a:lnTo>
                    <a:pt x="212" y="291"/>
                  </a:lnTo>
                  <a:lnTo>
                    <a:pt x="215" y="287"/>
                  </a:lnTo>
                  <a:lnTo>
                    <a:pt x="219" y="284"/>
                  </a:lnTo>
                  <a:lnTo>
                    <a:pt x="221" y="281"/>
                  </a:lnTo>
                  <a:lnTo>
                    <a:pt x="238" y="281"/>
                  </a:lnTo>
                  <a:lnTo>
                    <a:pt x="241" y="284"/>
                  </a:lnTo>
                  <a:lnTo>
                    <a:pt x="242" y="290"/>
                  </a:lnTo>
                  <a:lnTo>
                    <a:pt x="239" y="303"/>
                  </a:lnTo>
                  <a:lnTo>
                    <a:pt x="239" y="307"/>
                  </a:lnTo>
                  <a:lnTo>
                    <a:pt x="241" y="309"/>
                  </a:lnTo>
                  <a:lnTo>
                    <a:pt x="242" y="309"/>
                  </a:lnTo>
                  <a:lnTo>
                    <a:pt x="243" y="310"/>
                  </a:lnTo>
                  <a:lnTo>
                    <a:pt x="246" y="310"/>
                  </a:lnTo>
                  <a:lnTo>
                    <a:pt x="249" y="313"/>
                  </a:lnTo>
                  <a:lnTo>
                    <a:pt x="253" y="309"/>
                  </a:lnTo>
                  <a:lnTo>
                    <a:pt x="253" y="306"/>
                  </a:lnTo>
                  <a:lnTo>
                    <a:pt x="254" y="303"/>
                  </a:lnTo>
                  <a:lnTo>
                    <a:pt x="254" y="300"/>
                  </a:lnTo>
                  <a:lnTo>
                    <a:pt x="253" y="294"/>
                  </a:lnTo>
                  <a:lnTo>
                    <a:pt x="249" y="287"/>
                  </a:lnTo>
                  <a:lnTo>
                    <a:pt x="243" y="280"/>
                  </a:lnTo>
                  <a:lnTo>
                    <a:pt x="239" y="274"/>
                  </a:lnTo>
                  <a:lnTo>
                    <a:pt x="234" y="269"/>
                  </a:lnTo>
                  <a:lnTo>
                    <a:pt x="230" y="268"/>
                  </a:lnTo>
                  <a:lnTo>
                    <a:pt x="220" y="268"/>
                  </a:lnTo>
                  <a:lnTo>
                    <a:pt x="219" y="269"/>
                  </a:lnTo>
                  <a:lnTo>
                    <a:pt x="216" y="274"/>
                  </a:lnTo>
                  <a:lnTo>
                    <a:pt x="213" y="277"/>
                  </a:lnTo>
                  <a:lnTo>
                    <a:pt x="212" y="280"/>
                  </a:lnTo>
                  <a:lnTo>
                    <a:pt x="209" y="284"/>
                  </a:lnTo>
                  <a:lnTo>
                    <a:pt x="206" y="285"/>
                  </a:lnTo>
                  <a:lnTo>
                    <a:pt x="205" y="287"/>
                  </a:lnTo>
                  <a:lnTo>
                    <a:pt x="202" y="288"/>
                  </a:lnTo>
                  <a:lnTo>
                    <a:pt x="201" y="287"/>
                  </a:lnTo>
                  <a:lnTo>
                    <a:pt x="200" y="281"/>
                  </a:lnTo>
                  <a:lnTo>
                    <a:pt x="198" y="269"/>
                  </a:lnTo>
                  <a:lnTo>
                    <a:pt x="197" y="255"/>
                  </a:lnTo>
                  <a:lnTo>
                    <a:pt x="194" y="243"/>
                  </a:lnTo>
                  <a:lnTo>
                    <a:pt x="191" y="233"/>
                  </a:lnTo>
                  <a:lnTo>
                    <a:pt x="185" y="226"/>
                  </a:lnTo>
                  <a:lnTo>
                    <a:pt x="175" y="221"/>
                  </a:lnTo>
                  <a:lnTo>
                    <a:pt x="164" y="218"/>
                  </a:lnTo>
                  <a:lnTo>
                    <a:pt x="156" y="214"/>
                  </a:lnTo>
                  <a:lnTo>
                    <a:pt x="146" y="210"/>
                  </a:lnTo>
                  <a:lnTo>
                    <a:pt x="133" y="207"/>
                  </a:lnTo>
                  <a:lnTo>
                    <a:pt x="120" y="205"/>
                  </a:lnTo>
                  <a:lnTo>
                    <a:pt x="112" y="203"/>
                  </a:lnTo>
                  <a:lnTo>
                    <a:pt x="105" y="203"/>
                  </a:lnTo>
                  <a:lnTo>
                    <a:pt x="86" y="206"/>
                  </a:lnTo>
                  <a:lnTo>
                    <a:pt x="79" y="205"/>
                  </a:lnTo>
                  <a:lnTo>
                    <a:pt x="77" y="203"/>
                  </a:lnTo>
                  <a:lnTo>
                    <a:pt x="75" y="200"/>
                  </a:lnTo>
                  <a:lnTo>
                    <a:pt x="72" y="196"/>
                  </a:lnTo>
                  <a:lnTo>
                    <a:pt x="72" y="194"/>
                  </a:lnTo>
                  <a:lnTo>
                    <a:pt x="71" y="189"/>
                  </a:lnTo>
                  <a:lnTo>
                    <a:pt x="71" y="184"/>
                  </a:lnTo>
                  <a:lnTo>
                    <a:pt x="70" y="187"/>
                  </a:lnTo>
                  <a:lnTo>
                    <a:pt x="68" y="194"/>
                  </a:lnTo>
                  <a:lnTo>
                    <a:pt x="66" y="202"/>
                  </a:lnTo>
                  <a:lnTo>
                    <a:pt x="63" y="207"/>
                  </a:lnTo>
                  <a:lnTo>
                    <a:pt x="60" y="211"/>
                  </a:lnTo>
                  <a:lnTo>
                    <a:pt x="52" y="214"/>
                  </a:lnTo>
                  <a:lnTo>
                    <a:pt x="48" y="213"/>
                  </a:lnTo>
                  <a:lnTo>
                    <a:pt x="44" y="209"/>
                  </a:lnTo>
                  <a:lnTo>
                    <a:pt x="38" y="200"/>
                  </a:lnTo>
                  <a:lnTo>
                    <a:pt x="31" y="194"/>
                  </a:lnTo>
                  <a:lnTo>
                    <a:pt x="25" y="189"/>
                  </a:lnTo>
                  <a:lnTo>
                    <a:pt x="16" y="188"/>
                  </a:lnTo>
                  <a:lnTo>
                    <a:pt x="10" y="188"/>
                  </a:lnTo>
                  <a:lnTo>
                    <a:pt x="3" y="184"/>
                  </a:lnTo>
                  <a:lnTo>
                    <a:pt x="0" y="180"/>
                  </a:lnTo>
                  <a:lnTo>
                    <a:pt x="3" y="177"/>
                  </a:lnTo>
                  <a:lnTo>
                    <a:pt x="8" y="174"/>
                  </a:lnTo>
                  <a:lnTo>
                    <a:pt x="27" y="174"/>
                  </a:lnTo>
                  <a:lnTo>
                    <a:pt x="34" y="172"/>
                  </a:lnTo>
                  <a:lnTo>
                    <a:pt x="42" y="169"/>
                  </a:lnTo>
                  <a:lnTo>
                    <a:pt x="49" y="165"/>
                  </a:lnTo>
                  <a:lnTo>
                    <a:pt x="52" y="159"/>
                  </a:lnTo>
                  <a:lnTo>
                    <a:pt x="55" y="151"/>
                  </a:lnTo>
                  <a:lnTo>
                    <a:pt x="57" y="148"/>
                  </a:lnTo>
                  <a:lnTo>
                    <a:pt x="61" y="146"/>
                  </a:lnTo>
                  <a:lnTo>
                    <a:pt x="79" y="146"/>
                  </a:lnTo>
                  <a:lnTo>
                    <a:pt x="82" y="143"/>
                  </a:lnTo>
                  <a:lnTo>
                    <a:pt x="85" y="137"/>
                  </a:lnTo>
                  <a:lnTo>
                    <a:pt x="86" y="133"/>
                  </a:lnTo>
                  <a:lnTo>
                    <a:pt x="86" y="126"/>
                  </a:lnTo>
                  <a:lnTo>
                    <a:pt x="87" y="120"/>
                  </a:lnTo>
                  <a:lnTo>
                    <a:pt x="93" y="114"/>
                  </a:lnTo>
                  <a:lnTo>
                    <a:pt x="100" y="110"/>
                  </a:lnTo>
                  <a:lnTo>
                    <a:pt x="105" y="109"/>
                  </a:lnTo>
                  <a:lnTo>
                    <a:pt x="111" y="110"/>
                  </a:lnTo>
                  <a:lnTo>
                    <a:pt x="113" y="111"/>
                  </a:lnTo>
                  <a:lnTo>
                    <a:pt x="119" y="111"/>
                  </a:lnTo>
                  <a:lnTo>
                    <a:pt x="123" y="110"/>
                  </a:lnTo>
                  <a:lnTo>
                    <a:pt x="126" y="109"/>
                  </a:lnTo>
                  <a:lnTo>
                    <a:pt x="128" y="103"/>
                  </a:lnTo>
                  <a:lnTo>
                    <a:pt x="127" y="99"/>
                  </a:lnTo>
                  <a:lnTo>
                    <a:pt x="127" y="92"/>
                  </a:lnTo>
                  <a:lnTo>
                    <a:pt x="134" y="87"/>
                  </a:lnTo>
                  <a:lnTo>
                    <a:pt x="146" y="83"/>
                  </a:lnTo>
                  <a:lnTo>
                    <a:pt x="160" y="78"/>
                  </a:lnTo>
                  <a:lnTo>
                    <a:pt x="193" y="76"/>
                  </a:lnTo>
                  <a:lnTo>
                    <a:pt x="204" y="77"/>
                  </a:lnTo>
                  <a:lnTo>
                    <a:pt x="211" y="80"/>
                  </a:lnTo>
                  <a:lnTo>
                    <a:pt x="215" y="83"/>
                  </a:lnTo>
                  <a:lnTo>
                    <a:pt x="223" y="85"/>
                  </a:lnTo>
                  <a:lnTo>
                    <a:pt x="232" y="85"/>
                  </a:lnTo>
                  <a:lnTo>
                    <a:pt x="243" y="83"/>
                  </a:lnTo>
                  <a:lnTo>
                    <a:pt x="252" y="77"/>
                  </a:lnTo>
                  <a:lnTo>
                    <a:pt x="256" y="68"/>
                  </a:lnTo>
                  <a:lnTo>
                    <a:pt x="256" y="57"/>
                  </a:lnTo>
                  <a:lnTo>
                    <a:pt x="257" y="48"/>
                  </a:lnTo>
                  <a:lnTo>
                    <a:pt x="261" y="42"/>
                  </a:lnTo>
                  <a:lnTo>
                    <a:pt x="264" y="40"/>
                  </a:lnTo>
                  <a:lnTo>
                    <a:pt x="265" y="40"/>
                  </a:lnTo>
                  <a:lnTo>
                    <a:pt x="268" y="42"/>
                  </a:lnTo>
                  <a:lnTo>
                    <a:pt x="269" y="43"/>
                  </a:lnTo>
                  <a:lnTo>
                    <a:pt x="271" y="46"/>
                  </a:lnTo>
                  <a:lnTo>
                    <a:pt x="272" y="50"/>
                  </a:lnTo>
                  <a:lnTo>
                    <a:pt x="275" y="52"/>
                  </a:lnTo>
                  <a:lnTo>
                    <a:pt x="276" y="55"/>
                  </a:lnTo>
                  <a:lnTo>
                    <a:pt x="279" y="58"/>
                  </a:lnTo>
                  <a:lnTo>
                    <a:pt x="283" y="58"/>
                  </a:lnTo>
                  <a:lnTo>
                    <a:pt x="287" y="54"/>
                  </a:lnTo>
                  <a:lnTo>
                    <a:pt x="291" y="46"/>
                  </a:lnTo>
                  <a:lnTo>
                    <a:pt x="297" y="36"/>
                  </a:lnTo>
                  <a:lnTo>
                    <a:pt x="301" y="29"/>
                  </a:lnTo>
                  <a:lnTo>
                    <a:pt x="305" y="28"/>
                  </a:lnTo>
                  <a:lnTo>
                    <a:pt x="313" y="26"/>
                  </a:lnTo>
                  <a:lnTo>
                    <a:pt x="323" y="22"/>
                  </a:lnTo>
                  <a:lnTo>
                    <a:pt x="334" y="17"/>
                  </a:lnTo>
                  <a:lnTo>
                    <a:pt x="346" y="10"/>
                  </a:lnTo>
                  <a:lnTo>
                    <a:pt x="361" y="7"/>
                  </a:lnTo>
                  <a:lnTo>
                    <a:pt x="377" y="6"/>
                  </a:lnTo>
                  <a:lnTo>
                    <a:pt x="392" y="6"/>
                  </a:lnTo>
                  <a:lnTo>
                    <a:pt x="407" y="3"/>
                  </a:lnTo>
                  <a:lnTo>
                    <a:pt x="42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2" name="Freeform 22"/>
            <p:cNvSpPr>
              <a:spLocks/>
            </p:cNvSpPr>
            <p:nvPr/>
          </p:nvSpPr>
          <p:spPr bwMode="auto">
            <a:xfrm>
              <a:off x="2517775" y="2711450"/>
              <a:ext cx="182563" cy="76200"/>
            </a:xfrm>
            <a:custGeom>
              <a:avLst/>
              <a:gdLst/>
              <a:ahLst/>
              <a:cxnLst>
                <a:cxn ang="0">
                  <a:pos x="33" y="0"/>
                </a:cxn>
                <a:cxn ang="0">
                  <a:pos x="38" y="0"/>
                </a:cxn>
                <a:cxn ang="0">
                  <a:pos x="47" y="2"/>
                </a:cxn>
                <a:cxn ang="0">
                  <a:pos x="56" y="4"/>
                </a:cxn>
                <a:cxn ang="0">
                  <a:pos x="63" y="10"/>
                </a:cxn>
                <a:cxn ang="0">
                  <a:pos x="71" y="17"/>
                </a:cxn>
                <a:cxn ang="0">
                  <a:pos x="79" y="22"/>
                </a:cxn>
                <a:cxn ang="0">
                  <a:pos x="89" y="26"/>
                </a:cxn>
                <a:cxn ang="0">
                  <a:pos x="96" y="28"/>
                </a:cxn>
                <a:cxn ang="0">
                  <a:pos x="98" y="28"/>
                </a:cxn>
                <a:cxn ang="0">
                  <a:pos x="101" y="29"/>
                </a:cxn>
                <a:cxn ang="0">
                  <a:pos x="105" y="32"/>
                </a:cxn>
                <a:cxn ang="0">
                  <a:pos x="113" y="40"/>
                </a:cxn>
                <a:cxn ang="0">
                  <a:pos x="115" y="43"/>
                </a:cxn>
                <a:cxn ang="0">
                  <a:pos x="115" y="45"/>
                </a:cxn>
                <a:cxn ang="0">
                  <a:pos x="111" y="48"/>
                </a:cxn>
                <a:cxn ang="0">
                  <a:pos x="105" y="48"/>
                </a:cxn>
                <a:cxn ang="0">
                  <a:pos x="97" y="47"/>
                </a:cxn>
                <a:cxn ang="0">
                  <a:pos x="92" y="44"/>
                </a:cxn>
                <a:cxn ang="0">
                  <a:pos x="85" y="40"/>
                </a:cxn>
                <a:cxn ang="0">
                  <a:pos x="77" y="33"/>
                </a:cxn>
                <a:cxn ang="0">
                  <a:pos x="68" y="28"/>
                </a:cxn>
                <a:cxn ang="0">
                  <a:pos x="63" y="22"/>
                </a:cxn>
                <a:cxn ang="0">
                  <a:pos x="56" y="18"/>
                </a:cxn>
                <a:cxn ang="0">
                  <a:pos x="5" y="18"/>
                </a:cxn>
                <a:cxn ang="0">
                  <a:pos x="1" y="17"/>
                </a:cxn>
                <a:cxn ang="0">
                  <a:pos x="0" y="10"/>
                </a:cxn>
                <a:cxn ang="0">
                  <a:pos x="3" y="8"/>
                </a:cxn>
                <a:cxn ang="0">
                  <a:pos x="10" y="7"/>
                </a:cxn>
                <a:cxn ang="0">
                  <a:pos x="18" y="3"/>
                </a:cxn>
                <a:cxn ang="0">
                  <a:pos x="27" y="2"/>
                </a:cxn>
                <a:cxn ang="0">
                  <a:pos x="33" y="0"/>
                </a:cxn>
              </a:cxnLst>
              <a:rect l="0" t="0" r="r" b="b"/>
              <a:pathLst>
                <a:path w="115" h="48">
                  <a:moveTo>
                    <a:pt x="33" y="0"/>
                  </a:moveTo>
                  <a:lnTo>
                    <a:pt x="38" y="0"/>
                  </a:lnTo>
                  <a:lnTo>
                    <a:pt x="47" y="2"/>
                  </a:lnTo>
                  <a:lnTo>
                    <a:pt x="56" y="4"/>
                  </a:lnTo>
                  <a:lnTo>
                    <a:pt x="63" y="10"/>
                  </a:lnTo>
                  <a:lnTo>
                    <a:pt x="71" y="17"/>
                  </a:lnTo>
                  <a:lnTo>
                    <a:pt x="79" y="22"/>
                  </a:lnTo>
                  <a:lnTo>
                    <a:pt x="89" y="26"/>
                  </a:lnTo>
                  <a:lnTo>
                    <a:pt x="96" y="28"/>
                  </a:lnTo>
                  <a:lnTo>
                    <a:pt x="98" y="28"/>
                  </a:lnTo>
                  <a:lnTo>
                    <a:pt x="101" y="29"/>
                  </a:lnTo>
                  <a:lnTo>
                    <a:pt x="105" y="32"/>
                  </a:lnTo>
                  <a:lnTo>
                    <a:pt x="113" y="40"/>
                  </a:lnTo>
                  <a:lnTo>
                    <a:pt x="115" y="43"/>
                  </a:lnTo>
                  <a:lnTo>
                    <a:pt x="115" y="45"/>
                  </a:lnTo>
                  <a:lnTo>
                    <a:pt x="111" y="48"/>
                  </a:lnTo>
                  <a:lnTo>
                    <a:pt x="105" y="48"/>
                  </a:lnTo>
                  <a:lnTo>
                    <a:pt x="97" y="47"/>
                  </a:lnTo>
                  <a:lnTo>
                    <a:pt x="92" y="44"/>
                  </a:lnTo>
                  <a:lnTo>
                    <a:pt x="85" y="40"/>
                  </a:lnTo>
                  <a:lnTo>
                    <a:pt x="77" y="33"/>
                  </a:lnTo>
                  <a:lnTo>
                    <a:pt x="68" y="28"/>
                  </a:lnTo>
                  <a:lnTo>
                    <a:pt x="63" y="22"/>
                  </a:lnTo>
                  <a:lnTo>
                    <a:pt x="56" y="18"/>
                  </a:lnTo>
                  <a:lnTo>
                    <a:pt x="5" y="18"/>
                  </a:lnTo>
                  <a:lnTo>
                    <a:pt x="1" y="17"/>
                  </a:lnTo>
                  <a:lnTo>
                    <a:pt x="0" y="10"/>
                  </a:lnTo>
                  <a:lnTo>
                    <a:pt x="3" y="8"/>
                  </a:lnTo>
                  <a:lnTo>
                    <a:pt x="10" y="7"/>
                  </a:lnTo>
                  <a:lnTo>
                    <a:pt x="18" y="3"/>
                  </a:lnTo>
                  <a:lnTo>
                    <a:pt x="27" y="2"/>
                  </a:lnTo>
                  <a:lnTo>
                    <a:pt x="3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3" name="Freeform 23"/>
            <p:cNvSpPr>
              <a:spLocks/>
            </p:cNvSpPr>
            <p:nvPr/>
          </p:nvSpPr>
          <p:spPr bwMode="auto">
            <a:xfrm>
              <a:off x="2632075" y="2670175"/>
              <a:ext cx="26988" cy="20638"/>
            </a:xfrm>
            <a:custGeom>
              <a:avLst/>
              <a:gdLst/>
              <a:ahLst/>
              <a:cxnLst>
                <a:cxn ang="0">
                  <a:pos x="6" y="0"/>
                </a:cxn>
                <a:cxn ang="0">
                  <a:pos x="10" y="0"/>
                </a:cxn>
                <a:cxn ang="0">
                  <a:pos x="13" y="2"/>
                </a:cxn>
                <a:cxn ang="0">
                  <a:pos x="14" y="3"/>
                </a:cxn>
                <a:cxn ang="0">
                  <a:pos x="17" y="4"/>
                </a:cxn>
                <a:cxn ang="0">
                  <a:pos x="17" y="10"/>
                </a:cxn>
                <a:cxn ang="0">
                  <a:pos x="11" y="13"/>
                </a:cxn>
                <a:cxn ang="0">
                  <a:pos x="5" y="13"/>
                </a:cxn>
                <a:cxn ang="0">
                  <a:pos x="0" y="8"/>
                </a:cxn>
                <a:cxn ang="0">
                  <a:pos x="0" y="3"/>
                </a:cxn>
                <a:cxn ang="0">
                  <a:pos x="6" y="0"/>
                </a:cxn>
              </a:cxnLst>
              <a:rect l="0" t="0" r="r" b="b"/>
              <a:pathLst>
                <a:path w="17" h="13">
                  <a:moveTo>
                    <a:pt x="6" y="0"/>
                  </a:moveTo>
                  <a:lnTo>
                    <a:pt x="10" y="0"/>
                  </a:lnTo>
                  <a:lnTo>
                    <a:pt x="13" y="2"/>
                  </a:lnTo>
                  <a:lnTo>
                    <a:pt x="14" y="3"/>
                  </a:lnTo>
                  <a:lnTo>
                    <a:pt x="17" y="4"/>
                  </a:lnTo>
                  <a:lnTo>
                    <a:pt x="17" y="10"/>
                  </a:lnTo>
                  <a:lnTo>
                    <a:pt x="11" y="13"/>
                  </a:lnTo>
                  <a:lnTo>
                    <a:pt x="5" y="13"/>
                  </a:lnTo>
                  <a:lnTo>
                    <a:pt x="0" y="8"/>
                  </a:lnTo>
                  <a:lnTo>
                    <a:pt x="0" y="3"/>
                  </a:lnTo>
                  <a:lnTo>
                    <a:pt x="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4" name="Freeform 24"/>
            <p:cNvSpPr>
              <a:spLocks/>
            </p:cNvSpPr>
            <p:nvPr/>
          </p:nvSpPr>
          <p:spPr bwMode="auto">
            <a:xfrm>
              <a:off x="2641600" y="2838450"/>
              <a:ext cx="25400" cy="31750"/>
            </a:xfrm>
            <a:custGeom>
              <a:avLst/>
              <a:gdLst/>
              <a:ahLst/>
              <a:cxnLst>
                <a:cxn ang="0">
                  <a:pos x="5" y="0"/>
                </a:cxn>
                <a:cxn ang="0">
                  <a:pos x="8" y="0"/>
                </a:cxn>
                <a:cxn ang="0">
                  <a:pos x="14" y="2"/>
                </a:cxn>
                <a:cxn ang="0">
                  <a:pos x="15" y="5"/>
                </a:cxn>
                <a:cxn ang="0">
                  <a:pos x="16" y="9"/>
                </a:cxn>
                <a:cxn ang="0">
                  <a:pos x="16" y="12"/>
                </a:cxn>
                <a:cxn ang="0">
                  <a:pos x="15" y="16"/>
                </a:cxn>
                <a:cxn ang="0">
                  <a:pos x="12" y="19"/>
                </a:cxn>
                <a:cxn ang="0">
                  <a:pos x="10" y="20"/>
                </a:cxn>
                <a:cxn ang="0">
                  <a:pos x="7" y="20"/>
                </a:cxn>
                <a:cxn ang="0">
                  <a:pos x="1" y="18"/>
                </a:cxn>
                <a:cxn ang="0">
                  <a:pos x="0" y="13"/>
                </a:cxn>
                <a:cxn ang="0">
                  <a:pos x="0" y="7"/>
                </a:cxn>
                <a:cxn ang="0">
                  <a:pos x="3" y="1"/>
                </a:cxn>
                <a:cxn ang="0">
                  <a:pos x="5" y="0"/>
                </a:cxn>
              </a:cxnLst>
              <a:rect l="0" t="0" r="r" b="b"/>
              <a:pathLst>
                <a:path w="16" h="20">
                  <a:moveTo>
                    <a:pt x="5" y="0"/>
                  </a:moveTo>
                  <a:lnTo>
                    <a:pt x="8" y="0"/>
                  </a:lnTo>
                  <a:lnTo>
                    <a:pt x="14" y="2"/>
                  </a:lnTo>
                  <a:lnTo>
                    <a:pt x="15" y="5"/>
                  </a:lnTo>
                  <a:lnTo>
                    <a:pt x="16" y="9"/>
                  </a:lnTo>
                  <a:lnTo>
                    <a:pt x="16" y="12"/>
                  </a:lnTo>
                  <a:lnTo>
                    <a:pt x="15" y="16"/>
                  </a:lnTo>
                  <a:lnTo>
                    <a:pt x="12" y="19"/>
                  </a:lnTo>
                  <a:lnTo>
                    <a:pt x="10" y="20"/>
                  </a:lnTo>
                  <a:lnTo>
                    <a:pt x="7" y="20"/>
                  </a:lnTo>
                  <a:lnTo>
                    <a:pt x="1" y="18"/>
                  </a:lnTo>
                  <a:lnTo>
                    <a:pt x="0" y="13"/>
                  </a:lnTo>
                  <a:lnTo>
                    <a:pt x="0" y="7"/>
                  </a:lnTo>
                  <a:lnTo>
                    <a:pt x="3" y="1"/>
                  </a:lnTo>
                  <a:lnTo>
                    <a:pt x="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5" name="Freeform 25"/>
            <p:cNvSpPr>
              <a:spLocks/>
            </p:cNvSpPr>
            <p:nvPr/>
          </p:nvSpPr>
          <p:spPr bwMode="auto">
            <a:xfrm>
              <a:off x="2867025" y="2816225"/>
              <a:ext cx="26988" cy="33338"/>
            </a:xfrm>
            <a:custGeom>
              <a:avLst/>
              <a:gdLst/>
              <a:ahLst/>
              <a:cxnLst>
                <a:cxn ang="0">
                  <a:pos x="6" y="0"/>
                </a:cxn>
                <a:cxn ang="0">
                  <a:pos x="8" y="0"/>
                </a:cxn>
                <a:cxn ang="0">
                  <a:pos x="14" y="3"/>
                </a:cxn>
                <a:cxn ang="0">
                  <a:pos x="15" y="6"/>
                </a:cxn>
                <a:cxn ang="0">
                  <a:pos x="17" y="10"/>
                </a:cxn>
                <a:cxn ang="0">
                  <a:pos x="17" y="12"/>
                </a:cxn>
                <a:cxn ang="0">
                  <a:pos x="15" y="16"/>
                </a:cxn>
                <a:cxn ang="0">
                  <a:pos x="12" y="19"/>
                </a:cxn>
                <a:cxn ang="0">
                  <a:pos x="10" y="21"/>
                </a:cxn>
                <a:cxn ang="0">
                  <a:pos x="7" y="21"/>
                </a:cxn>
                <a:cxn ang="0">
                  <a:pos x="2" y="18"/>
                </a:cxn>
                <a:cxn ang="0">
                  <a:pos x="0" y="14"/>
                </a:cxn>
                <a:cxn ang="0">
                  <a:pos x="0" y="7"/>
                </a:cxn>
                <a:cxn ang="0">
                  <a:pos x="3" y="1"/>
                </a:cxn>
                <a:cxn ang="0">
                  <a:pos x="6" y="0"/>
                </a:cxn>
              </a:cxnLst>
              <a:rect l="0" t="0" r="r" b="b"/>
              <a:pathLst>
                <a:path w="17" h="21">
                  <a:moveTo>
                    <a:pt x="6" y="0"/>
                  </a:moveTo>
                  <a:lnTo>
                    <a:pt x="8" y="0"/>
                  </a:lnTo>
                  <a:lnTo>
                    <a:pt x="14" y="3"/>
                  </a:lnTo>
                  <a:lnTo>
                    <a:pt x="15" y="6"/>
                  </a:lnTo>
                  <a:lnTo>
                    <a:pt x="17" y="10"/>
                  </a:lnTo>
                  <a:lnTo>
                    <a:pt x="17" y="12"/>
                  </a:lnTo>
                  <a:lnTo>
                    <a:pt x="15" y="16"/>
                  </a:lnTo>
                  <a:lnTo>
                    <a:pt x="12" y="19"/>
                  </a:lnTo>
                  <a:lnTo>
                    <a:pt x="10" y="21"/>
                  </a:lnTo>
                  <a:lnTo>
                    <a:pt x="7" y="21"/>
                  </a:lnTo>
                  <a:lnTo>
                    <a:pt x="2" y="18"/>
                  </a:lnTo>
                  <a:lnTo>
                    <a:pt x="0" y="14"/>
                  </a:lnTo>
                  <a:lnTo>
                    <a:pt x="0" y="7"/>
                  </a:lnTo>
                  <a:lnTo>
                    <a:pt x="3" y="1"/>
                  </a:lnTo>
                  <a:lnTo>
                    <a:pt x="6"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6" name="Freeform 26"/>
            <p:cNvSpPr>
              <a:spLocks/>
            </p:cNvSpPr>
            <p:nvPr/>
          </p:nvSpPr>
          <p:spPr bwMode="auto">
            <a:xfrm>
              <a:off x="2722563" y="2787650"/>
              <a:ext cx="112713" cy="57150"/>
            </a:xfrm>
            <a:custGeom>
              <a:avLst/>
              <a:gdLst/>
              <a:ahLst/>
              <a:cxnLst>
                <a:cxn ang="0">
                  <a:pos x="35" y="0"/>
                </a:cxn>
                <a:cxn ang="0">
                  <a:pos x="49" y="2"/>
                </a:cxn>
                <a:cxn ang="0">
                  <a:pos x="56" y="4"/>
                </a:cxn>
                <a:cxn ang="0">
                  <a:pos x="62" y="8"/>
                </a:cxn>
                <a:cxn ang="0">
                  <a:pos x="68" y="17"/>
                </a:cxn>
                <a:cxn ang="0">
                  <a:pos x="71" y="28"/>
                </a:cxn>
                <a:cxn ang="0">
                  <a:pos x="71" y="32"/>
                </a:cxn>
                <a:cxn ang="0">
                  <a:pos x="69" y="34"/>
                </a:cxn>
                <a:cxn ang="0">
                  <a:pos x="68" y="36"/>
                </a:cxn>
                <a:cxn ang="0">
                  <a:pos x="67" y="34"/>
                </a:cxn>
                <a:cxn ang="0">
                  <a:pos x="65" y="34"/>
                </a:cxn>
                <a:cxn ang="0">
                  <a:pos x="64" y="32"/>
                </a:cxn>
                <a:cxn ang="0">
                  <a:pos x="61" y="29"/>
                </a:cxn>
                <a:cxn ang="0">
                  <a:pos x="60" y="29"/>
                </a:cxn>
                <a:cxn ang="0">
                  <a:pos x="56" y="30"/>
                </a:cxn>
                <a:cxn ang="0">
                  <a:pos x="42" y="36"/>
                </a:cxn>
                <a:cxn ang="0">
                  <a:pos x="36" y="34"/>
                </a:cxn>
                <a:cxn ang="0">
                  <a:pos x="32" y="32"/>
                </a:cxn>
                <a:cxn ang="0">
                  <a:pos x="30" y="29"/>
                </a:cxn>
                <a:cxn ang="0">
                  <a:pos x="26" y="28"/>
                </a:cxn>
                <a:cxn ang="0">
                  <a:pos x="23" y="25"/>
                </a:cxn>
                <a:cxn ang="0">
                  <a:pos x="15" y="25"/>
                </a:cxn>
                <a:cxn ang="0">
                  <a:pos x="10" y="24"/>
                </a:cxn>
                <a:cxn ang="0">
                  <a:pos x="2" y="24"/>
                </a:cxn>
                <a:cxn ang="0">
                  <a:pos x="1" y="22"/>
                </a:cxn>
                <a:cxn ang="0">
                  <a:pos x="0" y="22"/>
                </a:cxn>
                <a:cxn ang="0">
                  <a:pos x="6" y="15"/>
                </a:cxn>
                <a:cxn ang="0">
                  <a:pos x="13" y="10"/>
                </a:cxn>
                <a:cxn ang="0">
                  <a:pos x="19" y="4"/>
                </a:cxn>
                <a:cxn ang="0">
                  <a:pos x="35" y="0"/>
                </a:cxn>
              </a:cxnLst>
              <a:rect l="0" t="0" r="r" b="b"/>
              <a:pathLst>
                <a:path w="71" h="36">
                  <a:moveTo>
                    <a:pt x="35" y="0"/>
                  </a:moveTo>
                  <a:lnTo>
                    <a:pt x="49" y="2"/>
                  </a:lnTo>
                  <a:lnTo>
                    <a:pt x="56" y="4"/>
                  </a:lnTo>
                  <a:lnTo>
                    <a:pt x="62" y="8"/>
                  </a:lnTo>
                  <a:lnTo>
                    <a:pt x="68" y="17"/>
                  </a:lnTo>
                  <a:lnTo>
                    <a:pt x="71" y="28"/>
                  </a:lnTo>
                  <a:lnTo>
                    <a:pt x="71" y="32"/>
                  </a:lnTo>
                  <a:lnTo>
                    <a:pt x="69" y="34"/>
                  </a:lnTo>
                  <a:lnTo>
                    <a:pt x="68" y="36"/>
                  </a:lnTo>
                  <a:lnTo>
                    <a:pt x="67" y="34"/>
                  </a:lnTo>
                  <a:lnTo>
                    <a:pt x="65" y="34"/>
                  </a:lnTo>
                  <a:lnTo>
                    <a:pt x="64" y="32"/>
                  </a:lnTo>
                  <a:lnTo>
                    <a:pt x="61" y="29"/>
                  </a:lnTo>
                  <a:lnTo>
                    <a:pt x="60" y="29"/>
                  </a:lnTo>
                  <a:lnTo>
                    <a:pt x="56" y="30"/>
                  </a:lnTo>
                  <a:lnTo>
                    <a:pt x="42" y="36"/>
                  </a:lnTo>
                  <a:lnTo>
                    <a:pt x="36" y="34"/>
                  </a:lnTo>
                  <a:lnTo>
                    <a:pt x="32" y="32"/>
                  </a:lnTo>
                  <a:lnTo>
                    <a:pt x="30" y="29"/>
                  </a:lnTo>
                  <a:lnTo>
                    <a:pt x="26" y="28"/>
                  </a:lnTo>
                  <a:lnTo>
                    <a:pt x="23" y="25"/>
                  </a:lnTo>
                  <a:lnTo>
                    <a:pt x="15" y="25"/>
                  </a:lnTo>
                  <a:lnTo>
                    <a:pt x="10" y="24"/>
                  </a:lnTo>
                  <a:lnTo>
                    <a:pt x="2" y="24"/>
                  </a:lnTo>
                  <a:lnTo>
                    <a:pt x="1" y="22"/>
                  </a:lnTo>
                  <a:lnTo>
                    <a:pt x="0" y="22"/>
                  </a:lnTo>
                  <a:lnTo>
                    <a:pt x="6" y="15"/>
                  </a:lnTo>
                  <a:lnTo>
                    <a:pt x="13" y="10"/>
                  </a:lnTo>
                  <a:lnTo>
                    <a:pt x="19" y="4"/>
                  </a:lnTo>
                  <a:lnTo>
                    <a:pt x="3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7" name="Freeform 27"/>
            <p:cNvSpPr>
              <a:spLocks/>
            </p:cNvSpPr>
            <p:nvPr/>
          </p:nvSpPr>
          <p:spPr bwMode="auto">
            <a:xfrm>
              <a:off x="5089525" y="3557588"/>
              <a:ext cx="141288" cy="320675"/>
            </a:xfrm>
            <a:custGeom>
              <a:avLst/>
              <a:gdLst/>
              <a:ahLst/>
              <a:cxnLst>
                <a:cxn ang="0">
                  <a:pos x="69" y="0"/>
                </a:cxn>
                <a:cxn ang="0">
                  <a:pos x="75" y="0"/>
                </a:cxn>
                <a:cxn ang="0">
                  <a:pos x="81" y="4"/>
                </a:cxn>
                <a:cxn ang="0">
                  <a:pos x="85" y="14"/>
                </a:cxn>
                <a:cxn ang="0">
                  <a:pos x="88" y="24"/>
                </a:cxn>
                <a:cxn ang="0">
                  <a:pos x="89" y="35"/>
                </a:cxn>
                <a:cxn ang="0">
                  <a:pos x="89" y="47"/>
                </a:cxn>
                <a:cxn ang="0">
                  <a:pos x="86" y="61"/>
                </a:cxn>
                <a:cxn ang="0">
                  <a:pos x="84" y="73"/>
                </a:cxn>
                <a:cxn ang="0">
                  <a:pos x="78" y="89"/>
                </a:cxn>
                <a:cxn ang="0">
                  <a:pos x="70" y="119"/>
                </a:cxn>
                <a:cxn ang="0">
                  <a:pos x="65" y="132"/>
                </a:cxn>
                <a:cxn ang="0">
                  <a:pos x="58" y="154"/>
                </a:cxn>
                <a:cxn ang="0">
                  <a:pos x="51" y="178"/>
                </a:cxn>
                <a:cxn ang="0">
                  <a:pos x="47" y="189"/>
                </a:cxn>
                <a:cxn ang="0">
                  <a:pos x="41" y="196"/>
                </a:cxn>
                <a:cxn ang="0">
                  <a:pos x="34" y="200"/>
                </a:cxn>
                <a:cxn ang="0">
                  <a:pos x="25" y="202"/>
                </a:cxn>
                <a:cxn ang="0">
                  <a:pos x="15" y="200"/>
                </a:cxn>
                <a:cxn ang="0">
                  <a:pos x="10" y="195"/>
                </a:cxn>
                <a:cxn ang="0">
                  <a:pos x="6" y="188"/>
                </a:cxn>
                <a:cxn ang="0">
                  <a:pos x="6" y="169"/>
                </a:cxn>
                <a:cxn ang="0">
                  <a:pos x="0" y="147"/>
                </a:cxn>
                <a:cxn ang="0">
                  <a:pos x="0" y="137"/>
                </a:cxn>
                <a:cxn ang="0">
                  <a:pos x="2" y="130"/>
                </a:cxn>
                <a:cxn ang="0">
                  <a:pos x="6" y="122"/>
                </a:cxn>
                <a:cxn ang="0">
                  <a:pos x="8" y="110"/>
                </a:cxn>
                <a:cxn ang="0">
                  <a:pos x="7" y="96"/>
                </a:cxn>
                <a:cxn ang="0">
                  <a:pos x="3" y="82"/>
                </a:cxn>
                <a:cxn ang="0">
                  <a:pos x="2" y="73"/>
                </a:cxn>
                <a:cxn ang="0">
                  <a:pos x="6" y="65"/>
                </a:cxn>
                <a:cxn ang="0">
                  <a:pos x="13" y="59"/>
                </a:cxn>
                <a:cxn ang="0">
                  <a:pos x="19" y="55"/>
                </a:cxn>
                <a:cxn ang="0">
                  <a:pos x="24" y="55"/>
                </a:cxn>
                <a:cxn ang="0">
                  <a:pos x="28" y="54"/>
                </a:cxn>
                <a:cxn ang="0">
                  <a:pos x="34" y="50"/>
                </a:cxn>
                <a:cxn ang="0">
                  <a:pos x="43" y="41"/>
                </a:cxn>
                <a:cxn ang="0">
                  <a:pos x="49" y="30"/>
                </a:cxn>
                <a:cxn ang="0">
                  <a:pos x="55" y="22"/>
                </a:cxn>
                <a:cxn ang="0">
                  <a:pos x="59" y="13"/>
                </a:cxn>
                <a:cxn ang="0">
                  <a:pos x="63" y="6"/>
                </a:cxn>
                <a:cxn ang="0">
                  <a:pos x="69" y="0"/>
                </a:cxn>
              </a:cxnLst>
              <a:rect l="0" t="0" r="r" b="b"/>
              <a:pathLst>
                <a:path w="89" h="202">
                  <a:moveTo>
                    <a:pt x="69" y="0"/>
                  </a:moveTo>
                  <a:lnTo>
                    <a:pt x="75" y="0"/>
                  </a:lnTo>
                  <a:lnTo>
                    <a:pt x="81" y="4"/>
                  </a:lnTo>
                  <a:lnTo>
                    <a:pt x="85" y="14"/>
                  </a:lnTo>
                  <a:lnTo>
                    <a:pt x="88" y="24"/>
                  </a:lnTo>
                  <a:lnTo>
                    <a:pt x="89" y="35"/>
                  </a:lnTo>
                  <a:lnTo>
                    <a:pt x="89" y="47"/>
                  </a:lnTo>
                  <a:lnTo>
                    <a:pt x="86" y="61"/>
                  </a:lnTo>
                  <a:lnTo>
                    <a:pt x="84" y="73"/>
                  </a:lnTo>
                  <a:lnTo>
                    <a:pt x="78" y="89"/>
                  </a:lnTo>
                  <a:lnTo>
                    <a:pt x="70" y="119"/>
                  </a:lnTo>
                  <a:lnTo>
                    <a:pt x="65" y="132"/>
                  </a:lnTo>
                  <a:lnTo>
                    <a:pt x="58" y="154"/>
                  </a:lnTo>
                  <a:lnTo>
                    <a:pt x="51" y="178"/>
                  </a:lnTo>
                  <a:lnTo>
                    <a:pt x="47" y="189"/>
                  </a:lnTo>
                  <a:lnTo>
                    <a:pt x="41" y="196"/>
                  </a:lnTo>
                  <a:lnTo>
                    <a:pt x="34" y="200"/>
                  </a:lnTo>
                  <a:lnTo>
                    <a:pt x="25" y="202"/>
                  </a:lnTo>
                  <a:lnTo>
                    <a:pt x="15" y="200"/>
                  </a:lnTo>
                  <a:lnTo>
                    <a:pt x="10" y="195"/>
                  </a:lnTo>
                  <a:lnTo>
                    <a:pt x="6" y="188"/>
                  </a:lnTo>
                  <a:lnTo>
                    <a:pt x="6" y="169"/>
                  </a:lnTo>
                  <a:lnTo>
                    <a:pt x="0" y="147"/>
                  </a:lnTo>
                  <a:lnTo>
                    <a:pt x="0" y="137"/>
                  </a:lnTo>
                  <a:lnTo>
                    <a:pt x="2" y="130"/>
                  </a:lnTo>
                  <a:lnTo>
                    <a:pt x="6" y="122"/>
                  </a:lnTo>
                  <a:lnTo>
                    <a:pt x="8" y="110"/>
                  </a:lnTo>
                  <a:lnTo>
                    <a:pt x="7" y="96"/>
                  </a:lnTo>
                  <a:lnTo>
                    <a:pt x="3" y="82"/>
                  </a:lnTo>
                  <a:lnTo>
                    <a:pt x="2" y="73"/>
                  </a:lnTo>
                  <a:lnTo>
                    <a:pt x="6" y="65"/>
                  </a:lnTo>
                  <a:lnTo>
                    <a:pt x="13" y="59"/>
                  </a:lnTo>
                  <a:lnTo>
                    <a:pt x="19" y="55"/>
                  </a:lnTo>
                  <a:lnTo>
                    <a:pt x="24" y="55"/>
                  </a:lnTo>
                  <a:lnTo>
                    <a:pt x="28" y="54"/>
                  </a:lnTo>
                  <a:lnTo>
                    <a:pt x="34" y="50"/>
                  </a:lnTo>
                  <a:lnTo>
                    <a:pt x="43" y="41"/>
                  </a:lnTo>
                  <a:lnTo>
                    <a:pt x="49" y="30"/>
                  </a:lnTo>
                  <a:lnTo>
                    <a:pt x="55" y="22"/>
                  </a:lnTo>
                  <a:lnTo>
                    <a:pt x="59" y="13"/>
                  </a:lnTo>
                  <a:lnTo>
                    <a:pt x="63" y="6"/>
                  </a:lnTo>
                  <a:lnTo>
                    <a:pt x="69"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8" name="Freeform 28"/>
            <p:cNvSpPr>
              <a:spLocks/>
            </p:cNvSpPr>
            <p:nvPr/>
          </p:nvSpPr>
          <p:spPr bwMode="auto">
            <a:xfrm>
              <a:off x="5816600" y="3038475"/>
              <a:ext cx="41275" cy="111125"/>
            </a:xfrm>
            <a:custGeom>
              <a:avLst/>
              <a:gdLst/>
              <a:ahLst/>
              <a:cxnLst>
                <a:cxn ang="0">
                  <a:pos x="9" y="0"/>
                </a:cxn>
                <a:cxn ang="0">
                  <a:pos x="14" y="0"/>
                </a:cxn>
                <a:cxn ang="0">
                  <a:pos x="17" y="5"/>
                </a:cxn>
                <a:cxn ang="0">
                  <a:pos x="19" y="12"/>
                </a:cxn>
                <a:cxn ang="0">
                  <a:pos x="22" y="20"/>
                </a:cxn>
                <a:cxn ang="0">
                  <a:pos x="25" y="26"/>
                </a:cxn>
                <a:cxn ang="0">
                  <a:pos x="26" y="31"/>
                </a:cxn>
                <a:cxn ang="0">
                  <a:pos x="25" y="41"/>
                </a:cxn>
                <a:cxn ang="0">
                  <a:pos x="22" y="52"/>
                </a:cxn>
                <a:cxn ang="0">
                  <a:pos x="18" y="61"/>
                </a:cxn>
                <a:cxn ang="0">
                  <a:pos x="14" y="68"/>
                </a:cxn>
                <a:cxn ang="0">
                  <a:pos x="7" y="70"/>
                </a:cxn>
                <a:cxn ang="0">
                  <a:pos x="3" y="64"/>
                </a:cxn>
                <a:cxn ang="0">
                  <a:pos x="0" y="55"/>
                </a:cxn>
                <a:cxn ang="0">
                  <a:pos x="0" y="41"/>
                </a:cxn>
                <a:cxn ang="0">
                  <a:pos x="2" y="27"/>
                </a:cxn>
                <a:cxn ang="0">
                  <a:pos x="3" y="15"/>
                </a:cxn>
                <a:cxn ang="0">
                  <a:pos x="6" y="5"/>
                </a:cxn>
                <a:cxn ang="0">
                  <a:pos x="9" y="0"/>
                </a:cxn>
              </a:cxnLst>
              <a:rect l="0" t="0" r="r" b="b"/>
              <a:pathLst>
                <a:path w="26" h="70">
                  <a:moveTo>
                    <a:pt x="9" y="0"/>
                  </a:moveTo>
                  <a:lnTo>
                    <a:pt x="14" y="0"/>
                  </a:lnTo>
                  <a:lnTo>
                    <a:pt x="17" y="5"/>
                  </a:lnTo>
                  <a:lnTo>
                    <a:pt x="19" y="12"/>
                  </a:lnTo>
                  <a:lnTo>
                    <a:pt x="22" y="20"/>
                  </a:lnTo>
                  <a:lnTo>
                    <a:pt x="25" y="26"/>
                  </a:lnTo>
                  <a:lnTo>
                    <a:pt x="26" y="31"/>
                  </a:lnTo>
                  <a:lnTo>
                    <a:pt x="25" y="41"/>
                  </a:lnTo>
                  <a:lnTo>
                    <a:pt x="22" y="52"/>
                  </a:lnTo>
                  <a:lnTo>
                    <a:pt x="18" y="61"/>
                  </a:lnTo>
                  <a:lnTo>
                    <a:pt x="14" y="68"/>
                  </a:lnTo>
                  <a:lnTo>
                    <a:pt x="7" y="70"/>
                  </a:lnTo>
                  <a:lnTo>
                    <a:pt x="3" y="64"/>
                  </a:lnTo>
                  <a:lnTo>
                    <a:pt x="0" y="55"/>
                  </a:lnTo>
                  <a:lnTo>
                    <a:pt x="0" y="41"/>
                  </a:lnTo>
                  <a:lnTo>
                    <a:pt x="2" y="27"/>
                  </a:lnTo>
                  <a:lnTo>
                    <a:pt x="3" y="15"/>
                  </a:lnTo>
                  <a:lnTo>
                    <a:pt x="6" y="5"/>
                  </a:lnTo>
                  <a:lnTo>
                    <a:pt x="9"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29" name="Freeform 29"/>
            <p:cNvSpPr>
              <a:spLocks/>
            </p:cNvSpPr>
            <p:nvPr/>
          </p:nvSpPr>
          <p:spPr bwMode="auto">
            <a:xfrm>
              <a:off x="4373563" y="2282825"/>
              <a:ext cx="34925" cy="46038"/>
            </a:xfrm>
            <a:custGeom>
              <a:avLst/>
              <a:gdLst/>
              <a:ahLst/>
              <a:cxnLst>
                <a:cxn ang="0">
                  <a:pos x="11" y="0"/>
                </a:cxn>
                <a:cxn ang="0">
                  <a:pos x="15" y="3"/>
                </a:cxn>
                <a:cxn ang="0">
                  <a:pos x="21" y="7"/>
                </a:cxn>
                <a:cxn ang="0">
                  <a:pos x="22" y="15"/>
                </a:cxn>
                <a:cxn ang="0">
                  <a:pos x="21" y="22"/>
                </a:cxn>
                <a:cxn ang="0">
                  <a:pos x="18" y="26"/>
                </a:cxn>
                <a:cxn ang="0">
                  <a:pos x="15" y="29"/>
                </a:cxn>
                <a:cxn ang="0">
                  <a:pos x="7" y="29"/>
                </a:cxn>
                <a:cxn ang="0">
                  <a:pos x="3" y="26"/>
                </a:cxn>
                <a:cxn ang="0">
                  <a:pos x="0" y="20"/>
                </a:cxn>
                <a:cxn ang="0">
                  <a:pos x="1" y="11"/>
                </a:cxn>
                <a:cxn ang="0">
                  <a:pos x="4" y="3"/>
                </a:cxn>
                <a:cxn ang="0">
                  <a:pos x="11" y="0"/>
                </a:cxn>
              </a:cxnLst>
              <a:rect l="0" t="0" r="r" b="b"/>
              <a:pathLst>
                <a:path w="22" h="29">
                  <a:moveTo>
                    <a:pt x="11" y="0"/>
                  </a:moveTo>
                  <a:lnTo>
                    <a:pt x="15" y="3"/>
                  </a:lnTo>
                  <a:lnTo>
                    <a:pt x="21" y="7"/>
                  </a:lnTo>
                  <a:lnTo>
                    <a:pt x="22" y="15"/>
                  </a:lnTo>
                  <a:lnTo>
                    <a:pt x="21" y="22"/>
                  </a:lnTo>
                  <a:lnTo>
                    <a:pt x="18" y="26"/>
                  </a:lnTo>
                  <a:lnTo>
                    <a:pt x="15" y="29"/>
                  </a:lnTo>
                  <a:lnTo>
                    <a:pt x="7" y="29"/>
                  </a:lnTo>
                  <a:lnTo>
                    <a:pt x="3" y="26"/>
                  </a:lnTo>
                  <a:lnTo>
                    <a:pt x="0" y="20"/>
                  </a:lnTo>
                  <a:lnTo>
                    <a:pt x="1" y="11"/>
                  </a:lnTo>
                  <a:lnTo>
                    <a:pt x="4" y="3"/>
                  </a:lnTo>
                  <a:lnTo>
                    <a:pt x="1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0" name="Freeform 30"/>
            <p:cNvSpPr>
              <a:spLocks/>
            </p:cNvSpPr>
            <p:nvPr/>
          </p:nvSpPr>
          <p:spPr bwMode="auto">
            <a:xfrm>
              <a:off x="4262438" y="2305050"/>
              <a:ext cx="15875" cy="19050"/>
            </a:xfrm>
            <a:custGeom>
              <a:avLst/>
              <a:gdLst/>
              <a:ahLst/>
              <a:cxnLst>
                <a:cxn ang="0">
                  <a:pos x="4" y="0"/>
                </a:cxn>
                <a:cxn ang="0">
                  <a:pos x="9" y="0"/>
                </a:cxn>
                <a:cxn ang="0">
                  <a:pos x="10" y="1"/>
                </a:cxn>
                <a:cxn ang="0">
                  <a:pos x="10" y="8"/>
                </a:cxn>
                <a:cxn ang="0">
                  <a:pos x="7" y="11"/>
                </a:cxn>
                <a:cxn ang="0">
                  <a:pos x="4" y="12"/>
                </a:cxn>
                <a:cxn ang="0">
                  <a:pos x="2" y="11"/>
                </a:cxn>
                <a:cxn ang="0">
                  <a:pos x="0" y="11"/>
                </a:cxn>
                <a:cxn ang="0">
                  <a:pos x="0" y="7"/>
                </a:cxn>
                <a:cxn ang="0">
                  <a:pos x="2" y="3"/>
                </a:cxn>
                <a:cxn ang="0">
                  <a:pos x="4" y="0"/>
                </a:cxn>
              </a:cxnLst>
              <a:rect l="0" t="0" r="r" b="b"/>
              <a:pathLst>
                <a:path w="10" h="12">
                  <a:moveTo>
                    <a:pt x="4" y="0"/>
                  </a:moveTo>
                  <a:lnTo>
                    <a:pt x="9" y="0"/>
                  </a:lnTo>
                  <a:lnTo>
                    <a:pt x="10" y="1"/>
                  </a:lnTo>
                  <a:lnTo>
                    <a:pt x="10" y="8"/>
                  </a:lnTo>
                  <a:lnTo>
                    <a:pt x="7" y="11"/>
                  </a:lnTo>
                  <a:lnTo>
                    <a:pt x="4" y="12"/>
                  </a:lnTo>
                  <a:lnTo>
                    <a:pt x="2" y="11"/>
                  </a:lnTo>
                  <a:lnTo>
                    <a:pt x="0" y="11"/>
                  </a:lnTo>
                  <a:lnTo>
                    <a:pt x="0" y="7"/>
                  </a:lnTo>
                  <a:lnTo>
                    <a:pt x="2" y="3"/>
                  </a:lnTo>
                  <a:lnTo>
                    <a:pt x="4"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1" name="Freeform 31"/>
            <p:cNvSpPr>
              <a:spLocks/>
            </p:cNvSpPr>
            <p:nvPr/>
          </p:nvSpPr>
          <p:spPr bwMode="auto">
            <a:xfrm>
              <a:off x="4462463" y="2347913"/>
              <a:ext cx="68263" cy="41275"/>
            </a:xfrm>
            <a:custGeom>
              <a:avLst/>
              <a:gdLst/>
              <a:ahLst/>
              <a:cxnLst>
                <a:cxn ang="0">
                  <a:pos x="7" y="0"/>
                </a:cxn>
                <a:cxn ang="0">
                  <a:pos x="14" y="0"/>
                </a:cxn>
                <a:cxn ang="0">
                  <a:pos x="21" y="2"/>
                </a:cxn>
                <a:cxn ang="0">
                  <a:pos x="29" y="2"/>
                </a:cxn>
                <a:cxn ang="0">
                  <a:pos x="37" y="6"/>
                </a:cxn>
                <a:cxn ang="0">
                  <a:pos x="38" y="10"/>
                </a:cxn>
                <a:cxn ang="0">
                  <a:pos x="41" y="14"/>
                </a:cxn>
                <a:cxn ang="0">
                  <a:pos x="43" y="18"/>
                </a:cxn>
                <a:cxn ang="0">
                  <a:pos x="40" y="24"/>
                </a:cxn>
                <a:cxn ang="0">
                  <a:pos x="34" y="26"/>
                </a:cxn>
                <a:cxn ang="0">
                  <a:pos x="27" y="26"/>
                </a:cxn>
                <a:cxn ang="0">
                  <a:pos x="22" y="24"/>
                </a:cxn>
                <a:cxn ang="0">
                  <a:pos x="14" y="16"/>
                </a:cxn>
                <a:cxn ang="0">
                  <a:pos x="11" y="14"/>
                </a:cxn>
                <a:cxn ang="0">
                  <a:pos x="8" y="11"/>
                </a:cxn>
                <a:cxn ang="0">
                  <a:pos x="6" y="10"/>
                </a:cxn>
                <a:cxn ang="0">
                  <a:pos x="1" y="6"/>
                </a:cxn>
                <a:cxn ang="0">
                  <a:pos x="0" y="3"/>
                </a:cxn>
                <a:cxn ang="0">
                  <a:pos x="1" y="2"/>
                </a:cxn>
                <a:cxn ang="0">
                  <a:pos x="7" y="0"/>
                </a:cxn>
              </a:cxnLst>
              <a:rect l="0" t="0" r="r" b="b"/>
              <a:pathLst>
                <a:path w="43" h="26">
                  <a:moveTo>
                    <a:pt x="7" y="0"/>
                  </a:moveTo>
                  <a:lnTo>
                    <a:pt x="14" y="0"/>
                  </a:lnTo>
                  <a:lnTo>
                    <a:pt x="21" y="2"/>
                  </a:lnTo>
                  <a:lnTo>
                    <a:pt x="29" y="2"/>
                  </a:lnTo>
                  <a:lnTo>
                    <a:pt x="37" y="6"/>
                  </a:lnTo>
                  <a:lnTo>
                    <a:pt x="38" y="10"/>
                  </a:lnTo>
                  <a:lnTo>
                    <a:pt x="41" y="14"/>
                  </a:lnTo>
                  <a:lnTo>
                    <a:pt x="43" y="18"/>
                  </a:lnTo>
                  <a:lnTo>
                    <a:pt x="40" y="24"/>
                  </a:lnTo>
                  <a:lnTo>
                    <a:pt x="34" y="26"/>
                  </a:lnTo>
                  <a:lnTo>
                    <a:pt x="27" y="26"/>
                  </a:lnTo>
                  <a:lnTo>
                    <a:pt x="22" y="24"/>
                  </a:lnTo>
                  <a:lnTo>
                    <a:pt x="14" y="16"/>
                  </a:lnTo>
                  <a:lnTo>
                    <a:pt x="11" y="14"/>
                  </a:lnTo>
                  <a:lnTo>
                    <a:pt x="8" y="11"/>
                  </a:lnTo>
                  <a:lnTo>
                    <a:pt x="6" y="10"/>
                  </a:lnTo>
                  <a:lnTo>
                    <a:pt x="1" y="6"/>
                  </a:lnTo>
                  <a:lnTo>
                    <a:pt x="0" y="3"/>
                  </a:lnTo>
                  <a:lnTo>
                    <a:pt x="1" y="2"/>
                  </a:lnTo>
                  <a:lnTo>
                    <a:pt x="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2" name="Freeform 32"/>
            <p:cNvSpPr>
              <a:spLocks/>
            </p:cNvSpPr>
            <p:nvPr/>
          </p:nvSpPr>
          <p:spPr bwMode="auto">
            <a:xfrm>
              <a:off x="4006850" y="1941513"/>
              <a:ext cx="88900" cy="103188"/>
            </a:xfrm>
            <a:custGeom>
              <a:avLst/>
              <a:gdLst/>
              <a:ahLst/>
              <a:cxnLst>
                <a:cxn ang="0">
                  <a:pos x="31" y="0"/>
                </a:cxn>
                <a:cxn ang="0">
                  <a:pos x="41" y="0"/>
                </a:cxn>
                <a:cxn ang="0">
                  <a:pos x="49" y="6"/>
                </a:cxn>
                <a:cxn ang="0">
                  <a:pos x="53" y="11"/>
                </a:cxn>
                <a:cxn ang="0">
                  <a:pos x="56" y="21"/>
                </a:cxn>
                <a:cxn ang="0">
                  <a:pos x="56" y="32"/>
                </a:cxn>
                <a:cxn ang="0">
                  <a:pos x="55" y="40"/>
                </a:cxn>
                <a:cxn ang="0">
                  <a:pos x="49" y="47"/>
                </a:cxn>
                <a:cxn ang="0">
                  <a:pos x="38" y="55"/>
                </a:cxn>
                <a:cxn ang="0">
                  <a:pos x="30" y="59"/>
                </a:cxn>
                <a:cxn ang="0">
                  <a:pos x="20" y="63"/>
                </a:cxn>
                <a:cxn ang="0">
                  <a:pos x="12" y="65"/>
                </a:cxn>
                <a:cxn ang="0">
                  <a:pos x="7" y="62"/>
                </a:cxn>
                <a:cxn ang="0">
                  <a:pos x="4" y="59"/>
                </a:cxn>
                <a:cxn ang="0">
                  <a:pos x="1" y="55"/>
                </a:cxn>
                <a:cxn ang="0">
                  <a:pos x="0" y="52"/>
                </a:cxn>
                <a:cxn ang="0">
                  <a:pos x="0" y="50"/>
                </a:cxn>
                <a:cxn ang="0">
                  <a:pos x="1" y="47"/>
                </a:cxn>
                <a:cxn ang="0">
                  <a:pos x="5" y="43"/>
                </a:cxn>
                <a:cxn ang="0">
                  <a:pos x="5" y="34"/>
                </a:cxn>
                <a:cxn ang="0">
                  <a:pos x="3" y="26"/>
                </a:cxn>
                <a:cxn ang="0">
                  <a:pos x="3" y="19"/>
                </a:cxn>
                <a:cxn ang="0">
                  <a:pos x="7" y="15"/>
                </a:cxn>
                <a:cxn ang="0">
                  <a:pos x="8" y="15"/>
                </a:cxn>
                <a:cxn ang="0">
                  <a:pos x="11" y="14"/>
                </a:cxn>
                <a:cxn ang="0">
                  <a:pos x="14" y="14"/>
                </a:cxn>
                <a:cxn ang="0">
                  <a:pos x="19" y="11"/>
                </a:cxn>
                <a:cxn ang="0">
                  <a:pos x="20" y="8"/>
                </a:cxn>
                <a:cxn ang="0">
                  <a:pos x="23" y="6"/>
                </a:cxn>
                <a:cxn ang="0">
                  <a:pos x="25" y="3"/>
                </a:cxn>
                <a:cxn ang="0">
                  <a:pos x="27" y="2"/>
                </a:cxn>
                <a:cxn ang="0">
                  <a:pos x="31" y="0"/>
                </a:cxn>
              </a:cxnLst>
              <a:rect l="0" t="0" r="r" b="b"/>
              <a:pathLst>
                <a:path w="56" h="65">
                  <a:moveTo>
                    <a:pt x="31" y="0"/>
                  </a:moveTo>
                  <a:lnTo>
                    <a:pt x="41" y="0"/>
                  </a:lnTo>
                  <a:lnTo>
                    <a:pt x="49" y="6"/>
                  </a:lnTo>
                  <a:lnTo>
                    <a:pt x="53" y="11"/>
                  </a:lnTo>
                  <a:lnTo>
                    <a:pt x="56" y="21"/>
                  </a:lnTo>
                  <a:lnTo>
                    <a:pt x="56" y="32"/>
                  </a:lnTo>
                  <a:lnTo>
                    <a:pt x="55" y="40"/>
                  </a:lnTo>
                  <a:lnTo>
                    <a:pt x="49" y="47"/>
                  </a:lnTo>
                  <a:lnTo>
                    <a:pt x="38" y="55"/>
                  </a:lnTo>
                  <a:lnTo>
                    <a:pt x="30" y="59"/>
                  </a:lnTo>
                  <a:lnTo>
                    <a:pt x="20" y="63"/>
                  </a:lnTo>
                  <a:lnTo>
                    <a:pt x="12" y="65"/>
                  </a:lnTo>
                  <a:lnTo>
                    <a:pt x="7" y="62"/>
                  </a:lnTo>
                  <a:lnTo>
                    <a:pt x="4" y="59"/>
                  </a:lnTo>
                  <a:lnTo>
                    <a:pt x="1" y="55"/>
                  </a:lnTo>
                  <a:lnTo>
                    <a:pt x="0" y="52"/>
                  </a:lnTo>
                  <a:lnTo>
                    <a:pt x="0" y="50"/>
                  </a:lnTo>
                  <a:lnTo>
                    <a:pt x="1" y="47"/>
                  </a:lnTo>
                  <a:lnTo>
                    <a:pt x="5" y="43"/>
                  </a:lnTo>
                  <a:lnTo>
                    <a:pt x="5" y="34"/>
                  </a:lnTo>
                  <a:lnTo>
                    <a:pt x="3" y="26"/>
                  </a:lnTo>
                  <a:lnTo>
                    <a:pt x="3" y="19"/>
                  </a:lnTo>
                  <a:lnTo>
                    <a:pt x="7" y="15"/>
                  </a:lnTo>
                  <a:lnTo>
                    <a:pt x="8" y="15"/>
                  </a:lnTo>
                  <a:lnTo>
                    <a:pt x="11" y="14"/>
                  </a:lnTo>
                  <a:lnTo>
                    <a:pt x="14" y="14"/>
                  </a:lnTo>
                  <a:lnTo>
                    <a:pt x="19" y="11"/>
                  </a:lnTo>
                  <a:lnTo>
                    <a:pt x="20" y="8"/>
                  </a:lnTo>
                  <a:lnTo>
                    <a:pt x="23" y="6"/>
                  </a:lnTo>
                  <a:lnTo>
                    <a:pt x="25" y="3"/>
                  </a:lnTo>
                  <a:lnTo>
                    <a:pt x="27" y="2"/>
                  </a:lnTo>
                  <a:lnTo>
                    <a:pt x="3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3" name="Freeform 33"/>
            <p:cNvSpPr>
              <a:spLocks/>
            </p:cNvSpPr>
            <p:nvPr/>
          </p:nvSpPr>
          <p:spPr bwMode="auto">
            <a:xfrm>
              <a:off x="4067175" y="1862138"/>
              <a:ext cx="184150" cy="206375"/>
            </a:xfrm>
            <a:custGeom>
              <a:avLst/>
              <a:gdLst/>
              <a:ahLst/>
              <a:cxnLst>
                <a:cxn ang="0">
                  <a:pos x="45" y="2"/>
                </a:cxn>
                <a:cxn ang="0">
                  <a:pos x="60" y="5"/>
                </a:cxn>
                <a:cxn ang="0">
                  <a:pos x="78" y="8"/>
                </a:cxn>
                <a:cxn ang="0">
                  <a:pos x="85" y="17"/>
                </a:cxn>
                <a:cxn ang="0">
                  <a:pos x="71" y="34"/>
                </a:cxn>
                <a:cxn ang="0">
                  <a:pos x="67" y="42"/>
                </a:cxn>
                <a:cxn ang="0">
                  <a:pos x="80" y="58"/>
                </a:cxn>
                <a:cxn ang="0">
                  <a:pos x="95" y="76"/>
                </a:cxn>
                <a:cxn ang="0">
                  <a:pos x="108" y="89"/>
                </a:cxn>
                <a:cxn ang="0">
                  <a:pos x="116" y="104"/>
                </a:cxn>
                <a:cxn ang="0">
                  <a:pos x="110" y="119"/>
                </a:cxn>
                <a:cxn ang="0">
                  <a:pos x="95" y="127"/>
                </a:cxn>
                <a:cxn ang="0">
                  <a:pos x="77" y="123"/>
                </a:cxn>
                <a:cxn ang="0">
                  <a:pos x="58" y="120"/>
                </a:cxn>
                <a:cxn ang="0">
                  <a:pos x="49" y="127"/>
                </a:cxn>
                <a:cxn ang="0">
                  <a:pos x="45" y="130"/>
                </a:cxn>
                <a:cxn ang="0">
                  <a:pos x="41" y="128"/>
                </a:cxn>
                <a:cxn ang="0">
                  <a:pos x="41" y="124"/>
                </a:cxn>
                <a:cxn ang="0">
                  <a:pos x="43" y="119"/>
                </a:cxn>
                <a:cxn ang="0">
                  <a:pos x="41" y="117"/>
                </a:cxn>
                <a:cxn ang="0">
                  <a:pos x="25" y="119"/>
                </a:cxn>
                <a:cxn ang="0">
                  <a:pos x="17" y="113"/>
                </a:cxn>
                <a:cxn ang="0">
                  <a:pos x="36" y="89"/>
                </a:cxn>
                <a:cxn ang="0">
                  <a:pos x="52" y="76"/>
                </a:cxn>
                <a:cxn ang="0">
                  <a:pos x="49" y="69"/>
                </a:cxn>
                <a:cxn ang="0">
                  <a:pos x="34" y="63"/>
                </a:cxn>
                <a:cxn ang="0">
                  <a:pos x="17" y="53"/>
                </a:cxn>
                <a:cxn ang="0">
                  <a:pos x="4" y="35"/>
                </a:cxn>
                <a:cxn ang="0">
                  <a:pos x="0" y="23"/>
                </a:cxn>
                <a:cxn ang="0">
                  <a:pos x="6" y="12"/>
                </a:cxn>
                <a:cxn ang="0">
                  <a:pos x="14" y="13"/>
                </a:cxn>
                <a:cxn ang="0">
                  <a:pos x="30" y="4"/>
                </a:cxn>
              </a:cxnLst>
              <a:rect l="0" t="0" r="r" b="b"/>
              <a:pathLst>
                <a:path w="116" h="130">
                  <a:moveTo>
                    <a:pt x="37" y="0"/>
                  </a:moveTo>
                  <a:lnTo>
                    <a:pt x="45" y="2"/>
                  </a:lnTo>
                  <a:lnTo>
                    <a:pt x="52" y="5"/>
                  </a:lnTo>
                  <a:lnTo>
                    <a:pt x="60" y="5"/>
                  </a:lnTo>
                  <a:lnTo>
                    <a:pt x="70" y="6"/>
                  </a:lnTo>
                  <a:lnTo>
                    <a:pt x="78" y="8"/>
                  </a:lnTo>
                  <a:lnTo>
                    <a:pt x="84" y="12"/>
                  </a:lnTo>
                  <a:lnTo>
                    <a:pt x="85" y="17"/>
                  </a:lnTo>
                  <a:lnTo>
                    <a:pt x="82" y="23"/>
                  </a:lnTo>
                  <a:lnTo>
                    <a:pt x="71" y="34"/>
                  </a:lnTo>
                  <a:lnTo>
                    <a:pt x="67" y="39"/>
                  </a:lnTo>
                  <a:lnTo>
                    <a:pt x="67" y="42"/>
                  </a:lnTo>
                  <a:lnTo>
                    <a:pt x="73" y="49"/>
                  </a:lnTo>
                  <a:lnTo>
                    <a:pt x="80" y="58"/>
                  </a:lnTo>
                  <a:lnTo>
                    <a:pt x="88" y="69"/>
                  </a:lnTo>
                  <a:lnTo>
                    <a:pt x="95" y="76"/>
                  </a:lnTo>
                  <a:lnTo>
                    <a:pt x="101" y="82"/>
                  </a:lnTo>
                  <a:lnTo>
                    <a:pt x="108" y="89"/>
                  </a:lnTo>
                  <a:lnTo>
                    <a:pt x="114" y="97"/>
                  </a:lnTo>
                  <a:lnTo>
                    <a:pt x="116" y="104"/>
                  </a:lnTo>
                  <a:lnTo>
                    <a:pt x="115" y="112"/>
                  </a:lnTo>
                  <a:lnTo>
                    <a:pt x="110" y="119"/>
                  </a:lnTo>
                  <a:lnTo>
                    <a:pt x="101" y="124"/>
                  </a:lnTo>
                  <a:lnTo>
                    <a:pt x="95" y="127"/>
                  </a:lnTo>
                  <a:lnTo>
                    <a:pt x="86" y="126"/>
                  </a:lnTo>
                  <a:lnTo>
                    <a:pt x="77" y="123"/>
                  </a:lnTo>
                  <a:lnTo>
                    <a:pt x="60" y="120"/>
                  </a:lnTo>
                  <a:lnTo>
                    <a:pt x="58" y="120"/>
                  </a:lnTo>
                  <a:lnTo>
                    <a:pt x="54" y="123"/>
                  </a:lnTo>
                  <a:lnTo>
                    <a:pt x="49" y="127"/>
                  </a:lnTo>
                  <a:lnTo>
                    <a:pt x="47" y="128"/>
                  </a:lnTo>
                  <a:lnTo>
                    <a:pt x="45" y="130"/>
                  </a:lnTo>
                  <a:lnTo>
                    <a:pt x="43" y="130"/>
                  </a:lnTo>
                  <a:lnTo>
                    <a:pt x="41" y="128"/>
                  </a:lnTo>
                  <a:lnTo>
                    <a:pt x="40" y="126"/>
                  </a:lnTo>
                  <a:lnTo>
                    <a:pt x="41" y="124"/>
                  </a:lnTo>
                  <a:lnTo>
                    <a:pt x="41" y="121"/>
                  </a:lnTo>
                  <a:lnTo>
                    <a:pt x="43" y="119"/>
                  </a:lnTo>
                  <a:lnTo>
                    <a:pt x="44" y="117"/>
                  </a:lnTo>
                  <a:lnTo>
                    <a:pt x="41" y="117"/>
                  </a:lnTo>
                  <a:lnTo>
                    <a:pt x="33" y="119"/>
                  </a:lnTo>
                  <a:lnTo>
                    <a:pt x="25" y="119"/>
                  </a:lnTo>
                  <a:lnTo>
                    <a:pt x="18" y="117"/>
                  </a:lnTo>
                  <a:lnTo>
                    <a:pt x="17" y="113"/>
                  </a:lnTo>
                  <a:lnTo>
                    <a:pt x="19" y="108"/>
                  </a:lnTo>
                  <a:lnTo>
                    <a:pt x="36" y="89"/>
                  </a:lnTo>
                  <a:lnTo>
                    <a:pt x="45" y="80"/>
                  </a:lnTo>
                  <a:lnTo>
                    <a:pt x="52" y="76"/>
                  </a:lnTo>
                  <a:lnTo>
                    <a:pt x="54" y="74"/>
                  </a:lnTo>
                  <a:lnTo>
                    <a:pt x="49" y="69"/>
                  </a:lnTo>
                  <a:lnTo>
                    <a:pt x="43" y="67"/>
                  </a:lnTo>
                  <a:lnTo>
                    <a:pt x="34" y="63"/>
                  </a:lnTo>
                  <a:lnTo>
                    <a:pt x="26" y="60"/>
                  </a:lnTo>
                  <a:lnTo>
                    <a:pt x="17" y="53"/>
                  </a:lnTo>
                  <a:lnTo>
                    <a:pt x="10" y="43"/>
                  </a:lnTo>
                  <a:lnTo>
                    <a:pt x="4" y="35"/>
                  </a:lnTo>
                  <a:lnTo>
                    <a:pt x="2" y="30"/>
                  </a:lnTo>
                  <a:lnTo>
                    <a:pt x="0" y="23"/>
                  </a:lnTo>
                  <a:lnTo>
                    <a:pt x="0" y="16"/>
                  </a:lnTo>
                  <a:lnTo>
                    <a:pt x="6" y="12"/>
                  </a:lnTo>
                  <a:lnTo>
                    <a:pt x="11" y="12"/>
                  </a:lnTo>
                  <a:lnTo>
                    <a:pt x="14" y="13"/>
                  </a:lnTo>
                  <a:lnTo>
                    <a:pt x="21" y="13"/>
                  </a:lnTo>
                  <a:lnTo>
                    <a:pt x="30" y="4"/>
                  </a:lnTo>
                  <a:lnTo>
                    <a:pt x="3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4" name="Freeform 34"/>
            <p:cNvSpPr>
              <a:spLocks noEditPoints="1"/>
            </p:cNvSpPr>
            <p:nvPr/>
          </p:nvSpPr>
          <p:spPr bwMode="auto">
            <a:xfrm>
              <a:off x="3859213" y="1409700"/>
              <a:ext cx="3976688" cy="2686050"/>
            </a:xfrm>
            <a:custGeom>
              <a:avLst/>
              <a:gdLst/>
              <a:ahLst/>
              <a:cxnLst>
                <a:cxn ang="0">
                  <a:pos x="578" y="560"/>
                </a:cxn>
                <a:cxn ang="0">
                  <a:pos x="697" y="476"/>
                </a:cxn>
                <a:cxn ang="0">
                  <a:pos x="823" y="469"/>
                </a:cxn>
                <a:cxn ang="0">
                  <a:pos x="902" y="574"/>
                </a:cxn>
                <a:cxn ang="0">
                  <a:pos x="908" y="469"/>
                </a:cxn>
                <a:cxn ang="0">
                  <a:pos x="1567" y="16"/>
                </a:cxn>
                <a:cxn ang="0">
                  <a:pos x="1810" y="57"/>
                </a:cxn>
                <a:cxn ang="0">
                  <a:pos x="1998" y="63"/>
                </a:cxn>
                <a:cxn ang="0">
                  <a:pos x="2051" y="31"/>
                </a:cxn>
                <a:cxn ang="0">
                  <a:pos x="2147" y="101"/>
                </a:cxn>
                <a:cxn ang="0">
                  <a:pos x="2461" y="121"/>
                </a:cxn>
                <a:cxn ang="0">
                  <a:pos x="2412" y="252"/>
                </a:cxn>
                <a:cxn ang="0">
                  <a:pos x="2192" y="427"/>
                </a:cxn>
                <a:cxn ang="0">
                  <a:pos x="2256" y="258"/>
                </a:cxn>
                <a:cxn ang="0">
                  <a:pos x="1998" y="311"/>
                </a:cxn>
                <a:cxn ang="0">
                  <a:pos x="2025" y="363"/>
                </a:cxn>
                <a:cxn ang="0">
                  <a:pos x="2032" y="475"/>
                </a:cxn>
                <a:cxn ang="0">
                  <a:pos x="1864" y="561"/>
                </a:cxn>
                <a:cxn ang="0">
                  <a:pos x="1805" y="609"/>
                </a:cxn>
                <a:cxn ang="0">
                  <a:pos x="1721" y="582"/>
                </a:cxn>
                <a:cxn ang="0">
                  <a:pos x="1732" y="786"/>
                </a:cxn>
                <a:cxn ang="0">
                  <a:pos x="1601" y="874"/>
                </a:cxn>
                <a:cxn ang="0">
                  <a:pos x="1564" y="1050"/>
                </a:cxn>
                <a:cxn ang="0">
                  <a:pos x="1464" y="919"/>
                </a:cxn>
                <a:cxn ang="0">
                  <a:pos x="1363" y="844"/>
                </a:cxn>
                <a:cxn ang="0">
                  <a:pos x="1179" y="992"/>
                </a:cxn>
                <a:cxn ang="0">
                  <a:pos x="1067" y="787"/>
                </a:cxn>
                <a:cxn ang="0">
                  <a:pos x="838" y="726"/>
                </a:cxn>
                <a:cxn ang="0">
                  <a:pos x="982" y="828"/>
                </a:cxn>
                <a:cxn ang="0">
                  <a:pos x="752" y="892"/>
                </a:cxn>
                <a:cxn ang="0">
                  <a:pos x="725" y="922"/>
                </a:cxn>
                <a:cxn ang="0">
                  <a:pos x="827" y="1115"/>
                </a:cxn>
                <a:cxn ang="0">
                  <a:pos x="689" y="1442"/>
                </a:cxn>
                <a:cxn ang="0">
                  <a:pos x="543" y="1673"/>
                </a:cxn>
                <a:cxn ang="0">
                  <a:pos x="391" y="1470"/>
                </a:cxn>
                <a:cxn ang="0">
                  <a:pos x="339" y="1098"/>
                </a:cxn>
                <a:cxn ang="0">
                  <a:pos x="122" y="1111"/>
                </a:cxn>
                <a:cxn ang="0">
                  <a:pos x="22" y="878"/>
                </a:cxn>
                <a:cxn ang="0">
                  <a:pos x="198" y="635"/>
                </a:cxn>
                <a:cxn ang="0">
                  <a:pos x="373" y="672"/>
                </a:cxn>
                <a:cxn ang="0">
                  <a:pos x="573" y="720"/>
                </a:cxn>
                <a:cxn ang="0">
                  <a:pos x="614" y="623"/>
                </a:cxn>
                <a:cxn ang="0">
                  <a:pos x="520" y="613"/>
                </a:cxn>
                <a:cxn ang="0">
                  <a:pos x="435" y="546"/>
                </a:cxn>
                <a:cxn ang="0">
                  <a:pos x="350" y="512"/>
                </a:cxn>
                <a:cxn ang="0">
                  <a:pos x="194" y="616"/>
                </a:cxn>
                <a:cxn ang="0">
                  <a:pos x="105" y="546"/>
                </a:cxn>
                <a:cxn ang="0">
                  <a:pos x="245" y="412"/>
                </a:cxn>
                <a:cxn ang="0">
                  <a:pos x="360" y="316"/>
                </a:cxn>
                <a:cxn ang="0">
                  <a:pos x="526" y="295"/>
                </a:cxn>
                <a:cxn ang="0">
                  <a:pos x="514" y="211"/>
                </a:cxn>
                <a:cxn ang="0">
                  <a:pos x="451" y="283"/>
                </a:cxn>
                <a:cxn ang="0">
                  <a:pos x="298" y="286"/>
                </a:cxn>
                <a:cxn ang="0">
                  <a:pos x="613" y="109"/>
                </a:cxn>
                <a:cxn ang="0">
                  <a:pos x="689" y="200"/>
                </a:cxn>
                <a:cxn ang="0">
                  <a:pos x="785" y="178"/>
                </a:cxn>
                <a:cxn ang="0">
                  <a:pos x="905" y="143"/>
                </a:cxn>
                <a:cxn ang="0">
                  <a:pos x="1095" y="135"/>
                </a:cxn>
                <a:cxn ang="0">
                  <a:pos x="1132" y="164"/>
                </a:cxn>
                <a:cxn ang="0">
                  <a:pos x="1201" y="120"/>
                </a:cxn>
                <a:cxn ang="0">
                  <a:pos x="1191" y="102"/>
                </a:cxn>
                <a:cxn ang="0">
                  <a:pos x="1244" y="71"/>
                </a:cxn>
                <a:cxn ang="0">
                  <a:pos x="1475" y="26"/>
                </a:cxn>
              </a:cxnLst>
              <a:rect l="0" t="0" r="r" b="b"/>
              <a:pathLst>
                <a:path w="2505" h="1692">
                  <a:moveTo>
                    <a:pt x="643" y="1161"/>
                  </a:moveTo>
                  <a:lnTo>
                    <a:pt x="634" y="1163"/>
                  </a:lnTo>
                  <a:lnTo>
                    <a:pt x="630" y="1167"/>
                  </a:lnTo>
                  <a:lnTo>
                    <a:pt x="629" y="1174"/>
                  </a:lnTo>
                  <a:lnTo>
                    <a:pt x="628" y="1182"/>
                  </a:lnTo>
                  <a:lnTo>
                    <a:pt x="628" y="1193"/>
                  </a:lnTo>
                  <a:lnTo>
                    <a:pt x="629" y="1201"/>
                  </a:lnTo>
                  <a:lnTo>
                    <a:pt x="633" y="1205"/>
                  </a:lnTo>
                  <a:lnTo>
                    <a:pt x="640" y="1203"/>
                  </a:lnTo>
                  <a:lnTo>
                    <a:pt x="647" y="1196"/>
                  </a:lnTo>
                  <a:lnTo>
                    <a:pt x="652" y="1185"/>
                  </a:lnTo>
                  <a:lnTo>
                    <a:pt x="656" y="1172"/>
                  </a:lnTo>
                  <a:lnTo>
                    <a:pt x="655" y="1164"/>
                  </a:lnTo>
                  <a:lnTo>
                    <a:pt x="651" y="1161"/>
                  </a:lnTo>
                  <a:lnTo>
                    <a:pt x="643" y="1161"/>
                  </a:lnTo>
                  <a:close/>
                  <a:moveTo>
                    <a:pt x="619" y="467"/>
                  </a:moveTo>
                  <a:lnTo>
                    <a:pt x="617" y="468"/>
                  </a:lnTo>
                  <a:lnTo>
                    <a:pt x="613" y="469"/>
                  </a:lnTo>
                  <a:lnTo>
                    <a:pt x="610" y="474"/>
                  </a:lnTo>
                  <a:lnTo>
                    <a:pt x="606" y="479"/>
                  </a:lnTo>
                  <a:lnTo>
                    <a:pt x="599" y="491"/>
                  </a:lnTo>
                  <a:lnTo>
                    <a:pt x="592" y="502"/>
                  </a:lnTo>
                  <a:lnTo>
                    <a:pt x="580" y="515"/>
                  </a:lnTo>
                  <a:lnTo>
                    <a:pt x="576" y="522"/>
                  </a:lnTo>
                  <a:lnTo>
                    <a:pt x="574" y="528"/>
                  </a:lnTo>
                  <a:lnTo>
                    <a:pt x="580" y="537"/>
                  </a:lnTo>
                  <a:lnTo>
                    <a:pt x="580" y="543"/>
                  </a:lnTo>
                  <a:lnTo>
                    <a:pt x="578" y="550"/>
                  </a:lnTo>
                  <a:lnTo>
                    <a:pt x="577" y="556"/>
                  </a:lnTo>
                  <a:lnTo>
                    <a:pt x="577" y="559"/>
                  </a:lnTo>
                  <a:lnTo>
                    <a:pt x="578" y="560"/>
                  </a:lnTo>
                  <a:lnTo>
                    <a:pt x="580" y="559"/>
                  </a:lnTo>
                  <a:lnTo>
                    <a:pt x="588" y="554"/>
                  </a:lnTo>
                  <a:lnTo>
                    <a:pt x="591" y="552"/>
                  </a:lnTo>
                  <a:lnTo>
                    <a:pt x="595" y="550"/>
                  </a:lnTo>
                  <a:lnTo>
                    <a:pt x="606" y="550"/>
                  </a:lnTo>
                  <a:lnTo>
                    <a:pt x="617" y="552"/>
                  </a:lnTo>
                  <a:lnTo>
                    <a:pt x="625" y="550"/>
                  </a:lnTo>
                  <a:lnTo>
                    <a:pt x="632" y="545"/>
                  </a:lnTo>
                  <a:lnTo>
                    <a:pt x="637" y="539"/>
                  </a:lnTo>
                  <a:lnTo>
                    <a:pt x="647" y="537"/>
                  </a:lnTo>
                  <a:lnTo>
                    <a:pt x="658" y="537"/>
                  </a:lnTo>
                  <a:lnTo>
                    <a:pt x="669" y="538"/>
                  </a:lnTo>
                  <a:lnTo>
                    <a:pt x="693" y="549"/>
                  </a:lnTo>
                  <a:lnTo>
                    <a:pt x="704" y="553"/>
                  </a:lnTo>
                  <a:lnTo>
                    <a:pt x="726" y="553"/>
                  </a:lnTo>
                  <a:lnTo>
                    <a:pt x="738" y="550"/>
                  </a:lnTo>
                  <a:lnTo>
                    <a:pt x="748" y="549"/>
                  </a:lnTo>
                  <a:lnTo>
                    <a:pt x="752" y="545"/>
                  </a:lnTo>
                  <a:lnTo>
                    <a:pt x="752" y="537"/>
                  </a:lnTo>
                  <a:lnTo>
                    <a:pt x="748" y="528"/>
                  </a:lnTo>
                  <a:lnTo>
                    <a:pt x="740" y="520"/>
                  </a:lnTo>
                  <a:lnTo>
                    <a:pt x="726" y="509"/>
                  </a:lnTo>
                  <a:lnTo>
                    <a:pt x="714" y="500"/>
                  </a:lnTo>
                  <a:lnTo>
                    <a:pt x="701" y="491"/>
                  </a:lnTo>
                  <a:lnTo>
                    <a:pt x="696" y="490"/>
                  </a:lnTo>
                  <a:lnTo>
                    <a:pt x="693" y="487"/>
                  </a:lnTo>
                  <a:lnTo>
                    <a:pt x="690" y="486"/>
                  </a:lnTo>
                  <a:lnTo>
                    <a:pt x="688" y="483"/>
                  </a:lnTo>
                  <a:lnTo>
                    <a:pt x="688" y="482"/>
                  </a:lnTo>
                  <a:lnTo>
                    <a:pt x="689" y="480"/>
                  </a:lnTo>
                  <a:lnTo>
                    <a:pt x="697" y="476"/>
                  </a:lnTo>
                  <a:lnTo>
                    <a:pt x="701" y="472"/>
                  </a:lnTo>
                  <a:lnTo>
                    <a:pt x="703" y="469"/>
                  </a:lnTo>
                  <a:lnTo>
                    <a:pt x="703" y="468"/>
                  </a:lnTo>
                  <a:lnTo>
                    <a:pt x="701" y="467"/>
                  </a:lnTo>
                  <a:lnTo>
                    <a:pt x="699" y="467"/>
                  </a:lnTo>
                  <a:lnTo>
                    <a:pt x="689" y="468"/>
                  </a:lnTo>
                  <a:lnTo>
                    <a:pt x="681" y="471"/>
                  </a:lnTo>
                  <a:lnTo>
                    <a:pt x="677" y="476"/>
                  </a:lnTo>
                  <a:lnTo>
                    <a:pt x="675" y="482"/>
                  </a:lnTo>
                  <a:lnTo>
                    <a:pt x="671" y="486"/>
                  </a:lnTo>
                  <a:lnTo>
                    <a:pt x="669" y="490"/>
                  </a:lnTo>
                  <a:lnTo>
                    <a:pt x="665" y="493"/>
                  </a:lnTo>
                  <a:lnTo>
                    <a:pt x="663" y="494"/>
                  </a:lnTo>
                  <a:lnTo>
                    <a:pt x="660" y="496"/>
                  </a:lnTo>
                  <a:lnTo>
                    <a:pt x="658" y="498"/>
                  </a:lnTo>
                  <a:lnTo>
                    <a:pt x="652" y="501"/>
                  </a:lnTo>
                  <a:lnTo>
                    <a:pt x="648" y="501"/>
                  </a:lnTo>
                  <a:lnTo>
                    <a:pt x="643" y="490"/>
                  </a:lnTo>
                  <a:lnTo>
                    <a:pt x="632" y="471"/>
                  </a:lnTo>
                  <a:lnTo>
                    <a:pt x="626" y="467"/>
                  </a:lnTo>
                  <a:lnTo>
                    <a:pt x="619" y="467"/>
                  </a:lnTo>
                  <a:close/>
                  <a:moveTo>
                    <a:pt x="875" y="453"/>
                  </a:moveTo>
                  <a:lnTo>
                    <a:pt x="874" y="454"/>
                  </a:lnTo>
                  <a:lnTo>
                    <a:pt x="871" y="456"/>
                  </a:lnTo>
                  <a:lnTo>
                    <a:pt x="864" y="463"/>
                  </a:lnTo>
                  <a:lnTo>
                    <a:pt x="860" y="465"/>
                  </a:lnTo>
                  <a:lnTo>
                    <a:pt x="856" y="469"/>
                  </a:lnTo>
                  <a:lnTo>
                    <a:pt x="848" y="471"/>
                  </a:lnTo>
                  <a:lnTo>
                    <a:pt x="838" y="469"/>
                  </a:lnTo>
                  <a:lnTo>
                    <a:pt x="830" y="468"/>
                  </a:lnTo>
                  <a:lnTo>
                    <a:pt x="823" y="469"/>
                  </a:lnTo>
                  <a:lnTo>
                    <a:pt x="812" y="480"/>
                  </a:lnTo>
                  <a:lnTo>
                    <a:pt x="808" y="491"/>
                  </a:lnTo>
                  <a:lnTo>
                    <a:pt x="811" y="502"/>
                  </a:lnTo>
                  <a:lnTo>
                    <a:pt x="815" y="509"/>
                  </a:lnTo>
                  <a:lnTo>
                    <a:pt x="820" y="519"/>
                  </a:lnTo>
                  <a:lnTo>
                    <a:pt x="827" y="530"/>
                  </a:lnTo>
                  <a:lnTo>
                    <a:pt x="834" y="538"/>
                  </a:lnTo>
                  <a:lnTo>
                    <a:pt x="840" y="542"/>
                  </a:lnTo>
                  <a:lnTo>
                    <a:pt x="845" y="543"/>
                  </a:lnTo>
                  <a:lnTo>
                    <a:pt x="861" y="549"/>
                  </a:lnTo>
                  <a:lnTo>
                    <a:pt x="866" y="554"/>
                  </a:lnTo>
                  <a:lnTo>
                    <a:pt x="863" y="561"/>
                  </a:lnTo>
                  <a:lnTo>
                    <a:pt x="852" y="572"/>
                  </a:lnTo>
                  <a:lnTo>
                    <a:pt x="846" y="575"/>
                  </a:lnTo>
                  <a:lnTo>
                    <a:pt x="840" y="575"/>
                  </a:lnTo>
                  <a:lnTo>
                    <a:pt x="835" y="576"/>
                  </a:lnTo>
                  <a:lnTo>
                    <a:pt x="834" y="582"/>
                  </a:lnTo>
                  <a:lnTo>
                    <a:pt x="837" y="598"/>
                  </a:lnTo>
                  <a:lnTo>
                    <a:pt x="840" y="604"/>
                  </a:lnTo>
                  <a:lnTo>
                    <a:pt x="842" y="608"/>
                  </a:lnTo>
                  <a:lnTo>
                    <a:pt x="850" y="611"/>
                  </a:lnTo>
                  <a:lnTo>
                    <a:pt x="861" y="615"/>
                  </a:lnTo>
                  <a:lnTo>
                    <a:pt x="872" y="617"/>
                  </a:lnTo>
                  <a:lnTo>
                    <a:pt x="881" y="620"/>
                  </a:lnTo>
                  <a:lnTo>
                    <a:pt x="889" y="620"/>
                  </a:lnTo>
                  <a:lnTo>
                    <a:pt x="898" y="619"/>
                  </a:lnTo>
                  <a:lnTo>
                    <a:pt x="908" y="615"/>
                  </a:lnTo>
                  <a:lnTo>
                    <a:pt x="911" y="611"/>
                  </a:lnTo>
                  <a:lnTo>
                    <a:pt x="909" y="601"/>
                  </a:lnTo>
                  <a:lnTo>
                    <a:pt x="907" y="587"/>
                  </a:lnTo>
                  <a:lnTo>
                    <a:pt x="902" y="574"/>
                  </a:lnTo>
                  <a:lnTo>
                    <a:pt x="897" y="564"/>
                  </a:lnTo>
                  <a:lnTo>
                    <a:pt x="896" y="561"/>
                  </a:lnTo>
                  <a:lnTo>
                    <a:pt x="896" y="560"/>
                  </a:lnTo>
                  <a:lnTo>
                    <a:pt x="898" y="554"/>
                  </a:lnTo>
                  <a:lnTo>
                    <a:pt x="902" y="550"/>
                  </a:lnTo>
                  <a:lnTo>
                    <a:pt x="905" y="545"/>
                  </a:lnTo>
                  <a:lnTo>
                    <a:pt x="901" y="541"/>
                  </a:lnTo>
                  <a:lnTo>
                    <a:pt x="896" y="538"/>
                  </a:lnTo>
                  <a:lnTo>
                    <a:pt x="891" y="537"/>
                  </a:lnTo>
                  <a:lnTo>
                    <a:pt x="886" y="531"/>
                  </a:lnTo>
                  <a:lnTo>
                    <a:pt x="883" y="527"/>
                  </a:lnTo>
                  <a:lnTo>
                    <a:pt x="882" y="523"/>
                  </a:lnTo>
                  <a:lnTo>
                    <a:pt x="879" y="519"/>
                  </a:lnTo>
                  <a:lnTo>
                    <a:pt x="878" y="515"/>
                  </a:lnTo>
                  <a:lnTo>
                    <a:pt x="874" y="511"/>
                  </a:lnTo>
                  <a:lnTo>
                    <a:pt x="871" y="509"/>
                  </a:lnTo>
                  <a:lnTo>
                    <a:pt x="867" y="509"/>
                  </a:lnTo>
                  <a:lnTo>
                    <a:pt x="866" y="511"/>
                  </a:lnTo>
                  <a:lnTo>
                    <a:pt x="864" y="511"/>
                  </a:lnTo>
                  <a:lnTo>
                    <a:pt x="864" y="509"/>
                  </a:lnTo>
                  <a:lnTo>
                    <a:pt x="863" y="508"/>
                  </a:lnTo>
                  <a:lnTo>
                    <a:pt x="863" y="502"/>
                  </a:lnTo>
                  <a:lnTo>
                    <a:pt x="866" y="493"/>
                  </a:lnTo>
                  <a:lnTo>
                    <a:pt x="872" y="486"/>
                  </a:lnTo>
                  <a:lnTo>
                    <a:pt x="879" y="485"/>
                  </a:lnTo>
                  <a:lnTo>
                    <a:pt x="893" y="490"/>
                  </a:lnTo>
                  <a:lnTo>
                    <a:pt x="901" y="491"/>
                  </a:lnTo>
                  <a:lnTo>
                    <a:pt x="909" y="490"/>
                  </a:lnTo>
                  <a:lnTo>
                    <a:pt x="916" y="487"/>
                  </a:lnTo>
                  <a:lnTo>
                    <a:pt x="916" y="483"/>
                  </a:lnTo>
                  <a:lnTo>
                    <a:pt x="908" y="469"/>
                  </a:lnTo>
                  <a:lnTo>
                    <a:pt x="904" y="464"/>
                  </a:lnTo>
                  <a:lnTo>
                    <a:pt x="898" y="459"/>
                  </a:lnTo>
                  <a:lnTo>
                    <a:pt x="890" y="454"/>
                  </a:lnTo>
                  <a:lnTo>
                    <a:pt x="881" y="453"/>
                  </a:lnTo>
                  <a:lnTo>
                    <a:pt x="875" y="453"/>
                  </a:lnTo>
                  <a:close/>
                  <a:moveTo>
                    <a:pt x="624" y="243"/>
                  </a:moveTo>
                  <a:lnTo>
                    <a:pt x="617" y="245"/>
                  </a:lnTo>
                  <a:lnTo>
                    <a:pt x="613" y="250"/>
                  </a:lnTo>
                  <a:lnTo>
                    <a:pt x="614" y="257"/>
                  </a:lnTo>
                  <a:lnTo>
                    <a:pt x="621" y="261"/>
                  </a:lnTo>
                  <a:lnTo>
                    <a:pt x="629" y="265"/>
                  </a:lnTo>
                  <a:lnTo>
                    <a:pt x="637" y="265"/>
                  </a:lnTo>
                  <a:lnTo>
                    <a:pt x="643" y="263"/>
                  </a:lnTo>
                  <a:lnTo>
                    <a:pt x="643" y="257"/>
                  </a:lnTo>
                  <a:lnTo>
                    <a:pt x="639" y="252"/>
                  </a:lnTo>
                  <a:lnTo>
                    <a:pt x="632" y="246"/>
                  </a:lnTo>
                  <a:lnTo>
                    <a:pt x="624" y="243"/>
                  </a:lnTo>
                  <a:close/>
                  <a:moveTo>
                    <a:pt x="1520" y="0"/>
                  </a:moveTo>
                  <a:lnTo>
                    <a:pt x="1522" y="1"/>
                  </a:lnTo>
                  <a:lnTo>
                    <a:pt x="1522" y="2"/>
                  </a:lnTo>
                  <a:lnTo>
                    <a:pt x="1526" y="5"/>
                  </a:lnTo>
                  <a:lnTo>
                    <a:pt x="1531" y="5"/>
                  </a:lnTo>
                  <a:lnTo>
                    <a:pt x="1540" y="4"/>
                  </a:lnTo>
                  <a:lnTo>
                    <a:pt x="1551" y="5"/>
                  </a:lnTo>
                  <a:lnTo>
                    <a:pt x="1563" y="9"/>
                  </a:lnTo>
                  <a:lnTo>
                    <a:pt x="1567" y="12"/>
                  </a:lnTo>
                  <a:lnTo>
                    <a:pt x="1570" y="13"/>
                  </a:lnTo>
                  <a:lnTo>
                    <a:pt x="1572" y="13"/>
                  </a:lnTo>
                  <a:lnTo>
                    <a:pt x="1572" y="15"/>
                  </a:lnTo>
                  <a:lnTo>
                    <a:pt x="1567" y="15"/>
                  </a:lnTo>
                  <a:lnTo>
                    <a:pt x="1567" y="16"/>
                  </a:lnTo>
                  <a:lnTo>
                    <a:pt x="1568" y="17"/>
                  </a:lnTo>
                  <a:lnTo>
                    <a:pt x="1572" y="20"/>
                  </a:lnTo>
                  <a:lnTo>
                    <a:pt x="1578" y="19"/>
                  </a:lnTo>
                  <a:lnTo>
                    <a:pt x="1583" y="16"/>
                  </a:lnTo>
                  <a:lnTo>
                    <a:pt x="1593" y="13"/>
                  </a:lnTo>
                  <a:lnTo>
                    <a:pt x="1607" y="12"/>
                  </a:lnTo>
                  <a:lnTo>
                    <a:pt x="1619" y="13"/>
                  </a:lnTo>
                  <a:lnTo>
                    <a:pt x="1638" y="16"/>
                  </a:lnTo>
                  <a:lnTo>
                    <a:pt x="1649" y="16"/>
                  </a:lnTo>
                  <a:lnTo>
                    <a:pt x="1660" y="19"/>
                  </a:lnTo>
                  <a:lnTo>
                    <a:pt x="1669" y="23"/>
                  </a:lnTo>
                  <a:lnTo>
                    <a:pt x="1672" y="28"/>
                  </a:lnTo>
                  <a:lnTo>
                    <a:pt x="1671" y="35"/>
                  </a:lnTo>
                  <a:lnTo>
                    <a:pt x="1667" y="42"/>
                  </a:lnTo>
                  <a:lnTo>
                    <a:pt x="1661" y="49"/>
                  </a:lnTo>
                  <a:lnTo>
                    <a:pt x="1656" y="54"/>
                  </a:lnTo>
                  <a:lnTo>
                    <a:pt x="1657" y="56"/>
                  </a:lnTo>
                  <a:lnTo>
                    <a:pt x="1659" y="58"/>
                  </a:lnTo>
                  <a:lnTo>
                    <a:pt x="1661" y="58"/>
                  </a:lnTo>
                  <a:lnTo>
                    <a:pt x="1664" y="60"/>
                  </a:lnTo>
                  <a:lnTo>
                    <a:pt x="1700" y="60"/>
                  </a:lnTo>
                  <a:lnTo>
                    <a:pt x="1713" y="61"/>
                  </a:lnTo>
                  <a:lnTo>
                    <a:pt x="1726" y="63"/>
                  </a:lnTo>
                  <a:lnTo>
                    <a:pt x="1739" y="67"/>
                  </a:lnTo>
                  <a:lnTo>
                    <a:pt x="1749" y="71"/>
                  </a:lnTo>
                  <a:lnTo>
                    <a:pt x="1756" y="74"/>
                  </a:lnTo>
                  <a:lnTo>
                    <a:pt x="1764" y="72"/>
                  </a:lnTo>
                  <a:lnTo>
                    <a:pt x="1773" y="69"/>
                  </a:lnTo>
                  <a:lnTo>
                    <a:pt x="1787" y="61"/>
                  </a:lnTo>
                  <a:lnTo>
                    <a:pt x="1798" y="58"/>
                  </a:lnTo>
                  <a:lnTo>
                    <a:pt x="1810" y="57"/>
                  </a:lnTo>
                  <a:lnTo>
                    <a:pt x="1820" y="56"/>
                  </a:lnTo>
                  <a:lnTo>
                    <a:pt x="1839" y="56"/>
                  </a:lnTo>
                  <a:lnTo>
                    <a:pt x="1850" y="57"/>
                  </a:lnTo>
                  <a:lnTo>
                    <a:pt x="1855" y="58"/>
                  </a:lnTo>
                  <a:lnTo>
                    <a:pt x="1858" y="64"/>
                  </a:lnTo>
                  <a:lnTo>
                    <a:pt x="1860" y="74"/>
                  </a:lnTo>
                  <a:lnTo>
                    <a:pt x="1861" y="84"/>
                  </a:lnTo>
                  <a:lnTo>
                    <a:pt x="1862" y="89"/>
                  </a:lnTo>
                  <a:lnTo>
                    <a:pt x="1864" y="94"/>
                  </a:lnTo>
                  <a:lnTo>
                    <a:pt x="1870" y="101"/>
                  </a:lnTo>
                  <a:lnTo>
                    <a:pt x="1875" y="104"/>
                  </a:lnTo>
                  <a:lnTo>
                    <a:pt x="1879" y="105"/>
                  </a:lnTo>
                  <a:lnTo>
                    <a:pt x="1886" y="104"/>
                  </a:lnTo>
                  <a:lnTo>
                    <a:pt x="1894" y="98"/>
                  </a:lnTo>
                  <a:lnTo>
                    <a:pt x="1901" y="91"/>
                  </a:lnTo>
                  <a:lnTo>
                    <a:pt x="1906" y="87"/>
                  </a:lnTo>
                  <a:lnTo>
                    <a:pt x="1909" y="87"/>
                  </a:lnTo>
                  <a:lnTo>
                    <a:pt x="1910" y="89"/>
                  </a:lnTo>
                  <a:lnTo>
                    <a:pt x="1913" y="90"/>
                  </a:lnTo>
                  <a:lnTo>
                    <a:pt x="1917" y="94"/>
                  </a:lnTo>
                  <a:lnTo>
                    <a:pt x="1920" y="95"/>
                  </a:lnTo>
                  <a:lnTo>
                    <a:pt x="1921" y="94"/>
                  </a:lnTo>
                  <a:lnTo>
                    <a:pt x="1925" y="93"/>
                  </a:lnTo>
                  <a:lnTo>
                    <a:pt x="1954" y="93"/>
                  </a:lnTo>
                  <a:lnTo>
                    <a:pt x="1962" y="90"/>
                  </a:lnTo>
                  <a:lnTo>
                    <a:pt x="1969" y="87"/>
                  </a:lnTo>
                  <a:lnTo>
                    <a:pt x="1984" y="87"/>
                  </a:lnTo>
                  <a:lnTo>
                    <a:pt x="1994" y="78"/>
                  </a:lnTo>
                  <a:lnTo>
                    <a:pt x="1996" y="71"/>
                  </a:lnTo>
                  <a:lnTo>
                    <a:pt x="1998" y="65"/>
                  </a:lnTo>
                  <a:lnTo>
                    <a:pt x="1998" y="63"/>
                  </a:lnTo>
                  <a:lnTo>
                    <a:pt x="2000" y="57"/>
                  </a:lnTo>
                  <a:lnTo>
                    <a:pt x="2000" y="54"/>
                  </a:lnTo>
                  <a:lnTo>
                    <a:pt x="1998" y="49"/>
                  </a:lnTo>
                  <a:lnTo>
                    <a:pt x="1992" y="45"/>
                  </a:lnTo>
                  <a:lnTo>
                    <a:pt x="1984" y="43"/>
                  </a:lnTo>
                  <a:lnTo>
                    <a:pt x="1974" y="43"/>
                  </a:lnTo>
                  <a:lnTo>
                    <a:pt x="1962" y="41"/>
                  </a:lnTo>
                  <a:lnTo>
                    <a:pt x="1959" y="39"/>
                  </a:lnTo>
                  <a:lnTo>
                    <a:pt x="1957" y="37"/>
                  </a:lnTo>
                  <a:lnTo>
                    <a:pt x="1955" y="32"/>
                  </a:lnTo>
                  <a:lnTo>
                    <a:pt x="1957" y="30"/>
                  </a:lnTo>
                  <a:lnTo>
                    <a:pt x="1957" y="26"/>
                  </a:lnTo>
                  <a:lnTo>
                    <a:pt x="1958" y="23"/>
                  </a:lnTo>
                  <a:lnTo>
                    <a:pt x="1962" y="19"/>
                  </a:lnTo>
                  <a:lnTo>
                    <a:pt x="1965" y="19"/>
                  </a:lnTo>
                  <a:lnTo>
                    <a:pt x="1966" y="20"/>
                  </a:lnTo>
                  <a:lnTo>
                    <a:pt x="1968" y="23"/>
                  </a:lnTo>
                  <a:lnTo>
                    <a:pt x="1972" y="27"/>
                  </a:lnTo>
                  <a:lnTo>
                    <a:pt x="1979" y="26"/>
                  </a:lnTo>
                  <a:lnTo>
                    <a:pt x="2003" y="26"/>
                  </a:lnTo>
                  <a:lnTo>
                    <a:pt x="2004" y="24"/>
                  </a:lnTo>
                  <a:lnTo>
                    <a:pt x="2004" y="23"/>
                  </a:lnTo>
                  <a:lnTo>
                    <a:pt x="2006" y="23"/>
                  </a:lnTo>
                  <a:lnTo>
                    <a:pt x="2006" y="21"/>
                  </a:lnTo>
                  <a:lnTo>
                    <a:pt x="2007" y="21"/>
                  </a:lnTo>
                  <a:lnTo>
                    <a:pt x="2014" y="23"/>
                  </a:lnTo>
                  <a:lnTo>
                    <a:pt x="2024" y="24"/>
                  </a:lnTo>
                  <a:lnTo>
                    <a:pt x="2035" y="27"/>
                  </a:lnTo>
                  <a:lnTo>
                    <a:pt x="2043" y="28"/>
                  </a:lnTo>
                  <a:lnTo>
                    <a:pt x="2047" y="28"/>
                  </a:lnTo>
                  <a:lnTo>
                    <a:pt x="2051" y="31"/>
                  </a:lnTo>
                  <a:lnTo>
                    <a:pt x="2054" y="32"/>
                  </a:lnTo>
                  <a:lnTo>
                    <a:pt x="2058" y="35"/>
                  </a:lnTo>
                  <a:lnTo>
                    <a:pt x="2059" y="38"/>
                  </a:lnTo>
                  <a:lnTo>
                    <a:pt x="2062" y="39"/>
                  </a:lnTo>
                  <a:lnTo>
                    <a:pt x="2063" y="42"/>
                  </a:lnTo>
                  <a:lnTo>
                    <a:pt x="2061" y="43"/>
                  </a:lnTo>
                  <a:lnTo>
                    <a:pt x="2052" y="46"/>
                  </a:lnTo>
                  <a:lnTo>
                    <a:pt x="2033" y="52"/>
                  </a:lnTo>
                  <a:lnTo>
                    <a:pt x="2026" y="53"/>
                  </a:lnTo>
                  <a:lnTo>
                    <a:pt x="2024" y="53"/>
                  </a:lnTo>
                  <a:lnTo>
                    <a:pt x="2024" y="54"/>
                  </a:lnTo>
                  <a:lnTo>
                    <a:pt x="2022" y="57"/>
                  </a:lnTo>
                  <a:lnTo>
                    <a:pt x="2024" y="58"/>
                  </a:lnTo>
                  <a:lnTo>
                    <a:pt x="2025" y="61"/>
                  </a:lnTo>
                  <a:lnTo>
                    <a:pt x="2026" y="63"/>
                  </a:lnTo>
                  <a:lnTo>
                    <a:pt x="2029" y="63"/>
                  </a:lnTo>
                  <a:lnTo>
                    <a:pt x="2033" y="64"/>
                  </a:lnTo>
                  <a:lnTo>
                    <a:pt x="2039" y="65"/>
                  </a:lnTo>
                  <a:lnTo>
                    <a:pt x="2044" y="68"/>
                  </a:lnTo>
                  <a:lnTo>
                    <a:pt x="2050" y="72"/>
                  </a:lnTo>
                  <a:lnTo>
                    <a:pt x="2056" y="75"/>
                  </a:lnTo>
                  <a:lnTo>
                    <a:pt x="2067" y="75"/>
                  </a:lnTo>
                  <a:lnTo>
                    <a:pt x="2080" y="74"/>
                  </a:lnTo>
                  <a:lnTo>
                    <a:pt x="2089" y="72"/>
                  </a:lnTo>
                  <a:lnTo>
                    <a:pt x="2095" y="72"/>
                  </a:lnTo>
                  <a:lnTo>
                    <a:pt x="2107" y="76"/>
                  </a:lnTo>
                  <a:lnTo>
                    <a:pt x="2115" y="82"/>
                  </a:lnTo>
                  <a:lnTo>
                    <a:pt x="2125" y="89"/>
                  </a:lnTo>
                  <a:lnTo>
                    <a:pt x="2137" y="95"/>
                  </a:lnTo>
                  <a:lnTo>
                    <a:pt x="2144" y="100"/>
                  </a:lnTo>
                  <a:lnTo>
                    <a:pt x="2147" y="101"/>
                  </a:lnTo>
                  <a:lnTo>
                    <a:pt x="2158" y="101"/>
                  </a:lnTo>
                  <a:lnTo>
                    <a:pt x="2170" y="100"/>
                  </a:lnTo>
                  <a:lnTo>
                    <a:pt x="2197" y="97"/>
                  </a:lnTo>
                  <a:lnTo>
                    <a:pt x="2223" y="97"/>
                  </a:lnTo>
                  <a:lnTo>
                    <a:pt x="2230" y="100"/>
                  </a:lnTo>
                  <a:lnTo>
                    <a:pt x="2241" y="106"/>
                  </a:lnTo>
                  <a:lnTo>
                    <a:pt x="2255" y="116"/>
                  </a:lnTo>
                  <a:lnTo>
                    <a:pt x="2263" y="121"/>
                  </a:lnTo>
                  <a:lnTo>
                    <a:pt x="2271" y="121"/>
                  </a:lnTo>
                  <a:lnTo>
                    <a:pt x="2281" y="120"/>
                  </a:lnTo>
                  <a:lnTo>
                    <a:pt x="2298" y="117"/>
                  </a:lnTo>
                  <a:lnTo>
                    <a:pt x="2316" y="116"/>
                  </a:lnTo>
                  <a:lnTo>
                    <a:pt x="2337" y="116"/>
                  </a:lnTo>
                  <a:lnTo>
                    <a:pt x="2349" y="117"/>
                  </a:lnTo>
                  <a:lnTo>
                    <a:pt x="2361" y="120"/>
                  </a:lnTo>
                  <a:lnTo>
                    <a:pt x="2368" y="126"/>
                  </a:lnTo>
                  <a:lnTo>
                    <a:pt x="2371" y="131"/>
                  </a:lnTo>
                  <a:lnTo>
                    <a:pt x="2375" y="134"/>
                  </a:lnTo>
                  <a:lnTo>
                    <a:pt x="2378" y="135"/>
                  </a:lnTo>
                  <a:lnTo>
                    <a:pt x="2382" y="135"/>
                  </a:lnTo>
                  <a:lnTo>
                    <a:pt x="2383" y="132"/>
                  </a:lnTo>
                  <a:lnTo>
                    <a:pt x="2386" y="128"/>
                  </a:lnTo>
                  <a:lnTo>
                    <a:pt x="2389" y="121"/>
                  </a:lnTo>
                  <a:lnTo>
                    <a:pt x="2393" y="115"/>
                  </a:lnTo>
                  <a:lnTo>
                    <a:pt x="2397" y="111"/>
                  </a:lnTo>
                  <a:lnTo>
                    <a:pt x="2401" y="111"/>
                  </a:lnTo>
                  <a:lnTo>
                    <a:pt x="2408" y="112"/>
                  </a:lnTo>
                  <a:lnTo>
                    <a:pt x="2416" y="115"/>
                  </a:lnTo>
                  <a:lnTo>
                    <a:pt x="2423" y="119"/>
                  </a:lnTo>
                  <a:lnTo>
                    <a:pt x="2432" y="121"/>
                  </a:lnTo>
                  <a:lnTo>
                    <a:pt x="2461" y="121"/>
                  </a:lnTo>
                  <a:lnTo>
                    <a:pt x="2475" y="120"/>
                  </a:lnTo>
                  <a:lnTo>
                    <a:pt x="2484" y="121"/>
                  </a:lnTo>
                  <a:lnTo>
                    <a:pt x="2493" y="126"/>
                  </a:lnTo>
                  <a:lnTo>
                    <a:pt x="2501" y="131"/>
                  </a:lnTo>
                  <a:lnTo>
                    <a:pt x="2505" y="139"/>
                  </a:lnTo>
                  <a:lnTo>
                    <a:pt x="2499" y="153"/>
                  </a:lnTo>
                  <a:lnTo>
                    <a:pt x="2499" y="161"/>
                  </a:lnTo>
                  <a:lnTo>
                    <a:pt x="2505" y="178"/>
                  </a:lnTo>
                  <a:lnTo>
                    <a:pt x="2505" y="184"/>
                  </a:lnTo>
                  <a:lnTo>
                    <a:pt x="2504" y="189"/>
                  </a:lnTo>
                  <a:lnTo>
                    <a:pt x="2498" y="194"/>
                  </a:lnTo>
                  <a:lnTo>
                    <a:pt x="2495" y="195"/>
                  </a:lnTo>
                  <a:lnTo>
                    <a:pt x="2491" y="197"/>
                  </a:lnTo>
                  <a:lnTo>
                    <a:pt x="2489" y="198"/>
                  </a:lnTo>
                  <a:lnTo>
                    <a:pt x="2484" y="198"/>
                  </a:lnTo>
                  <a:lnTo>
                    <a:pt x="2482" y="201"/>
                  </a:lnTo>
                  <a:lnTo>
                    <a:pt x="2484" y="205"/>
                  </a:lnTo>
                  <a:lnTo>
                    <a:pt x="2489" y="212"/>
                  </a:lnTo>
                  <a:lnTo>
                    <a:pt x="2495" y="217"/>
                  </a:lnTo>
                  <a:lnTo>
                    <a:pt x="2501" y="223"/>
                  </a:lnTo>
                  <a:lnTo>
                    <a:pt x="2504" y="228"/>
                  </a:lnTo>
                  <a:lnTo>
                    <a:pt x="2502" y="231"/>
                  </a:lnTo>
                  <a:lnTo>
                    <a:pt x="2501" y="232"/>
                  </a:lnTo>
                  <a:lnTo>
                    <a:pt x="2491" y="232"/>
                  </a:lnTo>
                  <a:lnTo>
                    <a:pt x="2489" y="231"/>
                  </a:lnTo>
                  <a:lnTo>
                    <a:pt x="2482" y="230"/>
                  </a:lnTo>
                  <a:lnTo>
                    <a:pt x="2469" y="231"/>
                  </a:lnTo>
                  <a:lnTo>
                    <a:pt x="2456" y="235"/>
                  </a:lnTo>
                  <a:lnTo>
                    <a:pt x="2438" y="239"/>
                  </a:lnTo>
                  <a:lnTo>
                    <a:pt x="2424" y="245"/>
                  </a:lnTo>
                  <a:lnTo>
                    <a:pt x="2412" y="252"/>
                  </a:lnTo>
                  <a:lnTo>
                    <a:pt x="2402" y="257"/>
                  </a:lnTo>
                  <a:lnTo>
                    <a:pt x="2390" y="261"/>
                  </a:lnTo>
                  <a:lnTo>
                    <a:pt x="2376" y="264"/>
                  </a:lnTo>
                  <a:lnTo>
                    <a:pt x="2353" y="264"/>
                  </a:lnTo>
                  <a:lnTo>
                    <a:pt x="2345" y="263"/>
                  </a:lnTo>
                  <a:lnTo>
                    <a:pt x="2330" y="263"/>
                  </a:lnTo>
                  <a:lnTo>
                    <a:pt x="2313" y="264"/>
                  </a:lnTo>
                  <a:lnTo>
                    <a:pt x="2304" y="267"/>
                  </a:lnTo>
                  <a:lnTo>
                    <a:pt x="2298" y="272"/>
                  </a:lnTo>
                  <a:lnTo>
                    <a:pt x="2292" y="286"/>
                  </a:lnTo>
                  <a:lnTo>
                    <a:pt x="2290" y="290"/>
                  </a:lnTo>
                  <a:lnTo>
                    <a:pt x="2290" y="295"/>
                  </a:lnTo>
                  <a:lnTo>
                    <a:pt x="2292" y="297"/>
                  </a:lnTo>
                  <a:lnTo>
                    <a:pt x="2292" y="300"/>
                  </a:lnTo>
                  <a:lnTo>
                    <a:pt x="2293" y="301"/>
                  </a:lnTo>
                  <a:lnTo>
                    <a:pt x="2293" y="304"/>
                  </a:lnTo>
                  <a:lnTo>
                    <a:pt x="2292" y="306"/>
                  </a:lnTo>
                  <a:lnTo>
                    <a:pt x="2286" y="322"/>
                  </a:lnTo>
                  <a:lnTo>
                    <a:pt x="2283" y="337"/>
                  </a:lnTo>
                  <a:lnTo>
                    <a:pt x="2281" y="342"/>
                  </a:lnTo>
                  <a:lnTo>
                    <a:pt x="2272" y="345"/>
                  </a:lnTo>
                  <a:lnTo>
                    <a:pt x="2264" y="349"/>
                  </a:lnTo>
                  <a:lnTo>
                    <a:pt x="2257" y="354"/>
                  </a:lnTo>
                  <a:lnTo>
                    <a:pt x="2249" y="365"/>
                  </a:lnTo>
                  <a:lnTo>
                    <a:pt x="2237" y="380"/>
                  </a:lnTo>
                  <a:lnTo>
                    <a:pt x="2212" y="405"/>
                  </a:lnTo>
                  <a:lnTo>
                    <a:pt x="2203" y="413"/>
                  </a:lnTo>
                  <a:lnTo>
                    <a:pt x="2196" y="423"/>
                  </a:lnTo>
                  <a:lnTo>
                    <a:pt x="2192" y="428"/>
                  </a:lnTo>
                  <a:lnTo>
                    <a:pt x="2190" y="431"/>
                  </a:lnTo>
                  <a:lnTo>
                    <a:pt x="2192" y="427"/>
                  </a:lnTo>
                  <a:lnTo>
                    <a:pt x="2193" y="419"/>
                  </a:lnTo>
                  <a:lnTo>
                    <a:pt x="2197" y="406"/>
                  </a:lnTo>
                  <a:lnTo>
                    <a:pt x="2203" y="394"/>
                  </a:lnTo>
                  <a:lnTo>
                    <a:pt x="2205" y="385"/>
                  </a:lnTo>
                  <a:lnTo>
                    <a:pt x="2203" y="374"/>
                  </a:lnTo>
                  <a:lnTo>
                    <a:pt x="2195" y="352"/>
                  </a:lnTo>
                  <a:lnTo>
                    <a:pt x="2192" y="341"/>
                  </a:lnTo>
                  <a:lnTo>
                    <a:pt x="2192" y="330"/>
                  </a:lnTo>
                  <a:lnTo>
                    <a:pt x="2196" y="322"/>
                  </a:lnTo>
                  <a:lnTo>
                    <a:pt x="2201" y="313"/>
                  </a:lnTo>
                  <a:lnTo>
                    <a:pt x="2208" y="304"/>
                  </a:lnTo>
                  <a:lnTo>
                    <a:pt x="2219" y="294"/>
                  </a:lnTo>
                  <a:lnTo>
                    <a:pt x="2233" y="287"/>
                  </a:lnTo>
                  <a:lnTo>
                    <a:pt x="2245" y="280"/>
                  </a:lnTo>
                  <a:lnTo>
                    <a:pt x="2256" y="275"/>
                  </a:lnTo>
                  <a:lnTo>
                    <a:pt x="2262" y="271"/>
                  </a:lnTo>
                  <a:lnTo>
                    <a:pt x="2271" y="264"/>
                  </a:lnTo>
                  <a:lnTo>
                    <a:pt x="2282" y="256"/>
                  </a:lnTo>
                  <a:lnTo>
                    <a:pt x="2301" y="239"/>
                  </a:lnTo>
                  <a:lnTo>
                    <a:pt x="2308" y="234"/>
                  </a:lnTo>
                  <a:lnTo>
                    <a:pt x="2311" y="232"/>
                  </a:lnTo>
                  <a:lnTo>
                    <a:pt x="2309" y="232"/>
                  </a:lnTo>
                  <a:lnTo>
                    <a:pt x="2308" y="234"/>
                  </a:lnTo>
                  <a:lnTo>
                    <a:pt x="2305" y="235"/>
                  </a:lnTo>
                  <a:lnTo>
                    <a:pt x="2301" y="238"/>
                  </a:lnTo>
                  <a:lnTo>
                    <a:pt x="2296" y="241"/>
                  </a:lnTo>
                  <a:lnTo>
                    <a:pt x="2292" y="243"/>
                  </a:lnTo>
                  <a:lnTo>
                    <a:pt x="2281" y="250"/>
                  </a:lnTo>
                  <a:lnTo>
                    <a:pt x="2268" y="256"/>
                  </a:lnTo>
                  <a:lnTo>
                    <a:pt x="2259" y="258"/>
                  </a:lnTo>
                  <a:lnTo>
                    <a:pt x="2256" y="258"/>
                  </a:lnTo>
                  <a:lnTo>
                    <a:pt x="2255" y="256"/>
                  </a:lnTo>
                  <a:lnTo>
                    <a:pt x="2253" y="254"/>
                  </a:lnTo>
                  <a:lnTo>
                    <a:pt x="2252" y="250"/>
                  </a:lnTo>
                  <a:lnTo>
                    <a:pt x="2252" y="238"/>
                  </a:lnTo>
                  <a:lnTo>
                    <a:pt x="2249" y="234"/>
                  </a:lnTo>
                  <a:lnTo>
                    <a:pt x="2244" y="234"/>
                  </a:lnTo>
                  <a:lnTo>
                    <a:pt x="2236" y="235"/>
                  </a:lnTo>
                  <a:lnTo>
                    <a:pt x="2229" y="241"/>
                  </a:lnTo>
                  <a:lnTo>
                    <a:pt x="2214" y="256"/>
                  </a:lnTo>
                  <a:lnTo>
                    <a:pt x="2201" y="264"/>
                  </a:lnTo>
                  <a:lnTo>
                    <a:pt x="2186" y="275"/>
                  </a:lnTo>
                  <a:lnTo>
                    <a:pt x="2182" y="279"/>
                  </a:lnTo>
                  <a:lnTo>
                    <a:pt x="2178" y="282"/>
                  </a:lnTo>
                  <a:lnTo>
                    <a:pt x="2177" y="285"/>
                  </a:lnTo>
                  <a:lnTo>
                    <a:pt x="2174" y="287"/>
                  </a:lnTo>
                  <a:lnTo>
                    <a:pt x="2170" y="287"/>
                  </a:lnTo>
                  <a:lnTo>
                    <a:pt x="2169" y="289"/>
                  </a:lnTo>
                  <a:lnTo>
                    <a:pt x="2158" y="289"/>
                  </a:lnTo>
                  <a:lnTo>
                    <a:pt x="2148" y="285"/>
                  </a:lnTo>
                  <a:lnTo>
                    <a:pt x="2140" y="280"/>
                  </a:lnTo>
                  <a:lnTo>
                    <a:pt x="2133" y="275"/>
                  </a:lnTo>
                  <a:lnTo>
                    <a:pt x="2126" y="274"/>
                  </a:lnTo>
                  <a:lnTo>
                    <a:pt x="2119" y="276"/>
                  </a:lnTo>
                  <a:lnTo>
                    <a:pt x="2108" y="279"/>
                  </a:lnTo>
                  <a:lnTo>
                    <a:pt x="2093" y="282"/>
                  </a:lnTo>
                  <a:lnTo>
                    <a:pt x="2076" y="282"/>
                  </a:lnTo>
                  <a:lnTo>
                    <a:pt x="2058" y="280"/>
                  </a:lnTo>
                  <a:lnTo>
                    <a:pt x="2033" y="280"/>
                  </a:lnTo>
                  <a:lnTo>
                    <a:pt x="2026" y="283"/>
                  </a:lnTo>
                  <a:lnTo>
                    <a:pt x="2009" y="301"/>
                  </a:lnTo>
                  <a:lnTo>
                    <a:pt x="1998" y="311"/>
                  </a:lnTo>
                  <a:lnTo>
                    <a:pt x="1988" y="320"/>
                  </a:lnTo>
                  <a:lnTo>
                    <a:pt x="1979" y="326"/>
                  </a:lnTo>
                  <a:lnTo>
                    <a:pt x="1969" y="330"/>
                  </a:lnTo>
                  <a:lnTo>
                    <a:pt x="1959" y="335"/>
                  </a:lnTo>
                  <a:lnTo>
                    <a:pt x="1951" y="341"/>
                  </a:lnTo>
                  <a:lnTo>
                    <a:pt x="1947" y="346"/>
                  </a:lnTo>
                  <a:lnTo>
                    <a:pt x="1947" y="352"/>
                  </a:lnTo>
                  <a:lnTo>
                    <a:pt x="1948" y="354"/>
                  </a:lnTo>
                  <a:lnTo>
                    <a:pt x="1954" y="354"/>
                  </a:lnTo>
                  <a:lnTo>
                    <a:pt x="1961" y="348"/>
                  </a:lnTo>
                  <a:lnTo>
                    <a:pt x="1963" y="346"/>
                  </a:lnTo>
                  <a:lnTo>
                    <a:pt x="1966" y="343"/>
                  </a:lnTo>
                  <a:lnTo>
                    <a:pt x="1969" y="343"/>
                  </a:lnTo>
                  <a:lnTo>
                    <a:pt x="1969" y="353"/>
                  </a:lnTo>
                  <a:lnTo>
                    <a:pt x="1968" y="356"/>
                  </a:lnTo>
                  <a:lnTo>
                    <a:pt x="1969" y="359"/>
                  </a:lnTo>
                  <a:lnTo>
                    <a:pt x="1969" y="361"/>
                  </a:lnTo>
                  <a:lnTo>
                    <a:pt x="1970" y="363"/>
                  </a:lnTo>
                  <a:lnTo>
                    <a:pt x="1973" y="363"/>
                  </a:lnTo>
                  <a:lnTo>
                    <a:pt x="1981" y="361"/>
                  </a:lnTo>
                  <a:lnTo>
                    <a:pt x="1989" y="357"/>
                  </a:lnTo>
                  <a:lnTo>
                    <a:pt x="1998" y="354"/>
                  </a:lnTo>
                  <a:lnTo>
                    <a:pt x="2002" y="354"/>
                  </a:lnTo>
                  <a:lnTo>
                    <a:pt x="2007" y="356"/>
                  </a:lnTo>
                  <a:lnTo>
                    <a:pt x="2011" y="360"/>
                  </a:lnTo>
                  <a:lnTo>
                    <a:pt x="2017" y="371"/>
                  </a:lnTo>
                  <a:lnTo>
                    <a:pt x="2017" y="368"/>
                  </a:lnTo>
                  <a:lnTo>
                    <a:pt x="2018" y="365"/>
                  </a:lnTo>
                  <a:lnTo>
                    <a:pt x="2020" y="364"/>
                  </a:lnTo>
                  <a:lnTo>
                    <a:pt x="2022" y="364"/>
                  </a:lnTo>
                  <a:lnTo>
                    <a:pt x="2025" y="363"/>
                  </a:lnTo>
                  <a:lnTo>
                    <a:pt x="2040" y="363"/>
                  </a:lnTo>
                  <a:lnTo>
                    <a:pt x="2041" y="364"/>
                  </a:lnTo>
                  <a:lnTo>
                    <a:pt x="2041" y="365"/>
                  </a:lnTo>
                  <a:lnTo>
                    <a:pt x="2043" y="368"/>
                  </a:lnTo>
                  <a:lnTo>
                    <a:pt x="2043" y="369"/>
                  </a:lnTo>
                  <a:lnTo>
                    <a:pt x="2046" y="372"/>
                  </a:lnTo>
                  <a:lnTo>
                    <a:pt x="2046" y="376"/>
                  </a:lnTo>
                  <a:lnTo>
                    <a:pt x="2043" y="382"/>
                  </a:lnTo>
                  <a:lnTo>
                    <a:pt x="2040" y="383"/>
                  </a:lnTo>
                  <a:lnTo>
                    <a:pt x="2037" y="386"/>
                  </a:lnTo>
                  <a:lnTo>
                    <a:pt x="2037" y="389"/>
                  </a:lnTo>
                  <a:lnTo>
                    <a:pt x="2040" y="390"/>
                  </a:lnTo>
                  <a:lnTo>
                    <a:pt x="2041" y="393"/>
                  </a:lnTo>
                  <a:lnTo>
                    <a:pt x="2044" y="397"/>
                  </a:lnTo>
                  <a:lnTo>
                    <a:pt x="2047" y="400"/>
                  </a:lnTo>
                  <a:lnTo>
                    <a:pt x="2051" y="409"/>
                  </a:lnTo>
                  <a:lnTo>
                    <a:pt x="2054" y="419"/>
                  </a:lnTo>
                  <a:lnTo>
                    <a:pt x="2054" y="428"/>
                  </a:lnTo>
                  <a:lnTo>
                    <a:pt x="2052" y="432"/>
                  </a:lnTo>
                  <a:lnTo>
                    <a:pt x="2050" y="434"/>
                  </a:lnTo>
                  <a:lnTo>
                    <a:pt x="2047" y="437"/>
                  </a:lnTo>
                  <a:lnTo>
                    <a:pt x="2043" y="439"/>
                  </a:lnTo>
                  <a:lnTo>
                    <a:pt x="2041" y="443"/>
                  </a:lnTo>
                  <a:lnTo>
                    <a:pt x="2040" y="446"/>
                  </a:lnTo>
                  <a:lnTo>
                    <a:pt x="2041" y="452"/>
                  </a:lnTo>
                  <a:lnTo>
                    <a:pt x="2044" y="468"/>
                  </a:lnTo>
                  <a:lnTo>
                    <a:pt x="2044" y="475"/>
                  </a:lnTo>
                  <a:lnTo>
                    <a:pt x="2043" y="479"/>
                  </a:lnTo>
                  <a:lnTo>
                    <a:pt x="2037" y="479"/>
                  </a:lnTo>
                  <a:lnTo>
                    <a:pt x="2035" y="478"/>
                  </a:lnTo>
                  <a:lnTo>
                    <a:pt x="2032" y="475"/>
                  </a:lnTo>
                  <a:lnTo>
                    <a:pt x="2029" y="474"/>
                  </a:lnTo>
                  <a:lnTo>
                    <a:pt x="2028" y="471"/>
                  </a:lnTo>
                  <a:lnTo>
                    <a:pt x="2026" y="469"/>
                  </a:lnTo>
                  <a:lnTo>
                    <a:pt x="2025" y="463"/>
                  </a:lnTo>
                  <a:lnTo>
                    <a:pt x="2024" y="449"/>
                  </a:lnTo>
                  <a:lnTo>
                    <a:pt x="2024" y="408"/>
                  </a:lnTo>
                  <a:lnTo>
                    <a:pt x="2022" y="394"/>
                  </a:lnTo>
                  <a:lnTo>
                    <a:pt x="2018" y="378"/>
                  </a:lnTo>
                  <a:lnTo>
                    <a:pt x="2017" y="391"/>
                  </a:lnTo>
                  <a:lnTo>
                    <a:pt x="2013" y="404"/>
                  </a:lnTo>
                  <a:lnTo>
                    <a:pt x="2009" y="420"/>
                  </a:lnTo>
                  <a:lnTo>
                    <a:pt x="2003" y="438"/>
                  </a:lnTo>
                  <a:lnTo>
                    <a:pt x="1995" y="454"/>
                  </a:lnTo>
                  <a:lnTo>
                    <a:pt x="1981" y="471"/>
                  </a:lnTo>
                  <a:lnTo>
                    <a:pt x="1958" y="494"/>
                  </a:lnTo>
                  <a:lnTo>
                    <a:pt x="1946" y="505"/>
                  </a:lnTo>
                  <a:lnTo>
                    <a:pt x="1936" y="516"/>
                  </a:lnTo>
                  <a:lnTo>
                    <a:pt x="1931" y="523"/>
                  </a:lnTo>
                  <a:lnTo>
                    <a:pt x="1924" y="526"/>
                  </a:lnTo>
                  <a:lnTo>
                    <a:pt x="1916" y="526"/>
                  </a:lnTo>
                  <a:lnTo>
                    <a:pt x="1907" y="523"/>
                  </a:lnTo>
                  <a:lnTo>
                    <a:pt x="1902" y="519"/>
                  </a:lnTo>
                  <a:lnTo>
                    <a:pt x="1901" y="517"/>
                  </a:lnTo>
                  <a:lnTo>
                    <a:pt x="1899" y="519"/>
                  </a:lnTo>
                  <a:lnTo>
                    <a:pt x="1896" y="520"/>
                  </a:lnTo>
                  <a:lnTo>
                    <a:pt x="1884" y="533"/>
                  </a:lnTo>
                  <a:lnTo>
                    <a:pt x="1881" y="534"/>
                  </a:lnTo>
                  <a:lnTo>
                    <a:pt x="1875" y="539"/>
                  </a:lnTo>
                  <a:lnTo>
                    <a:pt x="1869" y="546"/>
                  </a:lnTo>
                  <a:lnTo>
                    <a:pt x="1866" y="556"/>
                  </a:lnTo>
                  <a:lnTo>
                    <a:pt x="1864" y="561"/>
                  </a:lnTo>
                  <a:lnTo>
                    <a:pt x="1858" y="564"/>
                  </a:lnTo>
                  <a:lnTo>
                    <a:pt x="1854" y="565"/>
                  </a:lnTo>
                  <a:lnTo>
                    <a:pt x="1849" y="568"/>
                  </a:lnTo>
                  <a:lnTo>
                    <a:pt x="1847" y="571"/>
                  </a:lnTo>
                  <a:lnTo>
                    <a:pt x="1846" y="572"/>
                  </a:lnTo>
                  <a:lnTo>
                    <a:pt x="1847" y="579"/>
                  </a:lnTo>
                  <a:lnTo>
                    <a:pt x="1853" y="589"/>
                  </a:lnTo>
                  <a:lnTo>
                    <a:pt x="1864" y="605"/>
                  </a:lnTo>
                  <a:lnTo>
                    <a:pt x="1865" y="613"/>
                  </a:lnTo>
                  <a:lnTo>
                    <a:pt x="1865" y="623"/>
                  </a:lnTo>
                  <a:lnTo>
                    <a:pt x="1862" y="634"/>
                  </a:lnTo>
                  <a:lnTo>
                    <a:pt x="1858" y="642"/>
                  </a:lnTo>
                  <a:lnTo>
                    <a:pt x="1853" y="649"/>
                  </a:lnTo>
                  <a:lnTo>
                    <a:pt x="1846" y="653"/>
                  </a:lnTo>
                  <a:lnTo>
                    <a:pt x="1840" y="657"/>
                  </a:lnTo>
                  <a:lnTo>
                    <a:pt x="1834" y="657"/>
                  </a:lnTo>
                  <a:lnTo>
                    <a:pt x="1825" y="653"/>
                  </a:lnTo>
                  <a:lnTo>
                    <a:pt x="1820" y="648"/>
                  </a:lnTo>
                  <a:lnTo>
                    <a:pt x="1821" y="641"/>
                  </a:lnTo>
                  <a:lnTo>
                    <a:pt x="1825" y="634"/>
                  </a:lnTo>
                  <a:lnTo>
                    <a:pt x="1829" y="626"/>
                  </a:lnTo>
                  <a:lnTo>
                    <a:pt x="1831" y="616"/>
                  </a:lnTo>
                  <a:lnTo>
                    <a:pt x="1828" y="609"/>
                  </a:lnTo>
                  <a:lnTo>
                    <a:pt x="1824" y="604"/>
                  </a:lnTo>
                  <a:lnTo>
                    <a:pt x="1821" y="600"/>
                  </a:lnTo>
                  <a:lnTo>
                    <a:pt x="1819" y="600"/>
                  </a:lnTo>
                  <a:lnTo>
                    <a:pt x="1816" y="602"/>
                  </a:lnTo>
                  <a:lnTo>
                    <a:pt x="1813" y="604"/>
                  </a:lnTo>
                  <a:lnTo>
                    <a:pt x="1809" y="608"/>
                  </a:lnTo>
                  <a:lnTo>
                    <a:pt x="1806" y="609"/>
                  </a:lnTo>
                  <a:lnTo>
                    <a:pt x="1805" y="609"/>
                  </a:lnTo>
                  <a:lnTo>
                    <a:pt x="1803" y="608"/>
                  </a:lnTo>
                  <a:lnTo>
                    <a:pt x="1803" y="598"/>
                  </a:lnTo>
                  <a:lnTo>
                    <a:pt x="1806" y="590"/>
                  </a:lnTo>
                  <a:lnTo>
                    <a:pt x="1808" y="583"/>
                  </a:lnTo>
                  <a:lnTo>
                    <a:pt x="1806" y="575"/>
                  </a:lnTo>
                  <a:lnTo>
                    <a:pt x="1803" y="568"/>
                  </a:lnTo>
                  <a:lnTo>
                    <a:pt x="1801" y="564"/>
                  </a:lnTo>
                  <a:lnTo>
                    <a:pt x="1797" y="565"/>
                  </a:lnTo>
                  <a:lnTo>
                    <a:pt x="1790" y="570"/>
                  </a:lnTo>
                  <a:lnTo>
                    <a:pt x="1782" y="576"/>
                  </a:lnTo>
                  <a:lnTo>
                    <a:pt x="1775" y="580"/>
                  </a:lnTo>
                  <a:lnTo>
                    <a:pt x="1768" y="582"/>
                  </a:lnTo>
                  <a:lnTo>
                    <a:pt x="1765" y="579"/>
                  </a:lnTo>
                  <a:lnTo>
                    <a:pt x="1764" y="572"/>
                  </a:lnTo>
                  <a:lnTo>
                    <a:pt x="1765" y="565"/>
                  </a:lnTo>
                  <a:lnTo>
                    <a:pt x="1768" y="557"/>
                  </a:lnTo>
                  <a:lnTo>
                    <a:pt x="1771" y="552"/>
                  </a:lnTo>
                  <a:lnTo>
                    <a:pt x="1771" y="549"/>
                  </a:lnTo>
                  <a:lnTo>
                    <a:pt x="1768" y="549"/>
                  </a:lnTo>
                  <a:lnTo>
                    <a:pt x="1765" y="550"/>
                  </a:lnTo>
                  <a:lnTo>
                    <a:pt x="1762" y="553"/>
                  </a:lnTo>
                  <a:lnTo>
                    <a:pt x="1760" y="554"/>
                  </a:lnTo>
                  <a:lnTo>
                    <a:pt x="1757" y="557"/>
                  </a:lnTo>
                  <a:lnTo>
                    <a:pt x="1750" y="563"/>
                  </a:lnTo>
                  <a:lnTo>
                    <a:pt x="1743" y="570"/>
                  </a:lnTo>
                  <a:lnTo>
                    <a:pt x="1736" y="575"/>
                  </a:lnTo>
                  <a:lnTo>
                    <a:pt x="1731" y="576"/>
                  </a:lnTo>
                  <a:lnTo>
                    <a:pt x="1728" y="576"/>
                  </a:lnTo>
                  <a:lnTo>
                    <a:pt x="1727" y="578"/>
                  </a:lnTo>
                  <a:lnTo>
                    <a:pt x="1724" y="579"/>
                  </a:lnTo>
                  <a:lnTo>
                    <a:pt x="1721" y="582"/>
                  </a:lnTo>
                  <a:lnTo>
                    <a:pt x="1720" y="585"/>
                  </a:lnTo>
                  <a:lnTo>
                    <a:pt x="1720" y="587"/>
                  </a:lnTo>
                  <a:lnTo>
                    <a:pt x="1721" y="591"/>
                  </a:lnTo>
                  <a:lnTo>
                    <a:pt x="1738" y="608"/>
                  </a:lnTo>
                  <a:lnTo>
                    <a:pt x="1741" y="609"/>
                  </a:lnTo>
                  <a:lnTo>
                    <a:pt x="1749" y="609"/>
                  </a:lnTo>
                  <a:lnTo>
                    <a:pt x="1757" y="607"/>
                  </a:lnTo>
                  <a:lnTo>
                    <a:pt x="1765" y="605"/>
                  </a:lnTo>
                  <a:lnTo>
                    <a:pt x="1768" y="605"/>
                  </a:lnTo>
                  <a:lnTo>
                    <a:pt x="1771" y="607"/>
                  </a:lnTo>
                  <a:lnTo>
                    <a:pt x="1773" y="609"/>
                  </a:lnTo>
                  <a:lnTo>
                    <a:pt x="1775" y="612"/>
                  </a:lnTo>
                  <a:lnTo>
                    <a:pt x="1775" y="622"/>
                  </a:lnTo>
                  <a:lnTo>
                    <a:pt x="1771" y="626"/>
                  </a:lnTo>
                  <a:lnTo>
                    <a:pt x="1762" y="631"/>
                  </a:lnTo>
                  <a:lnTo>
                    <a:pt x="1754" y="635"/>
                  </a:lnTo>
                  <a:lnTo>
                    <a:pt x="1747" y="638"/>
                  </a:lnTo>
                  <a:lnTo>
                    <a:pt x="1742" y="642"/>
                  </a:lnTo>
                  <a:lnTo>
                    <a:pt x="1742" y="646"/>
                  </a:lnTo>
                  <a:lnTo>
                    <a:pt x="1747" y="654"/>
                  </a:lnTo>
                  <a:lnTo>
                    <a:pt x="1757" y="667"/>
                  </a:lnTo>
                  <a:lnTo>
                    <a:pt x="1765" y="683"/>
                  </a:lnTo>
                  <a:lnTo>
                    <a:pt x="1771" y="701"/>
                  </a:lnTo>
                  <a:lnTo>
                    <a:pt x="1772" y="719"/>
                  </a:lnTo>
                  <a:lnTo>
                    <a:pt x="1773" y="734"/>
                  </a:lnTo>
                  <a:lnTo>
                    <a:pt x="1772" y="742"/>
                  </a:lnTo>
                  <a:lnTo>
                    <a:pt x="1765" y="752"/>
                  </a:lnTo>
                  <a:lnTo>
                    <a:pt x="1757" y="761"/>
                  </a:lnTo>
                  <a:lnTo>
                    <a:pt x="1747" y="772"/>
                  </a:lnTo>
                  <a:lnTo>
                    <a:pt x="1739" y="781"/>
                  </a:lnTo>
                  <a:lnTo>
                    <a:pt x="1732" y="786"/>
                  </a:lnTo>
                  <a:lnTo>
                    <a:pt x="1726" y="796"/>
                  </a:lnTo>
                  <a:lnTo>
                    <a:pt x="1717" y="807"/>
                  </a:lnTo>
                  <a:lnTo>
                    <a:pt x="1708" y="818"/>
                  </a:lnTo>
                  <a:lnTo>
                    <a:pt x="1697" y="827"/>
                  </a:lnTo>
                  <a:lnTo>
                    <a:pt x="1686" y="833"/>
                  </a:lnTo>
                  <a:lnTo>
                    <a:pt x="1672" y="838"/>
                  </a:lnTo>
                  <a:lnTo>
                    <a:pt x="1659" y="841"/>
                  </a:lnTo>
                  <a:lnTo>
                    <a:pt x="1648" y="844"/>
                  </a:lnTo>
                  <a:lnTo>
                    <a:pt x="1641" y="842"/>
                  </a:lnTo>
                  <a:lnTo>
                    <a:pt x="1638" y="841"/>
                  </a:lnTo>
                  <a:lnTo>
                    <a:pt x="1633" y="844"/>
                  </a:lnTo>
                  <a:lnTo>
                    <a:pt x="1628" y="846"/>
                  </a:lnTo>
                  <a:lnTo>
                    <a:pt x="1626" y="849"/>
                  </a:lnTo>
                  <a:lnTo>
                    <a:pt x="1623" y="853"/>
                  </a:lnTo>
                  <a:lnTo>
                    <a:pt x="1622" y="857"/>
                  </a:lnTo>
                  <a:lnTo>
                    <a:pt x="1622" y="863"/>
                  </a:lnTo>
                  <a:lnTo>
                    <a:pt x="1623" y="868"/>
                  </a:lnTo>
                  <a:lnTo>
                    <a:pt x="1626" y="874"/>
                  </a:lnTo>
                  <a:lnTo>
                    <a:pt x="1630" y="878"/>
                  </a:lnTo>
                  <a:lnTo>
                    <a:pt x="1630" y="879"/>
                  </a:lnTo>
                  <a:lnTo>
                    <a:pt x="1628" y="885"/>
                  </a:lnTo>
                  <a:lnTo>
                    <a:pt x="1624" y="892"/>
                  </a:lnTo>
                  <a:lnTo>
                    <a:pt x="1619" y="898"/>
                  </a:lnTo>
                  <a:lnTo>
                    <a:pt x="1615" y="905"/>
                  </a:lnTo>
                  <a:lnTo>
                    <a:pt x="1613" y="907"/>
                  </a:lnTo>
                  <a:lnTo>
                    <a:pt x="1608" y="907"/>
                  </a:lnTo>
                  <a:lnTo>
                    <a:pt x="1602" y="904"/>
                  </a:lnTo>
                  <a:lnTo>
                    <a:pt x="1601" y="901"/>
                  </a:lnTo>
                  <a:lnTo>
                    <a:pt x="1598" y="897"/>
                  </a:lnTo>
                  <a:lnTo>
                    <a:pt x="1598" y="886"/>
                  </a:lnTo>
                  <a:lnTo>
                    <a:pt x="1601" y="874"/>
                  </a:lnTo>
                  <a:lnTo>
                    <a:pt x="1605" y="864"/>
                  </a:lnTo>
                  <a:lnTo>
                    <a:pt x="1608" y="857"/>
                  </a:lnTo>
                  <a:lnTo>
                    <a:pt x="1609" y="850"/>
                  </a:lnTo>
                  <a:lnTo>
                    <a:pt x="1608" y="846"/>
                  </a:lnTo>
                  <a:lnTo>
                    <a:pt x="1607" y="844"/>
                  </a:lnTo>
                  <a:lnTo>
                    <a:pt x="1604" y="841"/>
                  </a:lnTo>
                  <a:lnTo>
                    <a:pt x="1601" y="839"/>
                  </a:lnTo>
                  <a:lnTo>
                    <a:pt x="1598" y="839"/>
                  </a:lnTo>
                  <a:lnTo>
                    <a:pt x="1596" y="841"/>
                  </a:lnTo>
                  <a:lnTo>
                    <a:pt x="1587" y="849"/>
                  </a:lnTo>
                  <a:lnTo>
                    <a:pt x="1581" y="857"/>
                  </a:lnTo>
                  <a:lnTo>
                    <a:pt x="1566" y="872"/>
                  </a:lnTo>
                  <a:lnTo>
                    <a:pt x="1570" y="881"/>
                  </a:lnTo>
                  <a:lnTo>
                    <a:pt x="1572" y="890"/>
                  </a:lnTo>
                  <a:lnTo>
                    <a:pt x="1578" y="898"/>
                  </a:lnTo>
                  <a:lnTo>
                    <a:pt x="1583" y="905"/>
                  </a:lnTo>
                  <a:lnTo>
                    <a:pt x="1592" y="915"/>
                  </a:lnTo>
                  <a:lnTo>
                    <a:pt x="1601" y="929"/>
                  </a:lnTo>
                  <a:lnTo>
                    <a:pt x="1612" y="945"/>
                  </a:lnTo>
                  <a:lnTo>
                    <a:pt x="1618" y="959"/>
                  </a:lnTo>
                  <a:lnTo>
                    <a:pt x="1618" y="972"/>
                  </a:lnTo>
                  <a:lnTo>
                    <a:pt x="1615" y="985"/>
                  </a:lnTo>
                  <a:lnTo>
                    <a:pt x="1612" y="996"/>
                  </a:lnTo>
                  <a:lnTo>
                    <a:pt x="1608" y="1004"/>
                  </a:lnTo>
                  <a:lnTo>
                    <a:pt x="1602" y="1008"/>
                  </a:lnTo>
                  <a:lnTo>
                    <a:pt x="1596" y="1011"/>
                  </a:lnTo>
                  <a:lnTo>
                    <a:pt x="1589" y="1012"/>
                  </a:lnTo>
                  <a:lnTo>
                    <a:pt x="1583" y="1015"/>
                  </a:lnTo>
                  <a:lnTo>
                    <a:pt x="1578" y="1020"/>
                  </a:lnTo>
                  <a:lnTo>
                    <a:pt x="1572" y="1031"/>
                  </a:lnTo>
                  <a:lnTo>
                    <a:pt x="1564" y="1050"/>
                  </a:lnTo>
                  <a:lnTo>
                    <a:pt x="1560" y="1059"/>
                  </a:lnTo>
                  <a:lnTo>
                    <a:pt x="1556" y="1064"/>
                  </a:lnTo>
                  <a:lnTo>
                    <a:pt x="1555" y="1064"/>
                  </a:lnTo>
                  <a:lnTo>
                    <a:pt x="1552" y="1059"/>
                  </a:lnTo>
                  <a:lnTo>
                    <a:pt x="1549" y="1048"/>
                  </a:lnTo>
                  <a:lnTo>
                    <a:pt x="1545" y="1037"/>
                  </a:lnTo>
                  <a:lnTo>
                    <a:pt x="1542" y="1026"/>
                  </a:lnTo>
                  <a:lnTo>
                    <a:pt x="1540" y="1018"/>
                  </a:lnTo>
                  <a:lnTo>
                    <a:pt x="1534" y="1007"/>
                  </a:lnTo>
                  <a:lnTo>
                    <a:pt x="1529" y="997"/>
                  </a:lnTo>
                  <a:lnTo>
                    <a:pt x="1523" y="989"/>
                  </a:lnTo>
                  <a:lnTo>
                    <a:pt x="1507" y="972"/>
                  </a:lnTo>
                  <a:lnTo>
                    <a:pt x="1503" y="970"/>
                  </a:lnTo>
                  <a:lnTo>
                    <a:pt x="1500" y="968"/>
                  </a:lnTo>
                  <a:lnTo>
                    <a:pt x="1499" y="968"/>
                  </a:lnTo>
                  <a:lnTo>
                    <a:pt x="1496" y="971"/>
                  </a:lnTo>
                  <a:lnTo>
                    <a:pt x="1496" y="975"/>
                  </a:lnTo>
                  <a:lnTo>
                    <a:pt x="1494" y="985"/>
                  </a:lnTo>
                  <a:lnTo>
                    <a:pt x="1492" y="997"/>
                  </a:lnTo>
                  <a:lnTo>
                    <a:pt x="1489" y="1008"/>
                  </a:lnTo>
                  <a:lnTo>
                    <a:pt x="1488" y="1016"/>
                  </a:lnTo>
                  <a:lnTo>
                    <a:pt x="1486" y="1016"/>
                  </a:lnTo>
                  <a:lnTo>
                    <a:pt x="1482" y="1012"/>
                  </a:lnTo>
                  <a:lnTo>
                    <a:pt x="1478" y="1005"/>
                  </a:lnTo>
                  <a:lnTo>
                    <a:pt x="1473" y="997"/>
                  </a:lnTo>
                  <a:lnTo>
                    <a:pt x="1468" y="987"/>
                  </a:lnTo>
                  <a:lnTo>
                    <a:pt x="1467" y="981"/>
                  </a:lnTo>
                  <a:lnTo>
                    <a:pt x="1467" y="964"/>
                  </a:lnTo>
                  <a:lnTo>
                    <a:pt x="1466" y="945"/>
                  </a:lnTo>
                  <a:lnTo>
                    <a:pt x="1466" y="926"/>
                  </a:lnTo>
                  <a:lnTo>
                    <a:pt x="1464" y="919"/>
                  </a:lnTo>
                  <a:lnTo>
                    <a:pt x="1462" y="916"/>
                  </a:lnTo>
                  <a:lnTo>
                    <a:pt x="1458" y="916"/>
                  </a:lnTo>
                  <a:lnTo>
                    <a:pt x="1452" y="919"/>
                  </a:lnTo>
                  <a:lnTo>
                    <a:pt x="1448" y="922"/>
                  </a:lnTo>
                  <a:lnTo>
                    <a:pt x="1444" y="923"/>
                  </a:lnTo>
                  <a:lnTo>
                    <a:pt x="1443" y="924"/>
                  </a:lnTo>
                  <a:lnTo>
                    <a:pt x="1441" y="927"/>
                  </a:lnTo>
                  <a:lnTo>
                    <a:pt x="1437" y="937"/>
                  </a:lnTo>
                  <a:lnTo>
                    <a:pt x="1433" y="948"/>
                  </a:lnTo>
                  <a:lnTo>
                    <a:pt x="1427" y="957"/>
                  </a:lnTo>
                  <a:lnTo>
                    <a:pt x="1423" y="967"/>
                  </a:lnTo>
                  <a:lnTo>
                    <a:pt x="1419" y="970"/>
                  </a:lnTo>
                  <a:lnTo>
                    <a:pt x="1418" y="967"/>
                  </a:lnTo>
                  <a:lnTo>
                    <a:pt x="1417" y="959"/>
                  </a:lnTo>
                  <a:lnTo>
                    <a:pt x="1418" y="946"/>
                  </a:lnTo>
                  <a:lnTo>
                    <a:pt x="1418" y="934"/>
                  </a:lnTo>
                  <a:lnTo>
                    <a:pt x="1419" y="922"/>
                  </a:lnTo>
                  <a:lnTo>
                    <a:pt x="1421" y="912"/>
                  </a:lnTo>
                  <a:lnTo>
                    <a:pt x="1419" y="898"/>
                  </a:lnTo>
                  <a:lnTo>
                    <a:pt x="1415" y="886"/>
                  </a:lnTo>
                  <a:lnTo>
                    <a:pt x="1411" y="878"/>
                  </a:lnTo>
                  <a:lnTo>
                    <a:pt x="1407" y="871"/>
                  </a:lnTo>
                  <a:lnTo>
                    <a:pt x="1399" y="861"/>
                  </a:lnTo>
                  <a:lnTo>
                    <a:pt x="1392" y="850"/>
                  </a:lnTo>
                  <a:lnTo>
                    <a:pt x="1386" y="838"/>
                  </a:lnTo>
                  <a:lnTo>
                    <a:pt x="1385" y="834"/>
                  </a:lnTo>
                  <a:lnTo>
                    <a:pt x="1384" y="831"/>
                  </a:lnTo>
                  <a:lnTo>
                    <a:pt x="1382" y="830"/>
                  </a:lnTo>
                  <a:lnTo>
                    <a:pt x="1378" y="830"/>
                  </a:lnTo>
                  <a:lnTo>
                    <a:pt x="1367" y="841"/>
                  </a:lnTo>
                  <a:lnTo>
                    <a:pt x="1363" y="844"/>
                  </a:lnTo>
                  <a:lnTo>
                    <a:pt x="1355" y="845"/>
                  </a:lnTo>
                  <a:lnTo>
                    <a:pt x="1341" y="845"/>
                  </a:lnTo>
                  <a:lnTo>
                    <a:pt x="1329" y="848"/>
                  </a:lnTo>
                  <a:lnTo>
                    <a:pt x="1321" y="852"/>
                  </a:lnTo>
                  <a:lnTo>
                    <a:pt x="1314" y="860"/>
                  </a:lnTo>
                  <a:lnTo>
                    <a:pt x="1310" y="868"/>
                  </a:lnTo>
                  <a:lnTo>
                    <a:pt x="1303" y="875"/>
                  </a:lnTo>
                  <a:lnTo>
                    <a:pt x="1284" y="897"/>
                  </a:lnTo>
                  <a:lnTo>
                    <a:pt x="1276" y="908"/>
                  </a:lnTo>
                  <a:lnTo>
                    <a:pt x="1265" y="916"/>
                  </a:lnTo>
                  <a:lnTo>
                    <a:pt x="1252" y="924"/>
                  </a:lnTo>
                  <a:lnTo>
                    <a:pt x="1246" y="933"/>
                  </a:lnTo>
                  <a:lnTo>
                    <a:pt x="1243" y="941"/>
                  </a:lnTo>
                  <a:lnTo>
                    <a:pt x="1244" y="950"/>
                  </a:lnTo>
                  <a:lnTo>
                    <a:pt x="1246" y="964"/>
                  </a:lnTo>
                  <a:lnTo>
                    <a:pt x="1247" y="979"/>
                  </a:lnTo>
                  <a:lnTo>
                    <a:pt x="1246" y="992"/>
                  </a:lnTo>
                  <a:lnTo>
                    <a:pt x="1239" y="1011"/>
                  </a:lnTo>
                  <a:lnTo>
                    <a:pt x="1226" y="1029"/>
                  </a:lnTo>
                  <a:lnTo>
                    <a:pt x="1221" y="1039"/>
                  </a:lnTo>
                  <a:lnTo>
                    <a:pt x="1217" y="1049"/>
                  </a:lnTo>
                  <a:lnTo>
                    <a:pt x="1211" y="1059"/>
                  </a:lnTo>
                  <a:lnTo>
                    <a:pt x="1206" y="1061"/>
                  </a:lnTo>
                  <a:lnTo>
                    <a:pt x="1202" y="1059"/>
                  </a:lnTo>
                  <a:lnTo>
                    <a:pt x="1199" y="1052"/>
                  </a:lnTo>
                  <a:lnTo>
                    <a:pt x="1198" y="1042"/>
                  </a:lnTo>
                  <a:lnTo>
                    <a:pt x="1198" y="1033"/>
                  </a:lnTo>
                  <a:lnTo>
                    <a:pt x="1196" y="1024"/>
                  </a:lnTo>
                  <a:lnTo>
                    <a:pt x="1191" y="1013"/>
                  </a:lnTo>
                  <a:lnTo>
                    <a:pt x="1184" y="1002"/>
                  </a:lnTo>
                  <a:lnTo>
                    <a:pt x="1179" y="992"/>
                  </a:lnTo>
                  <a:lnTo>
                    <a:pt x="1175" y="985"/>
                  </a:lnTo>
                  <a:lnTo>
                    <a:pt x="1172" y="978"/>
                  </a:lnTo>
                  <a:lnTo>
                    <a:pt x="1168" y="968"/>
                  </a:lnTo>
                  <a:lnTo>
                    <a:pt x="1162" y="957"/>
                  </a:lnTo>
                  <a:lnTo>
                    <a:pt x="1158" y="948"/>
                  </a:lnTo>
                  <a:lnTo>
                    <a:pt x="1155" y="939"/>
                  </a:lnTo>
                  <a:lnTo>
                    <a:pt x="1153" y="934"/>
                  </a:lnTo>
                  <a:lnTo>
                    <a:pt x="1151" y="926"/>
                  </a:lnTo>
                  <a:lnTo>
                    <a:pt x="1149" y="915"/>
                  </a:lnTo>
                  <a:lnTo>
                    <a:pt x="1146" y="902"/>
                  </a:lnTo>
                  <a:lnTo>
                    <a:pt x="1143" y="892"/>
                  </a:lnTo>
                  <a:lnTo>
                    <a:pt x="1143" y="839"/>
                  </a:lnTo>
                  <a:lnTo>
                    <a:pt x="1142" y="842"/>
                  </a:lnTo>
                  <a:lnTo>
                    <a:pt x="1136" y="846"/>
                  </a:lnTo>
                  <a:lnTo>
                    <a:pt x="1131" y="853"/>
                  </a:lnTo>
                  <a:lnTo>
                    <a:pt x="1124" y="857"/>
                  </a:lnTo>
                  <a:lnTo>
                    <a:pt x="1118" y="859"/>
                  </a:lnTo>
                  <a:lnTo>
                    <a:pt x="1112" y="853"/>
                  </a:lnTo>
                  <a:lnTo>
                    <a:pt x="1106" y="842"/>
                  </a:lnTo>
                  <a:lnTo>
                    <a:pt x="1105" y="827"/>
                  </a:lnTo>
                  <a:lnTo>
                    <a:pt x="1105" y="822"/>
                  </a:lnTo>
                  <a:lnTo>
                    <a:pt x="1102" y="816"/>
                  </a:lnTo>
                  <a:lnTo>
                    <a:pt x="1099" y="813"/>
                  </a:lnTo>
                  <a:lnTo>
                    <a:pt x="1097" y="812"/>
                  </a:lnTo>
                  <a:lnTo>
                    <a:pt x="1094" y="812"/>
                  </a:lnTo>
                  <a:lnTo>
                    <a:pt x="1090" y="811"/>
                  </a:lnTo>
                  <a:lnTo>
                    <a:pt x="1087" y="811"/>
                  </a:lnTo>
                  <a:lnTo>
                    <a:pt x="1084" y="809"/>
                  </a:lnTo>
                  <a:lnTo>
                    <a:pt x="1079" y="804"/>
                  </a:lnTo>
                  <a:lnTo>
                    <a:pt x="1073" y="796"/>
                  </a:lnTo>
                  <a:lnTo>
                    <a:pt x="1067" y="787"/>
                  </a:lnTo>
                  <a:lnTo>
                    <a:pt x="1062" y="783"/>
                  </a:lnTo>
                  <a:lnTo>
                    <a:pt x="1057" y="783"/>
                  </a:lnTo>
                  <a:lnTo>
                    <a:pt x="1054" y="785"/>
                  </a:lnTo>
                  <a:lnTo>
                    <a:pt x="1051" y="787"/>
                  </a:lnTo>
                  <a:lnTo>
                    <a:pt x="1049" y="791"/>
                  </a:lnTo>
                  <a:lnTo>
                    <a:pt x="1043" y="796"/>
                  </a:lnTo>
                  <a:lnTo>
                    <a:pt x="1024" y="798"/>
                  </a:lnTo>
                  <a:lnTo>
                    <a:pt x="1009" y="798"/>
                  </a:lnTo>
                  <a:lnTo>
                    <a:pt x="995" y="797"/>
                  </a:lnTo>
                  <a:lnTo>
                    <a:pt x="980" y="796"/>
                  </a:lnTo>
                  <a:lnTo>
                    <a:pt x="969" y="793"/>
                  </a:lnTo>
                  <a:lnTo>
                    <a:pt x="963" y="787"/>
                  </a:lnTo>
                  <a:lnTo>
                    <a:pt x="954" y="778"/>
                  </a:lnTo>
                  <a:lnTo>
                    <a:pt x="949" y="768"/>
                  </a:lnTo>
                  <a:lnTo>
                    <a:pt x="943" y="763"/>
                  </a:lnTo>
                  <a:lnTo>
                    <a:pt x="939" y="764"/>
                  </a:lnTo>
                  <a:lnTo>
                    <a:pt x="933" y="767"/>
                  </a:lnTo>
                  <a:lnTo>
                    <a:pt x="927" y="771"/>
                  </a:lnTo>
                  <a:lnTo>
                    <a:pt x="920" y="775"/>
                  </a:lnTo>
                  <a:lnTo>
                    <a:pt x="916" y="775"/>
                  </a:lnTo>
                  <a:lnTo>
                    <a:pt x="909" y="771"/>
                  </a:lnTo>
                  <a:lnTo>
                    <a:pt x="901" y="765"/>
                  </a:lnTo>
                  <a:lnTo>
                    <a:pt x="882" y="752"/>
                  </a:lnTo>
                  <a:lnTo>
                    <a:pt x="874" y="745"/>
                  </a:lnTo>
                  <a:lnTo>
                    <a:pt x="867" y="735"/>
                  </a:lnTo>
                  <a:lnTo>
                    <a:pt x="863" y="724"/>
                  </a:lnTo>
                  <a:lnTo>
                    <a:pt x="859" y="715"/>
                  </a:lnTo>
                  <a:lnTo>
                    <a:pt x="855" y="712"/>
                  </a:lnTo>
                  <a:lnTo>
                    <a:pt x="848" y="713"/>
                  </a:lnTo>
                  <a:lnTo>
                    <a:pt x="842" y="719"/>
                  </a:lnTo>
                  <a:lnTo>
                    <a:pt x="838" y="726"/>
                  </a:lnTo>
                  <a:lnTo>
                    <a:pt x="837" y="734"/>
                  </a:lnTo>
                  <a:lnTo>
                    <a:pt x="841" y="742"/>
                  </a:lnTo>
                  <a:lnTo>
                    <a:pt x="855" y="759"/>
                  </a:lnTo>
                  <a:lnTo>
                    <a:pt x="860" y="765"/>
                  </a:lnTo>
                  <a:lnTo>
                    <a:pt x="863" y="772"/>
                  </a:lnTo>
                  <a:lnTo>
                    <a:pt x="864" y="778"/>
                  </a:lnTo>
                  <a:lnTo>
                    <a:pt x="867" y="782"/>
                  </a:lnTo>
                  <a:lnTo>
                    <a:pt x="871" y="787"/>
                  </a:lnTo>
                  <a:lnTo>
                    <a:pt x="883" y="800"/>
                  </a:lnTo>
                  <a:lnTo>
                    <a:pt x="885" y="802"/>
                  </a:lnTo>
                  <a:lnTo>
                    <a:pt x="886" y="807"/>
                  </a:lnTo>
                  <a:lnTo>
                    <a:pt x="886" y="815"/>
                  </a:lnTo>
                  <a:lnTo>
                    <a:pt x="889" y="816"/>
                  </a:lnTo>
                  <a:lnTo>
                    <a:pt x="894" y="815"/>
                  </a:lnTo>
                  <a:lnTo>
                    <a:pt x="901" y="811"/>
                  </a:lnTo>
                  <a:lnTo>
                    <a:pt x="909" y="804"/>
                  </a:lnTo>
                  <a:lnTo>
                    <a:pt x="922" y="796"/>
                  </a:lnTo>
                  <a:lnTo>
                    <a:pt x="924" y="793"/>
                  </a:lnTo>
                  <a:lnTo>
                    <a:pt x="926" y="790"/>
                  </a:lnTo>
                  <a:lnTo>
                    <a:pt x="928" y="787"/>
                  </a:lnTo>
                  <a:lnTo>
                    <a:pt x="928" y="785"/>
                  </a:lnTo>
                  <a:lnTo>
                    <a:pt x="931" y="783"/>
                  </a:lnTo>
                  <a:lnTo>
                    <a:pt x="933" y="783"/>
                  </a:lnTo>
                  <a:lnTo>
                    <a:pt x="935" y="786"/>
                  </a:lnTo>
                  <a:lnTo>
                    <a:pt x="939" y="794"/>
                  </a:lnTo>
                  <a:lnTo>
                    <a:pt x="941" y="798"/>
                  </a:lnTo>
                  <a:lnTo>
                    <a:pt x="946" y="801"/>
                  </a:lnTo>
                  <a:lnTo>
                    <a:pt x="954" y="804"/>
                  </a:lnTo>
                  <a:lnTo>
                    <a:pt x="965" y="811"/>
                  </a:lnTo>
                  <a:lnTo>
                    <a:pt x="975" y="820"/>
                  </a:lnTo>
                  <a:lnTo>
                    <a:pt x="982" y="828"/>
                  </a:lnTo>
                  <a:lnTo>
                    <a:pt x="983" y="835"/>
                  </a:lnTo>
                  <a:lnTo>
                    <a:pt x="980" y="841"/>
                  </a:lnTo>
                  <a:lnTo>
                    <a:pt x="976" y="848"/>
                  </a:lnTo>
                  <a:lnTo>
                    <a:pt x="972" y="853"/>
                  </a:lnTo>
                  <a:lnTo>
                    <a:pt x="968" y="863"/>
                  </a:lnTo>
                  <a:lnTo>
                    <a:pt x="961" y="875"/>
                  </a:lnTo>
                  <a:lnTo>
                    <a:pt x="953" y="889"/>
                  </a:lnTo>
                  <a:lnTo>
                    <a:pt x="945" y="898"/>
                  </a:lnTo>
                  <a:lnTo>
                    <a:pt x="937" y="907"/>
                  </a:lnTo>
                  <a:lnTo>
                    <a:pt x="927" y="915"/>
                  </a:lnTo>
                  <a:lnTo>
                    <a:pt x="916" y="922"/>
                  </a:lnTo>
                  <a:lnTo>
                    <a:pt x="905" y="926"/>
                  </a:lnTo>
                  <a:lnTo>
                    <a:pt x="896" y="930"/>
                  </a:lnTo>
                  <a:lnTo>
                    <a:pt x="889" y="935"/>
                  </a:lnTo>
                  <a:lnTo>
                    <a:pt x="883" y="939"/>
                  </a:lnTo>
                  <a:lnTo>
                    <a:pt x="875" y="942"/>
                  </a:lnTo>
                  <a:lnTo>
                    <a:pt x="864" y="945"/>
                  </a:lnTo>
                  <a:lnTo>
                    <a:pt x="852" y="950"/>
                  </a:lnTo>
                  <a:lnTo>
                    <a:pt x="827" y="963"/>
                  </a:lnTo>
                  <a:lnTo>
                    <a:pt x="820" y="967"/>
                  </a:lnTo>
                  <a:lnTo>
                    <a:pt x="815" y="970"/>
                  </a:lnTo>
                  <a:lnTo>
                    <a:pt x="805" y="974"/>
                  </a:lnTo>
                  <a:lnTo>
                    <a:pt x="794" y="976"/>
                  </a:lnTo>
                  <a:lnTo>
                    <a:pt x="785" y="978"/>
                  </a:lnTo>
                  <a:lnTo>
                    <a:pt x="778" y="978"/>
                  </a:lnTo>
                  <a:lnTo>
                    <a:pt x="773" y="971"/>
                  </a:lnTo>
                  <a:lnTo>
                    <a:pt x="768" y="959"/>
                  </a:lnTo>
                  <a:lnTo>
                    <a:pt x="763" y="929"/>
                  </a:lnTo>
                  <a:lnTo>
                    <a:pt x="759" y="912"/>
                  </a:lnTo>
                  <a:lnTo>
                    <a:pt x="755" y="901"/>
                  </a:lnTo>
                  <a:lnTo>
                    <a:pt x="752" y="892"/>
                  </a:lnTo>
                  <a:lnTo>
                    <a:pt x="748" y="886"/>
                  </a:lnTo>
                  <a:lnTo>
                    <a:pt x="742" y="879"/>
                  </a:lnTo>
                  <a:lnTo>
                    <a:pt x="736" y="871"/>
                  </a:lnTo>
                  <a:lnTo>
                    <a:pt x="725" y="860"/>
                  </a:lnTo>
                  <a:lnTo>
                    <a:pt x="722" y="855"/>
                  </a:lnTo>
                  <a:lnTo>
                    <a:pt x="718" y="845"/>
                  </a:lnTo>
                  <a:lnTo>
                    <a:pt x="710" y="823"/>
                  </a:lnTo>
                  <a:lnTo>
                    <a:pt x="708" y="813"/>
                  </a:lnTo>
                  <a:lnTo>
                    <a:pt x="707" y="807"/>
                  </a:lnTo>
                  <a:lnTo>
                    <a:pt x="704" y="804"/>
                  </a:lnTo>
                  <a:lnTo>
                    <a:pt x="696" y="798"/>
                  </a:lnTo>
                  <a:lnTo>
                    <a:pt x="693" y="791"/>
                  </a:lnTo>
                  <a:lnTo>
                    <a:pt x="690" y="781"/>
                  </a:lnTo>
                  <a:lnTo>
                    <a:pt x="686" y="768"/>
                  </a:lnTo>
                  <a:lnTo>
                    <a:pt x="681" y="757"/>
                  </a:lnTo>
                  <a:lnTo>
                    <a:pt x="678" y="749"/>
                  </a:lnTo>
                  <a:lnTo>
                    <a:pt x="674" y="746"/>
                  </a:lnTo>
                  <a:lnTo>
                    <a:pt x="667" y="746"/>
                  </a:lnTo>
                  <a:lnTo>
                    <a:pt x="659" y="748"/>
                  </a:lnTo>
                  <a:lnTo>
                    <a:pt x="651" y="750"/>
                  </a:lnTo>
                  <a:lnTo>
                    <a:pt x="655" y="756"/>
                  </a:lnTo>
                  <a:lnTo>
                    <a:pt x="669" y="790"/>
                  </a:lnTo>
                  <a:lnTo>
                    <a:pt x="681" y="819"/>
                  </a:lnTo>
                  <a:lnTo>
                    <a:pt x="684" y="831"/>
                  </a:lnTo>
                  <a:lnTo>
                    <a:pt x="685" y="846"/>
                  </a:lnTo>
                  <a:lnTo>
                    <a:pt x="685" y="875"/>
                  </a:lnTo>
                  <a:lnTo>
                    <a:pt x="689" y="885"/>
                  </a:lnTo>
                  <a:lnTo>
                    <a:pt x="697" y="893"/>
                  </a:lnTo>
                  <a:lnTo>
                    <a:pt x="708" y="901"/>
                  </a:lnTo>
                  <a:lnTo>
                    <a:pt x="718" y="911"/>
                  </a:lnTo>
                  <a:lnTo>
                    <a:pt x="725" y="922"/>
                  </a:lnTo>
                  <a:lnTo>
                    <a:pt x="730" y="933"/>
                  </a:lnTo>
                  <a:lnTo>
                    <a:pt x="737" y="942"/>
                  </a:lnTo>
                  <a:lnTo>
                    <a:pt x="744" y="950"/>
                  </a:lnTo>
                  <a:lnTo>
                    <a:pt x="748" y="953"/>
                  </a:lnTo>
                  <a:lnTo>
                    <a:pt x="752" y="957"/>
                  </a:lnTo>
                  <a:lnTo>
                    <a:pt x="757" y="965"/>
                  </a:lnTo>
                  <a:lnTo>
                    <a:pt x="768" y="985"/>
                  </a:lnTo>
                  <a:lnTo>
                    <a:pt x="771" y="992"/>
                  </a:lnTo>
                  <a:lnTo>
                    <a:pt x="771" y="1009"/>
                  </a:lnTo>
                  <a:lnTo>
                    <a:pt x="774" y="1015"/>
                  </a:lnTo>
                  <a:lnTo>
                    <a:pt x="782" y="1018"/>
                  </a:lnTo>
                  <a:lnTo>
                    <a:pt x="794" y="1016"/>
                  </a:lnTo>
                  <a:lnTo>
                    <a:pt x="805" y="1012"/>
                  </a:lnTo>
                  <a:lnTo>
                    <a:pt x="815" y="1008"/>
                  </a:lnTo>
                  <a:lnTo>
                    <a:pt x="834" y="998"/>
                  </a:lnTo>
                  <a:lnTo>
                    <a:pt x="846" y="994"/>
                  </a:lnTo>
                  <a:lnTo>
                    <a:pt x="857" y="990"/>
                  </a:lnTo>
                  <a:lnTo>
                    <a:pt x="867" y="990"/>
                  </a:lnTo>
                  <a:lnTo>
                    <a:pt x="872" y="992"/>
                  </a:lnTo>
                  <a:lnTo>
                    <a:pt x="874" y="998"/>
                  </a:lnTo>
                  <a:lnTo>
                    <a:pt x="872" y="1009"/>
                  </a:lnTo>
                  <a:lnTo>
                    <a:pt x="870" y="1022"/>
                  </a:lnTo>
                  <a:lnTo>
                    <a:pt x="866" y="1033"/>
                  </a:lnTo>
                  <a:lnTo>
                    <a:pt x="864" y="1041"/>
                  </a:lnTo>
                  <a:lnTo>
                    <a:pt x="861" y="1048"/>
                  </a:lnTo>
                  <a:lnTo>
                    <a:pt x="855" y="1059"/>
                  </a:lnTo>
                  <a:lnTo>
                    <a:pt x="848" y="1072"/>
                  </a:lnTo>
                  <a:lnTo>
                    <a:pt x="840" y="1085"/>
                  </a:lnTo>
                  <a:lnTo>
                    <a:pt x="833" y="1097"/>
                  </a:lnTo>
                  <a:lnTo>
                    <a:pt x="830" y="1105"/>
                  </a:lnTo>
                  <a:lnTo>
                    <a:pt x="827" y="1115"/>
                  </a:lnTo>
                  <a:lnTo>
                    <a:pt x="819" y="1126"/>
                  </a:lnTo>
                  <a:lnTo>
                    <a:pt x="809" y="1134"/>
                  </a:lnTo>
                  <a:lnTo>
                    <a:pt x="800" y="1140"/>
                  </a:lnTo>
                  <a:lnTo>
                    <a:pt x="792" y="1145"/>
                  </a:lnTo>
                  <a:lnTo>
                    <a:pt x="781" y="1155"/>
                  </a:lnTo>
                  <a:lnTo>
                    <a:pt x="762" y="1179"/>
                  </a:lnTo>
                  <a:lnTo>
                    <a:pt x="755" y="1189"/>
                  </a:lnTo>
                  <a:lnTo>
                    <a:pt x="749" y="1197"/>
                  </a:lnTo>
                  <a:lnTo>
                    <a:pt x="736" y="1216"/>
                  </a:lnTo>
                  <a:lnTo>
                    <a:pt x="730" y="1224"/>
                  </a:lnTo>
                  <a:lnTo>
                    <a:pt x="725" y="1229"/>
                  </a:lnTo>
                  <a:lnTo>
                    <a:pt x="722" y="1234"/>
                  </a:lnTo>
                  <a:lnTo>
                    <a:pt x="719" y="1242"/>
                  </a:lnTo>
                  <a:lnTo>
                    <a:pt x="716" y="1253"/>
                  </a:lnTo>
                  <a:lnTo>
                    <a:pt x="715" y="1264"/>
                  </a:lnTo>
                  <a:lnTo>
                    <a:pt x="716" y="1270"/>
                  </a:lnTo>
                  <a:lnTo>
                    <a:pt x="719" y="1277"/>
                  </a:lnTo>
                  <a:lnTo>
                    <a:pt x="725" y="1298"/>
                  </a:lnTo>
                  <a:lnTo>
                    <a:pt x="730" y="1308"/>
                  </a:lnTo>
                  <a:lnTo>
                    <a:pt x="738" y="1318"/>
                  </a:lnTo>
                  <a:lnTo>
                    <a:pt x="741" y="1327"/>
                  </a:lnTo>
                  <a:lnTo>
                    <a:pt x="740" y="1335"/>
                  </a:lnTo>
                  <a:lnTo>
                    <a:pt x="737" y="1344"/>
                  </a:lnTo>
                  <a:lnTo>
                    <a:pt x="738" y="1355"/>
                  </a:lnTo>
                  <a:lnTo>
                    <a:pt x="740" y="1368"/>
                  </a:lnTo>
                  <a:lnTo>
                    <a:pt x="740" y="1381"/>
                  </a:lnTo>
                  <a:lnTo>
                    <a:pt x="736" y="1393"/>
                  </a:lnTo>
                  <a:lnTo>
                    <a:pt x="727" y="1405"/>
                  </a:lnTo>
                  <a:lnTo>
                    <a:pt x="708" y="1425"/>
                  </a:lnTo>
                  <a:lnTo>
                    <a:pt x="699" y="1433"/>
                  </a:lnTo>
                  <a:lnTo>
                    <a:pt x="689" y="1442"/>
                  </a:lnTo>
                  <a:lnTo>
                    <a:pt x="681" y="1452"/>
                  </a:lnTo>
                  <a:lnTo>
                    <a:pt x="673" y="1464"/>
                  </a:lnTo>
                  <a:lnTo>
                    <a:pt x="667" y="1474"/>
                  </a:lnTo>
                  <a:lnTo>
                    <a:pt x="667" y="1482"/>
                  </a:lnTo>
                  <a:lnTo>
                    <a:pt x="669" y="1489"/>
                  </a:lnTo>
                  <a:lnTo>
                    <a:pt x="671" y="1499"/>
                  </a:lnTo>
                  <a:lnTo>
                    <a:pt x="674" y="1511"/>
                  </a:lnTo>
                  <a:lnTo>
                    <a:pt x="677" y="1520"/>
                  </a:lnTo>
                  <a:lnTo>
                    <a:pt x="677" y="1527"/>
                  </a:lnTo>
                  <a:lnTo>
                    <a:pt x="673" y="1531"/>
                  </a:lnTo>
                  <a:lnTo>
                    <a:pt x="665" y="1535"/>
                  </a:lnTo>
                  <a:lnTo>
                    <a:pt x="655" y="1538"/>
                  </a:lnTo>
                  <a:lnTo>
                    <a:pt x="645" y="1542"/>
                  </a:lnTo>
                  <a:lnTo>
                    <a:pt x="639" y="1545"/>
                  </a:lnTo>
                  <a:lnTo>
                    <a:pt x="636" y="1549"/>
                  </a:lnTo>
                  <a:lnTo>
                    <a:pt x="637" y="1555"/>
                  </a:lnTo>
                  <a:lnTo>
                    <a:pt x="639" y="1562"/>
                  </a:lnTo>
                  <a:lnTo>
                    <a:pt x="643" y="1570"/>
                  </a:lnTo>
                  <a:lnTo>
                    <a:pt x="644" y="1577"/>
                  </a:lnTo>
                  <a:lnTo>
                    <a:pt x="643" y="1585"/>
                  </a:lnTo>
                  <a:lnTo>
                    <a:pt x="637" y="1594"/>
                  </a:lnTo>
                  <a:lnTo>
                    <a:pt x="629" y="1604"/>
                  </a:lnTo>
                  <a:lnTo>
                    <a:pt x="622" y="1612"/>
                  </a:lnTo>
                  <a:lnTo>
                    <a:pt x="615" y="1619"/>
                  </a:lnTo>
                  <a:lnTo>
                    <a:pt x="607" y="1630"/>
                  </a:lnTo>
                  <a:lnTo>
                    <a:pt x="599" y="1642"/>
                  </a:lnTo>
                  <a:lnTo>
                    <a:pt x="588" y="1655"/>
                  </a:lnTo>
                  <a:lnTo>
                    <a:pt x="580" y="1663"/>
                  </a:lnTo>
                  <a:lnTo>
                    <a:pt x="569" y="1668"/>
                  </a:lnTo>
                  <a:lnTo>
                    <a:pt x="557" y="1671"/>
                  </a:lnTo>
                  <a:lnTo>
                    <a:pt x="543" y="1673"/>
                  </a:lnTo>
                  <a:lnTo>
                    <a:pt x="532" y="1671"/>
                  </a:lnTo>
                  <a:lnTo>
                    <a:pt x="521" y="1673"/>
                  </a:lnTo>
                  <a:lnTo>
                    <a:pt x="507" y="1677"/>
                  </a:lnTo>
                  <a:lnTo>
                    <a:pt x="496" y="1683"/>
                  </a:lnTo>
                  <a:lnTo>
                    <a:pt x="490" y="1689"/>
                  </a:lnTo>
                  <a:lnTo>
                    <a:pt x="483" y="1692"/>
                  </a:lnTo>
                  <a:lnTo>
                    <a:pt x="476" y="1692"/>
                  </a:lnTo>
                  <a:lnTo>
                    <a:pt x="466" y="1688"/>
                  </a:lnTo>
                  <a:lnTo>
                    <a:pt x="458" y="1681"/>
                  </a:lnTo>
                  <a:lnTo>
                    <a:pt x="454" y="1670"/>
                  </a:lnTo>
                  <a:lnTo>
                    <a:pt x="451" y="1645"/>
                  </a:lnTo>
                  <a:lnTo>
                    <a:pt x="450" y="1638"/>
                  </a:lnTo>
                  <a:lnTo>
                    <a:pt x="448" y="1636"/>
                  </a:lnTo>
                  <a:lnTo>
                    <a:pt x="448" y="1631"/>
                  </a:lnTo>
                  <a:lnTo>
                    <a:pt x="446" y="1623"/>
                  </a:lnTo>
                  <a:lnTo>
                    <a:pt x="442" y="1612"/>
                  </a:lnTo>
                  <a:lnTo>
                    <a:pt x="436" y="1603"/>
                  </a:lnTo>
                  <a:lnTo>
                    <a:pt x="428" y="1593"/>
                  </a:lnTo>
                  <a:lnTo>
                    <a:pt x="423" y="1582"/>
                  </a:lnTo>
                  <a:lnTo>
                    <a:pt x="417" y="1574"/>
                  </a:lnTo>
                  <a:lnTo>
                    <a:pt x="416" y="1567"/>
                  </a:lnTo>
                  <a:lnTo>
                    <a:pt x="418" y="1559"/>
                  </a:lnTo>
                  <a:lnTo>
                    <a:pt x="421" y="1549"/>
                  </a:lnTo>
                  <a:lnTo>
                    <a:pt x="425" y="1540"/>
                  </a:lnTo>
                  <a:lnTo>
                    <a:pt x="427" y="1530"/>
                  </a:lnTo>
                  <a:lnTo>
                    <a:pt x="423" y="1519"/>
                  </a:lnTo>
                  <a:lnTo>
                    <a:pt x="416" y="1508"/>
                  </a:lnTo>
                  <a:lnTo>
                    <a:pt x="407" y="1499"/>
                  </a:lnTo>
                  <a:lnTo>
                    <a:pt x="401" y="1490"/>
                  </a:lnTo>
                  <a:lnTo>
                    <a:pt x="397" y="1482"/>
                  </a:lnTo>
                  <a:lnTo>
                    <a:pt x="391" y="1470"/>
                  </a:lnTo>
                  <a:lnTo>
                    <a:pt x="384" y="1457"/>
                  </a:lnTo>
                  <a:lnTo>
                    <a:pt x="380" y="1449"/>
                  </a:lnTo>
                  <a:lnTo>
                    <a:pt x="376" y="1437"/>
                  </a:lnTo>
                  <a:lnTo>
                    <a:pt x="372" y="1419"/>
                  </a:lnTo>
                  <a:lnTo>
                    <a:pt x="372" y="1397"/>
                  </a:lnTo>
                  <a:lnTo>
                    <a:pt x="375" y="1379"/>
                  </a:lnTo>
                  <a:lnTo>
                    <a:pt x="380" y="1366"/>
                  </a:lnTo>
                  <a:lnTo>
                    <a:pt x="386" y="1356"/>
                  </a:lnTo>
                  <a:lnTo>
                    <a:pt x="392" y="1349"/>
                  </a:lnTo>
                  <a:lnTo>
                    <a:pt x="398" y="1341"/>
                  </a:lnTo>
                  <a:lnTo>
                    <a:pt x="397" y="1330"/>
                  </a:lnTo>
                  <a:lnTo>
                    <a:pt x="390" y="1316"/>
                  </a:lnTo>
                  <a:lnTo>
                    <a:pt x="387" y="1307"/>
                  </a:lnTo>
                  <a:lnTo>
                    <a:pt x="387" y="1274"/>
                  </a:lnTo>
                  <a:lnTo>
                    <a:pt x="386" y="1267"/>
                  </a:lnTo>
                  <a:lnTo>
                    <a:pt x="381" y="1257"/>
                  </a:lnTo>
                  <a:lnTo>
                    <a:pt x="371" y="1224"/>
                  </a:lnTo>
                  <a:lnTo>
                    <a:pt x="364" y="1209"/>
                  </a:lnTo>
                  <a:lnTo>
                    <a:pt x="357" y="1200"/>
                  </a:lnTo>
                  <a:lnTo>
                    <a:pt x="350" y="1196"/>
                  </a:lnTo>
                  <a:lnTo>
                    <a:pt x="343" y="1193"/>
                  </a:lnTo>
                  <a:lnTo>
                    <a:pt x="339" y="1190"/>
                  </a:lnTo>
                  <a:lnTo>
                    <a:pt x="338" y="1183"/>
                  </a:lnTo>
                  <a:lnTo>
                    <a:pt x="339" y="1175"/>
                  </a:lnTo>
                  <a:lnTo>
                    <a:pt x="342" y="1161"/>
                  </a:lnTo>
                  <a:lnTo>
                    <a:pt x="345" y="1137"/>
                  </a:lnTo>
                  <a:lnTo>
                    <a:pt x="350" y="1127"/>
                  </a:lnTo>
                  <a:lnTo>
                    <a:pt x="354" y="1119"/>
                  </a:lnTo>
                  <a:lnTo>
                    <a:pt x="356" y="1112"/>
                  </a:lnTo>
                  <a:lnTo>
                    <a:pt x="351" y="1107"/>
                  </a:lnTo>
                  <a:lnTo>
                    <a:pt x="339" y="1098"/>
                  </a:lnTo>
                  <a:lnTo>
                    <a:pt x="335" y="1094"/>
                  </a:lnTo>
                  <a:lnTo>
                    <a:pt x="334" y="1094"/>
                  </a:lnTo>
                  <a:lnTo>
                    <a:pt x="332" y="1093"/>
                  </a:lnTo>
                  <a:lnTo>
                    <a:pt x="331" y="1094"/>
                  </a:lnTo>
                  <a:lnTo>
                    <a:pt x="328" y="1096"/>
                  </a:lnTo>
                  <a:lnTo>
                    <a:pt x="325" y="1098"/>
                  </a:lnTo>
                  <a:lnTo>
                    <a:pt x="317" y="1104"/>
                  </a:lnTo>
                  <a:lnTo>
                    <a:pt x="310" y="1108"/>
                  </a:lnTo>
                  <a:lnTo>
                    <a:pt x="302" y="1108"/>
                  </a:lnTo>
                  <a:lnTo>
                    <a:pt x="295" y="1104"/>
                  </a:lnTo>
                  <a:lnTo>
                    <a:pt x="291" y="1096"/>
                  </a:lnTo>
                  <a:lnTo>
                    <a:pt x="289" y="1087"/>
                  </a:lnTo>
                  <a:lnTo>
                    <a:pt x="284" y="1079"/>
                  </a:lnTo>
                  <a:lnTo>
                    <a:pt x="276" y="1071"/>
                  </a:lnTo>
                  <a:lnTo>
                    <a:pt x="265" y="1066"/>
                  </a:lnTo>
                  <a:lnTo>
                    <a:pt x="252" y="1064"/>
                  </a:lnTo>
                  <a:lnTo>
                    <a:pt x="241" y="1066"/>
                  </a:lnTo>
                  <a:lnTo>
                    <a:pt x="234" y="1067"/>
                  </a:lnTo>
                  <a:lnTo>
                    <a:pt x="230" y="1071"/>
                  </a:lnTo>
                  <a:lnTo>
                    <a:pt x="223" y="1079"/>
                  </a:lnTo>
                  <a:lnTo>
                    <a:pt x="215" y="1087"/>
                  </a:lnTo>
                  <a:lnTo>
                    <a:pt x="204" y="1093"/>
                  </a:lnTo>
                  <a:lnTo>
                    <a:pt x="190" y="1094"/>
                  </a:lnTo>
                  <a:lnTo>
                    <a:pt x="163" y="1092"/>
                  </a:lnTo>
                  <a:lnTo>
                    <a:pt x="152" y="1092"/>
                  </a:lnTo>
                  <a:lnTo>
                    <a:pt x="142" y="1093"/>
                  </a:lnTo>
                  <a:lnTo>
                    <a:pt x="135" y="1097"/>
                  </a:lnTo>
                  <a:lnTo>
                    <a:pt x="129" y="1111"/>
                  </a:lnTo>
                  <a:lnTo>
                    <a:pt x="127" y="1112"/>
                  </a:lnTo>
                  <a:lnTo>
                    <a:pt x="124" y="1112"/>
                  </a:lnTo>
                  <a:lnTo>
                    <a:pt x="122" y="1111"/>
                  </a:lnTo>
                  <a:lnTo>
                    <a:pt x="118" y="1108"/>
                  </a:lnTo>
                  <a:lnTo>
                    <a:pt x="103" y="1093"/>
                  </a:lnTo>
                  <a:lnTo>
                    <a:pt x="94" y="1086"/>
                  </a:lnTo>
                  <a:lnTo>
                    <a:pt x="90" y="1081"/>
                  </a:lnTo>
                  <a:lnTo>
                    <a:pt x="88" y="1078"/>
                  </a:lnTo>
                  <a:lnTo>
                    <a:pt x="86" y="1075"/>
                  </a:lnTo>
                  <a:lnTo>
                    <a:pt x="82" y="1068"/>
                  </a:lnTo>
                  <a:lnTo>
                    <a:pt x="78" y="1059"/>
                  </a:lnTo>
                  <a:lnTo>
                    <a:pt x="72" y="1046"/>
                  </a:lnTo>
                  <a:lnTo>
                    <a:pt x="64" y="1027"/>
                  </a:lnTo>
                  <a:lnTo>
                    <a:pt x="57" y="1019"/>
                  </a:lnTo>
                  <a:lnTo>
                    <a:pt x="48" y="1012"/>
                  </a:lnTo>
                  <a:lnTo>
                    <a:pt x="36" y="1007"/>
                  </a:lnTo>
                  <a:lnTo>
                    <a:pt x="21" y="1000"/>
                  </a:lnTo>
                  <a:lnTo>
                    <a:pt x="12" y="993"/>
                  </a:lnTo>
                  <a:lnTo>
                    <a:pt x="8" y="986"/>
                  </a:lnTo>
                  <a:lnTo>
                    <a:pt x="8" y="979"/>
                  </a:lnTo>
                  <a:lnTo>
                    <a:pt x="10" y="971"/>
                  </a:lnTo>
                  <a:lnTo>
                    <a:pt x="10" y="963"/>
                  </a:lnTo>
                  <a:lnTo>
                    <a:pt x="8" y="957"/>
                  </a:lnTo>
                  <a:lnTo>
                    <a:pt x="5" y="953"/>
                  </a:lnTo>
                  <a:lnTo>
                    <a:pt x="4" y="950"/>
                  </a:lnTo>
                  <a:lnTo>
                    <a:pt x="0" y="946"/>
                  </a:lnTo>
                  <a:lnTo>
                    <a:pt x="0" y="945"/>
                  </a:lnTo>
                  <a:lnTo>
                    <a:pt x="1" y="944"/>
                  </a:lnTo>
                  <a:lnTo>
                    <a:pt x="4" y="942"/>
                  </a:lnTo>
                  <a:lnTo>
                    <a:pt x="11" y="929"/>
                  </a:lnTo>
                  <a:lnTo>
                    <a:pt x="18" y="916"/>
                  </a:lnTo>
                  <a:lnTo>
                    <a:pt x="23" y="902"/>
                  </a:lnTo>
                  <a:lnTo>
                    <a:pt x="25" y="890"/>
                  </a:lnTo>
                  <a:lnTo>
                    <a:pt x="22" y="878"/>
                  </a:lnTo>
                  <a:lnTo>
                    <a:pt x="21" y="870"/>
                  </a:lnTo>
                  <a:lnTo>
                    <a:pt x="18" y="860"/>
                  </a:lnTo>
                  <a:lnTo>
                    <a:pt x="14" y="850"/>
                  </a:lnTo>
                  <a:lnTo>
                    <a:pt x="14" y="839"/>
                  </a:lnTo>
                  <a:lnTo>
                    <a:pt x="18" y="827"/>
                  </a:lnTo>
                  <a:lnTo>
                    <a:pt x="23" y="815"/>
                  </a:lnTo>
                  <a:lnTo>
                    <a:pt x="29" y="800"/>
                  </a:lnTo>
                  <a:lnTo>
                    <a:pt x="38" y="771"/>
                  </a:lnTo>
                  <a:lnTo>
                    <a:pt x="44" y="761"/>
                  </a:lnTo>
                  <a:lnTo>
                    <a:pt x="53" y="753"/>
                  </a:lnTo>
                  <a:lnTo>
                    <a:pt x="66" y="746"/>
                  </a:lnTo>
                  <a:lnTo>
                    <a:pt x="90" y="734"/>
                  </a:lnTo>
                  <a:lnTo>
                    <a:pt x="96" y="728"/>
                  </a:lnTo>
                  <a:lnTo>
                    <a:pt x="97" y="722"/>
                  </a:lnTo>
                  <a:lnTo>
                    <a:pt x="98" y="713"/>
                  </a:lnTo>
                  <a:lnTo>
                    <a:pt x="98" y="702"/>
                  </a:lnTo>
                  <a:lnTo>
                    <a:pt x="101" y="691"/>
                  </a:lnTo>
                  <a:lnTo>
                    <a:pt x="107" y="679"/>
                  </a:lnTo>
                  <a:lnTo>
                    <a:pt x="112" y="671"/>
                  </a:lnTo>
                  <a:lnTo>
                    <a:pt x="118" y="665"/>
                  </a:lnTo>
                  <a:lnTo>
                    <a:pt x="120" y="664"/>
                  </a:lnTo>
                  <a:lnTo>
                    <a:pt x="124" y="661"/>
                  </a:lnTo>
                  <a:lnTo>
                    <a:pt x="130" y="656"/>
                  </a:lnTo>
                  <a:lnTo>
                    <a:pt x="138" y="649"/>
                  </a:lnTo>
                  <a:lnTo>
                    <a:pt x="148" y="642"/>
                  </a:lnTo>
                  <a:lnTo>
                    <a:pt x="155" y="639"/>
                  </a:lnTo>
                  <a:lnTo>
                    <a:pt x="164" y="639"/>
                  </a:lnTo>
                  <a:lnTo>
                    <a:pt x="172" y="641"/>
                  </a:lnTo>
                  <a:lnTo>
                    <a:pt x="185" y="641"/>
                  </a:lnTo>
                  <a:lnTo>
                    <a:pt x="190" y="638"/>
                  </a:lnTo>
                  <a:lnTo>
                    <a:pt x="198" y="635"/>
                  </a:lnTo>
                  <a:lnTo>
                    <a:pt x="208" y="631"/>
                  </a:lnTo>
                  <a:lnTo>
                    <a:pt x="224" y="623"/>
                  </a:lnTo>
                  <a:lnTo>
                    <a:pt x="234" y="619"/>
                  </a:lnTo>
                  <a:lnTo>
                    <a:pt x="246" y="613"/>
                  </a:lnTo>
                  <a:lnTo>
                    <a:pt x="256" y="611"/>
                  </a:lnTo>
                  <a:lnTo>
                    <a:pt x="261" y="609"/>
                  </a:lnTo>
                  <a:lnTo>
                    <a:pt x="308" y="609"/>
                  </a:lnTo>
                  <a:lnTo>
                    <a:pt x="320" y="608"/>
                  </a:lnTo>
                  <a:lnTo>
                    <a:pt x="327" y="607"/>
                  </a:lnTo>
                  <a:lnTo>
                    <a:pt x="332" y="605"/>
                  </a:lnTo>
                  <a:lnTo>
                    <a:pt x="340" y="604"/>
                  </a:lnTo>
                  <a:lnTo>
                    <a:pt x="350" y="604"/>
                  </a:lnTo>
                  <a:lnTo>
                    <a:pt x="358" y="607"/>
                  </a:lnTo>
                  <a:lnTo>
                    <a:pt x="366" y="613"/>
                  </a:lnTo>
                  <a:lnTo>
                    <a:pt x="372" y="626"/>
                  </a:lnTo>
                  <a:lnTo>
                    <a:pt x="375" y="637"/>
                  </a:lnTo>
                  <a:lnTo>
                    <a:pt x="373" y="642"/>
                  </a:lnTo>
                  <a:lnTo>
                    <a:pt x="369" y="645"/>
                  </a:lnTo>
                  <a:lnTo>
                    <a:pt x="364" y="646"/>
                  </a:lnTo>
                  <a:lnTo>
                    <a:pt x="358" y="646"/>
                  </a:lnTo>
                  <a:lnTo>
                    <a:pt x="354" y="648"/>
                  </a:lnTo>
                  <a:lnTo>
                    <a:pt x="351" y="650"/>
                  </a:lnTo>
                  <a:lnTo>
                    <a:pt x="350" y="653"/>
                  </a:lnTo>
                  <a:lnTo>
                    <a:pt x="351" y="656"/>
                  </a:lnTo>
                  <a:lnTo>
                    <a:pt x="353" y="657"/>
                  </a:lnTo>
                  <a:lnTo>
                    <a:pt x="354" y="660"/>
                  </a:lnTo>
                  <a:lnTo>
                    <a:pt x="357" y="663"/>
                  </a:lnTo>
                  <a:lnTo>
                    <a:pt x="360" y="664"/>
                  </a:lnTo>
                  <a:lnTo>
                    <a:pt x="361" y="664"/>
                  </a:lnTo>
                  <a:lnTo>
                    <a:pt x="366" y="667"/>
                  </a:lnTo>
                  <a:lnTo>
                    <a:pt x="373" y="672"/>
                  </a:lnTo>
                  <a:lnTo>
                    <a:pt x="381" y="678"/>
                  </a:lnTo>
                  <a:lnTo>
                    <a:pt x="388" y="681"/>
                  </a:lnTo>
                  <a:lnTo>
                    <a:pt x="395" y="682"/>
                  </a:lnTo>
                  <a:lnTo>
                    <a:pt x="403" y="685"/>
                  </a:lnTo>
                  <a:lnTo>
                    <a:pt x="414" y="690"/>
                  </a:lnTo>
                  <a:lnTo>
                    <a:pt x="416" y="691"/>
                  </a:lnTo>
                  <a:lnTo>
                    <a:pt x="421" y="696"/>
                  </a:lnTo>
                  <a:lnTo>
                    <a:pt x="428" y="701"/>
                  </a:lnTo>
                  <a:lnTo>
                    <a:pt x="435" y="705"/>
                  </a:lnTo>
                  <a:lnTo>
                    <a:pt x="448" y="708"/>
                  </a:lnTo>
                  <a:lnTo>
                    <a:pt x="455" y="712"/>
                  </a:lnTo>
                  <a:lnTo>
                    <a:pt x="464" y="716"/>
                  </a:lnTo>
                  <a:lnTo>
                    <a:pt x="472" y="717"/>
                  </a:lnTo>
                  <a:lnTo>
                    <a:pt x="479" y="713"/>
                  </a:lnTo>
                  <a:lnTo>
                    <a:pt x="495" y="685"/>
                  </a:lnTo>
                  <a:lnTo>
                    <a:pt x="500" y="678"/>
                  </a:lnTo>
                  <a:lnTo>
                    <a:pt x="506" y="676"/>
                  </a:lnTo>
                  <a:lnTo>
                    <a:pt x="517" y="681"/>
                  </a:lnTo>
                  <a:lnTo>
                    <a:pt x="529" y="687"/>
                  </a:lnTo>
                  <a:lnTo>
                    <a:pt x="541" y="690"/>
                  </a:lnTo>
                  <a:lnTo>
                    <a:pt x="581" y="690"/>
                  </a:lnTo>
                  <a:lnTo>
                    <a:pt x="587" y="693"/>
                  </a:lnTo>
                  <a:lnTo>
                    <a:pt x="585" y="697"/>
                  </a:lnTo>
                  <a:lnTo>
                    <a:pt x="581" y="704"/>
                  </a:lnTo>
                  <a:lnTo>
                    <a:pt x="573" y="711"/>
                  </a:lnTo>
                  <a:lnTo>
                    <a:pt x="561" y="723"/>
                  </a:lnTo>
                  <a:lnTo>
                    <a:pt x="559" y="726"/>
                  </a:lnTo>
                  <a:lnTo>
                    <a:pt x="562" y="728"/>
                  </a:lnTo>
                  <a:lnTo>
                    <a:pt x="563" y="728"/>
                  </a:lnTo>
                  <a:lnTo>
                    <a:pt x="566" y="727"/>
                  </a:lnTo>
                  <a:lnTo>
                    <a:pt x="573" y="720"/>
                  </a:lnTo>
                  <a:lnTo>
                    <a:pt x="577" y="715"/>
                  </a:lnTo>
                  <a:lnTo>
                    <a:pt x="587" y="707"/>
                  </a:lnTo>
                  <a:lnTo>
                    <a:pt x="596" y="701"/>
                  </a:lnTo>
                  <a:lnTo>
                    <a:pt x="606" y="698"/>
                  </a:lnTo>
                  <a:lnTo>
                    <a:pt x="617" y="696"/>
                  </a:lnTo>
                  <a:lnTo>
                    <a:pt x="621" y="696"/>
                  </a:lnTo>
                  <a:lnTo>
                    <a:pt x="626" y="698"/>
                  </a:lnTo>
                  <a:lnTo>
                    <a:pt x="629" y="701"/>
                  </a:lnTo>
                  <a:lnTo>
                    <a:pt x="632" y="705"/>
                  </a:lnTo>
                  <a:lnTo>
                    <a:pt x="634" y="704"/>
                  </a:lnTo>
                  <a:lnTo>
                    <a:pt x="648" y="704"/>
                  </a:lnTo>
                  <a:lnTo>
                    <a:pt x="651" y="702"/>
                  </a:lnTo>
                  <a:lnTo>
                    <a:pt x="655" y="694"/>
                  </a:lnTo>
                  <a:lnTo>
                    <a:pt x="658" y="690"/>
                  </a:lnTo>
                  <a:lnTo>
                    <a:pt x="662" y="685"/>
                  </a:lnTo>
                  <a:lnTo>
                    <a:pt x="669" y="672"/>
                  </a:lnTo>
                  <a:lnTo>
                    <a:pt x="673" y="659"/>
                  </a:lnTo>
                  <a:lnTo>
                    <a:pt x="675" y="644"/>
                  </a:lnTo>
                  <a:lnTo>
                    <a:pt x="677" y="630"/>
                  </a:lnTo>
                  <a:lnTo>
                    <a:pt x="677" y="622"/>
                  </a:lnTo>
                  <a:lnTo>
                    <a:pt x="675" y="620"/>
                  </a:lnTo>
                  <a:lnTo>
                    <a:pt x="673" y="619"/>
                  </a:lnTo>
                  <a:lnTo>
                    <a:pt x="671" y="619"/>
                  </a:lnTo>
                  <a:lnTo>
                    <a:pt x="669" y="620"/>
                  </a:lnTo>
                  <a:lnTo>
                    <a:pt x="666" y="620"/>
                  </a:lnTo>
                  <a:lnTo>
                    <a:pt x="660" y="623"/>
                  </a:lnTo>
                  <a:lnTo>
                    <a:pt x="641" y="628"/>
                  </a:lnTo>
                  <a:lnTo>
                    <a:pt x="634" y="628"/>
                  </a:lnTo>
                  <a:lnTo>
                    <a:pt x="629" y="627"/>
                  </a:lnTo>
                  <a:lnTo>
                    <a:pt x="622" y="624"/>
                  </a:lnTo>
                  <a:lnTo>
                    <a:pt x="614" y="623"/>
                  </a:lnTo>
                  <a:lnTo>
                    <a:pt x="606" y="626"/>
                  </a:lnTo>
                  <a:lnTo>
                    <a:pt x="598" y="626"/>
                  </a:lnTo>
                  <a:lnTo>
                    <a:pt x="589" y="623"/>
                  </a:lnTo>
                  <a:lnTo>
                    <a:pt x="578" y="615"/>
                  </a:lnTo>
                  <a:lnTo>
                    <a:pt x="569" y="609"/>
                  </a:lnTo>
                  <a:lnTo>
                    <a:pt x="561" y="604"/>
                  </a:lnTo>
                  <a:lnTo>
                    <a:pt x="557" y="600"/>
                  </a:lnTo>
                  <a:lnTo>
                    <a:pt x="555" y="594"/>
                  </a:lnTo>
                  <a:lnTo>
                    <a:pt x="555" y="574"/>
                  </a:lnTo>
                  <a:lnTo>
                    <a:pt x="554" y="564"/>
                  </a:lnTo>
                  <a:lnTo>
                    <a:pt x="552" y="557"/>
                  </a:lnTo>
                  <a:lnTo>
                    <a:pt x="550" y="554"/>
                  </a:lnTo>
                  <a:lnTo>
                    <a:pt x="544" y="554"/>
                  </a:lnTo>
                  <a:lnTo>
                    <a:pt x="540" y="556"/>
                  </a:lnTo>
                  <a:lnTo>
                    <a:pt x="535" y="561"/>
                  </a:lnTo>
                  <a:lnTo>
                    <a:pt x="532" y="563"/>
                  </a:lnTo>
                  <a:lnTo>
                    <a:pt x="529" y="565"/>
                  </a:lnTo>
                  <a:lnTo>
                    <a:pt x="525" y="567"/>
                  </a:lnTo>
                  <a:lnTo>
                    <a:pt x="522" y="570"/>
                  </a:lnTo>
                  <a:lnTo>
                    <a:pt x="518" y="571"/>
                  </a:lnTo>
                  <a:lnTo>
                    <a:pt x="517" y="572"/>
                  </a:lnTo>
                  <a:lnTo>
                    <a:pt x="515" y="575"/>
                  </a:lnTo>
                  <a:lnTo>
                    <a:pt x="521" y="580"/>
                  </a:lnTo>
                  <a:lnTo>
                    <a:pt x="528" y="585"/>
                  </a:lnTo>
                  <a:lnTo>
                    <a:pt x="532" y="591"/>
                  </a:lnTo>
                  <a:lnTo>
                    <a:pt x="533" y="598"/>
                  </a:lnTo>
                  <a:lnTo>
                    <a:pt x="532" y="602"/>
                  </a:lnTo>
                  <a:lnTo>
                    <a:pt x="529" y="607"/>
                  </a:lnTo>
                  <a:lnTo>
                    <a:pt x="526" y="609"/>
                  </a:lnTo>
                  <a:lnTo>
                    <a:pt x="524" y="611"/>
                  </a:lnTo>
                  <a:lnTo>
                    <a:pt x="520" y="613"/>
                  </a:lnTo>
                  <a:lnTo>
                    <a:pt x="513" y="620"/>
                  </a:lnTo>
                  <a:lnTo>
                    <a:pt x="499" y="631"/>
                  </a:lnTo>
                  <a:lnTo>
                    <a:pt x="492" y="635"/>
                  </a:lnTo>
                  <a:lnTo>
                    <a:pt x="490" y="634"/>
                  </a:lnTo>
                  <a:lnTo>
                    <a:pt x="487" y="627"/>
                  </a:lnTo>
                  <a:lnTo>
                    <a:pt x="485" y="615"/>
                  </a:lnTo>
                  <a:lnTo>
                    <a:pt x="484" y="601"/>
                  </a:lnTo>
                  <a:lnTo>
                    <a:pt x="483" y="589"/>
                  </a:lnTo>
                  <a:lnTo>
                    <a:pt x="481" y="582"/>
                  </a:lnTo>
                  <a:lnTo>
                    <a:pt x="476" y="575"/>
                  </a:lnTo>
                  <a:lnTo>
                    <a:pt x="469" y="564"/>
                  </a:lnTo>
                  <a:lnTo>
                    <a:pt x="465" y="553"/>
                  </a:lnTo>
                  <a:lnTo>
                    <a:pt x="459" y="543"/>
                  </a:lnTo>
                  <a:lnTo>
                    <a:pt x="450" y="537"/>
                  </a:lnTo>
                  <a:lnTo>
                    <a:pt x="435" y="522"/>
                  </a:lnTo>
                  <a:lnTo>
                    <a:pt x="424" y="513"/>
                  </a:lnTo>
                  <a:lnTo>
                    <a:pt x="413" y="504"/>
                  </a:lnTo>
                  <a:lnTo>
                    <a:pt x="405" y="496"/>
                  </a:lnTo>
                  <a:lnTo>
                    <a:pt x="398" y="490"/>
                  </a:lnTo>
                  <a:lnTo>
                    <a:pt x="392" y="486"/>
                  </a:lnTo>
                  <a:lnTo>
                    <a:pt x="386" y="485"/>
                  </a:lnTo>
                  <a:lnTo>
                    <a:pt x="381" y="485"/>
                  </a:lnTo>
                  <a:lnTo>
                    <a:pt x="380" y="490"/>
                  </a:lnTo>
                  <a:lnTo>
                    <a:pt x="381" y="498"/>
                  </a:lnTo>
                  <a:lnTo>
                    <a:pt x="388" y="505"/>
                  </a:lnTo>
                  <a:lnTo>
                    <a:pt x="395" y="511"/>
                  </a:lnTo>
                  <a:lnTo>
                    <a:pt x="401" y="519"/>
                  </a:lnTo>
                  <a:lnTo>
                    <a:pt x="409" y="530"/>
                  </a:lnTo>
                  <a:lnTo>
                    <a:pt x="420" y="538"/>
                  </a:lnTo>
                  <a:lnTo>
                    <a:pt x="429" y="543"/>
                  </a:lnTo>
                  <a:lnTo>
                    <a:pt x="435" y="546"/>
                  </a:lnTo>
                  <a:lnTo>
                    <a:pt x="448" y="557"/>
                  </a:lnTo>
                  <a:lnTo>
                    <a:pt x="454" y="561"/>
                  </a:lnTo>
                  <a:lnTo>
                    <a:pt x="457" y="563"/>
                  </a:lnTo>
                  <a:lnTo>
                    <a:pt x="454" y="564"/>
                  </a:lnTo>
                  <a:lnTo>
                    <a:pt x="451" y="564"/>
                  </a:lnTo>
                  <a:lnTo>
                    <a:pt x="448" y="565"/>
                  </a:lnTo>
                  <a:lnTo>
                    <a:pt x="440" y="565"/>
                  </a:lnTo>
                  <a:lnTo>
                    <a:pt x="439" y="567"/>
                  </a:lnTo>
                  <a:lnTo>
                    <a:pt x="439" y="572"/>
                  </a:lnTo>
                  <a:lnTo>
                    <a:pt x="440" y="579"/>
                  </a:lnTo>
                  <a:lnTo>
                    <a:pt x="443" y="589"/>
                  </a:lnTo>
                  <a:lnTo>
                    <a:pt x="444" y="596"/>
                  </a:lnTo>
                  <a:lnTo>
                    <a:pt x="444" y="602"/>
                  </a:lnTo>
                  <a:lnTo>
                    <a:pt x="442" y="605"/>
                  </a:lnTo>
                  <a:lnTo>
                    <a:pt x="440" y="605"/>
                  </a:lnTo>
                  <a:lnTo>
                    <a:pt x="438" y="604"/>
                  </a:lnTo>
                  <a:lnTo>
                    <a:pt x="435" y="601"/>
                  </a:lnTo>
                  <a:lnTo>
                    <a:pt x="433" y="598"/>
                  </a:lnTo>
                  <a:lnTo>
                    <a:pt x="431" y="596"/>
                  </a:lnTo>
                  <a:lnTo>
                    <a:pt x="429" y="591"/>
                  </a:lnTo>
                  <a:lnTo>
                    <a:pt x="428" y="589"/>
                  </a:lnTo>
                  <a:lnTo>
                    <a:pt x="420" y="570"/>
                  </a:lnTo>
                  <a:lnTo>
                    <a:pt x="416" y="563"/>
                  </a:lnTo>
                  <a:lnTo>
                    <a:pt x="402" y="556"/>
                  </a:lnTo>
                  <a:lnTo>
                    <a:pt x="392" y="553"/>
                  </a:lnTo>
                  <a:lnTo>
                    <a:pt x="379" y="546"/>
                  </a:lnTo>
                  <a:lnTo>
                    <a:pt x="373" y="542"/>
                  </a:lnTo>
                  <a:lnTo>
                    <a:pt x="365" y="535"/>
                  </a:lnTo>
                  <a:lnTo>
                    <a:pt x="358" y="527"/>
                  </a:lnTo>
                  <a:lnTo>
                    <a:pt x="354" y="519"/>
                  </a:lnTo>
                  <a:lnTo>
                    <a:pt x="350" y="512"/>
                  </a:lnTo>
                  <a:lnTo>
                    <a:pt x="343" y="509"/>
                  </a:lnTo>
                  <a:lnTo>
                    <a:pt x="336" y="508"/>
                  </a:lnTo>
                  <a:lnTo>
                    <a:pt x="331" y="508"/>
                  </a:lnTo>
                  <a:lnTo>
                    <a:pt x="325" y="512"/>
                  </a:lnTo>
                  <a:lnTo>
                    <a:pt x="319" y="517"/>
                  </a:lnTo>
                  <a:lnTo>
                    <a:pt x="310" y="523"/>
                  </a:lnTo>
                  <a:lnTo>
                    <a:pt x="304" y="526"/>
                  </a:lnTo>
                  <a:lnTo>
                    <a:pt x="294" y="524"/>
                  </a:lnTo>
                  <a:lnTo>
                    <a:pt x="284" y="520"/>
                  </a:lnTo>
                  <a:lnTo>
                    <a:pt x="275" y="517"/>
                  </a:lnTo>
                  <a:lnTo>
                    <a:pt x="269" y="520"/>
                  </a:lnTo>
                  <a:lnTo>
                    <a:pt x="267" y="526"/>
                  </a:lnTo>
                  <a:lnTo>
                    <a:pt x="264" y="535"/>
                  </a:lnTo>
                  <a:lnTo>
                    <a:pt x="263" y="543"/>
                  </a:lnTo>
                  <a:lnTo>
                    <a:pt x="258" y="549"/>
                  </a:lnTo>
                  <a:lnTo>
                    <a:pt x="252" y="550"/>
                  </a:lnTo>
                  <a:lnTo>
                    <a:pt x="243" y="552"/>
                  </a:lnTo>
                  <a:lnTo>
                    <a:pt x="238" y="556"/>
                  </a:lnTo>
                  <a:lnTo>
                    <a:pt x="231" y="563"/>
                  </a:lnTo>
                  <a:lnTo>
                    <a:pt x="224" y="568"/>
                  </a:lnTo>
                  <a:lnTo>
                    <a:pt x="220" y="575"/>
                  </a:lnTo>
                  <a:lnTo>
                    <a:pt x="220" y="580"/>
                  </a:lnTo>
                  <a:lnTo>
                    <a:pt x="223" y="586"/>
                  </a:lnTo>
                  <a:lnTo>
                    <a:pt x="224" y="587"/>
                  </a:lnTo>
                  <a:lnTo>
                    <a:pt x="224" y="591"/>
                  </a:lnTo>
                  <a:lnTo>
                    <a:pt x="222" y="593"/>
                  </a:lnTo>
                  <a:lnTo>
                    <a:pt x="219" y="596"/>
                  </a:lnTo>
                  <a:lnTo>
                    <a:pt x="212" y="601"/>
                  </a:lnTo>
                  <a:lnTo>
                    <a:pt x="206" y="608"/>
                  </a:lnTo>
                  <a:lnTo>
                    <a:pt x="201" y="613"/>
                  </a:lnTo>
                  <a:lnTo>
                    <a:pt x="194" y="616"/>
                  </a:lnTo>
                  <a:lnTo>
                    <a:pt x="185" y="617"/>
                  </a:lnTo>
                  <a:lnTo>
                    <a:pt x="174" y="619"/>
                  </a:lnTo>
                  <a:lnTo>
                    <a:pt x="167" y="617"/>
                  </a:lnTo>
                  <a:lnTo>
                    <a:pt x="164" y="617"/>
                  </a:lnTo>
                  <a:lnTo>
                    <a:pt x="160" y="622"/>
                  </a:lnTo>
                  <a:lnTo>
                    <a:pt x="157" y="630"/>
                  </a:lnTo>
                  <a:lnTo>
                    <a:pt x="155" y="633"/>
                  </a:lnTo>
                  <a:lnTo>
                    <a:pt x="153" y="635"/>
                  </a:lnTo>
                  <a:lnTo>
                    <a:pt x="152" y="635"/>
                  </a:lnTo>
                  <a:lnTo>
                    <a:pt x="148" y="631"/>
                  </a:lnTo>
                  <a:lnTo>
                    <a:pt x="146" y="627"/>
                  </a:lnTo>
                  <a:lnTo>
                    <a:pt x="144" y="624"/>
                  </a:lnTo>
                  <a:lnTo>
                    <a:pt x="142" y="620"/>
                  </a:lnTo>
                  <a:lnTo>
                    <a:pt x="139" y="617"/>
                  </a:lnTo>
                  <a:lnTo>
                    <a:pt x="134" y="615"/>
                  </a:lnTo>
                  <a:lnTo>
                    <a:pt x="127" y="613"/>
                  </a:lnTo>
                  <a:lnTo>
                    <a:pt x="120" y="615"/>
                  </a:lnTo>
                  <a:lnTo>
                    <a:pt x="116" y="615"/>
                  </a:lnTo>
                  <a:lnTo>
                    <a:pt x="113" y="613"/>
                  </a:lnTo>
                  <a:lnTo>
                    <a:pt x="112" y="611"/>
                  </a:lnTo>
                  <a:lnTo>
                    <a:pt x="107" y="602"/>
                  </a:lnTo>
                  <a:lnTo>
                    <a:pt x="105" y="600"/>
                  </a:lnTo>
                  <a:lnTo>
                    <a:pt x="100" y="594"/>
                  </a:lnTo>
                  <a:lnTo>
                    <a:pt x="98" y="590"/>
                  </a:lnTo>
                  <a:lnTo>
                    <a:pt x="98" y="582"/>
                  </a:lnTo>
                  <a:lnTo>
                    <a:pt x="100" y="579"/>
                  </a:lnTo>
                  <a:lnTo>
                    <a:pt x="103" y="576"/>
                  </a:lnTo>
                  <a:lnTo>
                    <a:pt x="107" y="571"/>
                  </a:lnTo>
                  <a:lnTo>
                    <a:pt x="108" y="564"/>
                  </a:lnTo>
                  <a:lnTo>
                    <a:pt x="107" y="554"/>
                  </a:lnTo>
                  <a:lnTo>
                    <a:pt x="105" y="546"/>
                  </a:lnTo>
                  <a:lnTo>
                    <a:pt x="105" y="526"/>
                  </a:lnTo>
                  <a:lnTo>
                    <a:pt x="108" y="517"/>
                  </a:lnTo>
                  <a:lnTo>
                    <a:pt x="112" y="512"/>
                  </a:lnTo>
                  <a:lnTo>
                    <a:pt x="123" y="511"/>
                  </a:lnTo>
                  <a:lnTo>
                    <a:pt x="137" y="511"/>
                  </a:lnTo>
                  <a:lnTo>
                    <a:pt x="150" y="512"/>
                  </a:lnTo>
                  <a:lnTo>
                    <a:pt x="171" y="512"/>
                  </a:lnTo>
                  <a:lnTo>
                    <a:pt x="180" y="513"/>
                  </a:lnTo>
                  <a:lnTo>
                    <a:pt x="197" y="513"/>
                  </a:lnTo>
                  <a:lnTo>
                    <a:pt x="201" y="509"/>
                  </a:lnTo>
                  <a:lnTo>
                    <a:pt x="206" y="491"/>
                  </a:lnTo>
                  <a:lnTo>
                    <a:pt x="208" y="474"/>
                  </a:lnTo>
                  <a:lnTo>
                    <a:pt x="204" y="465"/>
                  </a:lnTo>
                  <a:lnTo>
                    <a:pt x="194" y="459"/>
                  </a:lnTo>
                  <a:lnTo>
                    <a:pt x="182" y="453"/>
                  </a:lnTo>
                  <a:lnTo>
                    <a:pt x="165" y="449"/>
                  </a:lnTo>
                  <a:lnTo>
                    <a:pt x="163" y="448"/>
                  </a:lnTo>
                  <a:lnTo>
                    <a:pt x="161" y="445"/>
                  </a:lnTo>
                  <a:lnTo>
                    <a:pt x="161" y="442"/>
                  </a:lnTo>
                  <a:lnTo>
                    <a:pt x="164" y="441"/>
                  </a:lnTo>
                  <a:lnTo>
                    <a:pt x="168" y="439"/>
                  </a:lnTo>
                  <a:lnTo>
                    <a:pt x="174" y="438"/>
                  </a:lnTo>
                  <a:lnTo>
                    <a:pt x="182" y="437"/>
                  </a:lnTo>
                  <a:lnTo>
                    <a:pt x="189" y="434"/>
                  </a:lnTo>
                  <a:lnTo>
                    <a:pt x="194" y="431"/>
                  </a:lnTo>
                  <a:lnTo>
                    <a:pt x="201" y="428"/>
                  </a:lnTo>
                  <a:lnTo>
                    <a:pt x="220" y="424"/>
                  </a:lnTo>
                  <a:lnTo>
                    <a:pt x="237" y="420"/>
                  </a:lnTo>
                  <a:lnTo>
                    <a:pt x="241" y="419"/>
                  </a:lnTo>
                  <a:lnTo>
                    <a:pt x="245" y="415"/>
                  </a:lnTo>
                  <a:lnTo>
                    <a:pt x="245" y="412"/>
                  </a:lnTo>
                  <a:lnTo>
                    <a:pt x="246" y="408"/>
                  </a:lnTo>
                  <a:lnTo>
                    <a:pt x="246" y="401"/>
                  </a:lnTo>
                  <a:lnTo>
                    <a:pt x="249" y="397"/>
                  </a:lnTo>
                  <a:lnTo>
                    <a:pt x="256" y="394"/>
                  </a:lnTo>
                  <a:lnTo>
                    <a:pt x="264" y="393"/>
                  </a:lnTo>
                  <a:lnTo>
                    <a:pt x="271" y="391"/>
                  </a:lnTo>
                  <a:lnTo>
                    <a:pt x="273" y="391"/>
                  </a:lnTo>
                  <a:lnTo>
                    <a:pt x="275" y="390"/>
                  </a:lnTo>
                  <a:lnTo>
                    <a:pt x="279" y="385"/>
                  </a:lnTo>
                  <a:lnTo>
                    <a:pt x="297" y="367"/>
                  </a:lnTo>
                  <a:lnTo>
                    <a:pt x="306" y="363"/>
                  </a:lnTo>
                  <a:lnTo>
                    <a:pt x="320" y="363"/>
                  </a:lnTo>
                  <a:lnTo>
                    <a:pt x="332" y="364"/>
                  </a:lnTo>
                  <a:lnTo>
                    <a:pt x="335" y="365"/>
                  </a:lnTo>
                  <a:lnTo>
                    <a:pt x="336" y="364"/>
                  </a:lnTo>
                  <a:lnTo>
                    <a:pt x="338" y="364"/>
                  </a:lnTo>
                  <a:lnTo>
                    <a:pt x="336" y="363"/>
                  </a:lnTo>
                  <a:lnTo>
                    <a:pt x="336" y="360"/>
                  </a:lnTo>
                  <a:lnTo>
                    <a:pt x="334" y="359"/>
                  </a:lnTo>
                  <a:lnTo>
                    <a:pt x="332" y="356"/>
                  </a:lnTo>
                  <a:lnTo>
                    <a:pt x="328" y="352"/>
                  </a:lnTo>
                  <a:lnTo>
                    <a:pt x="327" y="349"/>
                  </a:lnTo>
                  <a:lnTo>
                    <a:pt x="325" y="343"/>
                  </a:lnTo>
                  <a:lnTo>
                    <a:pt x="325" y="335"/>
                  </a:lnTo>
                  <a:lnTo>
                    <a:pt x="327" y="328"/>
                  </a:lnTo>
                  <a:lnTo>
                    <a:pt x="330" y="322"/>
                  </a:lnTo>
                  <a:lnTo>
                    <a:pt x="334" y="316"/>
                  </a:lnTo>
                  <a:lnTo>
                    <a:pt x="342" y="312"/>
                  </a:lnTo>
                  <a:lnTo>
                    <a:pt x="350" y="311"/>
                  </a:lnTo>
                  <a:lnTo>
                    <a:pt x="357" y="312"/>
                  </a:lnTo>
                  <a:lnTo>
                    <a:pt x="360" y="316"/>
                  </a:lnTo>
                  <a:lnTo>
                    <a:pt x="360" y="322"/>
                  </a:lnTo>
                  <a:lnTo>
                    <a:pt x="358" y="328"/>
                  </a:lnTo>
                  <a:lnTo>
                    <a:pt x="358" y="337"/>
                  </a:lnTo>
                  <a:lnTo>
                    <a:pt x="361" y="345"/>
                  </a:lnTo>
                  <a:lnTo>
                    <a:pt x="364" y="349"/>
                  </a:lnTo>
                  <a:lnTo>
                    <a:pt x="368" y="353"/>
                  </a:lnTo>
                  <a:lnTo>
                    <a:pt x="376" y="352"/>
                  </a:lnTo>
                  <a:lnTo>
                    <a:pt x="401" y="352"/>
                  </a:lnTo>
                  <a:lnTo>
                    <a:pt x="407" y="350"/>
                  </a:lnTo>
                  <a:lnTo>
                    <a:pt x="416" y="349"/>
                  </a:lnTo>
                  <a:lnTo>
                    <a:pt x="425" y="348"/>
                  </a:lnTo>
                  <a:lnTo>
                    <a:pt x="433" y="348"/>
                  </a:lnTo>
                  <a:lnTo>
                    <a:pt x="439" y="346"/>
                  </a:lnTo>
                  <a:lnTo>
                    <a:pt x="446" y="345"/>
                  </a:lnTo>
                  <a:lnTo>
                    <a:pt x="457" y="346"/>
                  </a:lnTo>
                  <a:lnTo>
                    <a:pt x="472" y="350"/>
                  </a:lnTo>
                  <a:lnTo>
                    <a:pt x="477" y="352"/>
                  </a:lnTo>
                  <a:lnTo>
                    <a:pt x="480" y="350"/>
                  </a:lnTo>
                  <a:lnTo>
                    <a:pt x="481" y="346"/>
                  </a:lnTo>
                  <a:lnTo>
                    <a:pt x="481" y="328"/>
                  </a:lnTo>
                  <a:lnTo>
                    <a:pt x="484" y="320"/>
                  </a:lnTo>
                  <a:lnTo>
                    <a:pt x="490" y="311"/>
                  </a:lnTo>
                  <a:lnTo>
                    <a:pt x="495" y="305"/>
                  </a:lnTo>
                  <a:lnTo>
                    <a:pt x="502" y="302"/>
                  </a:lnTo>
                  <a:lnTo>
                    <a:pt x="513" y="305"/>
                  </a:lnTo>
                  <a:lnTo>
                    <a:pt x="522" y="306"/>
                  </a:lnTo>
                  <a:lnTo>
                    <a:pt x="531" y="305"/>
                  </a:lnTo>
                  <a:lnTo>
                    <a:pt x="532" y="302"/>
                  </a:lnTo>
                  <a:lnTo>
                    <a:pt x="532" y="301"/>
                  </a:lnTo>
                  <a:lnTo>
                    <a:pt x="531" y="298"/>
                  </a:lnTo>
                  <a:lnTo>
                    <a:pt x="526" y="295"/>
                  </a:lnTo>
                  <a:lnTo>
                    <a:pt x="524" y="293"/>
                  </a:lnTo>
                  <a:lnTo>
                    <a:pt x="520" y="291"/>
                  </a:lnTo>
                  <a:lnTo>
                    <a:pt x="514" y="286"/>
                  </a:lnTo>
                  <a:lnTo>
                    <a:pt x="518" y="283"/>
                  </a:lnTo>
                  <a:lnTo>
                    <a:pt x="526" y="282"/>
                  </a:lnTo>
                  <a:lnTo>
                    <a:pt x="539" y="282"/>
                  </a:lnTo>
                  <a:lnTo>
                    <a:pt x="552" y="280"/>
                  </a:lnTo>
                  <a:lnTo>
                    <a:pt x="569" y="279"/>
                  </a:lnTo>
                  <a:lnTo>
                    <a:pt x="581" y="279"/>
                  </a:lnTo>
                  <a:lnTo>
                    <a:pt x="591" y="278"/>
                  </a:lnTo>
                  <a:lnTo>
                    <a:pt x="593" y="275"/>
                  </a:lnTo>
                  <a:lnTo>
                    <a:pt x="593" y="272"/>
                  </a:lnTo>
                  <a:lnTo>
                    <a:pt x="591" y="267"/>
                  </a:lnTo>
                  <a:lnTo>
                    <a:pt x="588" y="264"/>
                  </a:lnTo>
                  <a:lnTo>
                    <a:pt x="587" y="261"/>
                  </a:lnTo>
                  <a:lnTo>
                    <a:pt x="582" y="257"/>
                  </a:lnTo>
                  <a:lnTo>
                    <a:pt x="576" y="257"/>
                  </a:lnTo>
                  <a:lnTo>
                    <a:pt x="566" y="258"/>
                  </a:lnTo>
                  <a:lnTo>
                    <a:pt x="546" y="258"/>
                  </a:lnTo>
                  <a:lnTo>
                    <a:pt x="535" y="260"/>
                  </a:lnTo>
                  <a:lnTo>
                    <a:pt x="524" y="265"/>
                  </a:lnTo>
                  <a:lnTo>
                    <a:pt x="513" y="269"/>
                  </a:lnTo>
                  <a:lnTo>
                    <a:pt x="507" y="267"/>
                  </a:lnTo>
                  <a:lnTo>
                    <a:pt x="503" y="261"/>
                  </a:lnTo>
                  <a:lnTo>
                    <a:pt x="500" y="253"/>
                  </a:lnTo>
                  <a:lnTo>
                    <a:pt x="496" y="246"/>
                  </a:lnTo>
                  <a:lnTo>
                    <a:pt x="494" y="239"/>
                  </a:lnTo>
                  <a:lnTo>
                    <a:pt x="492" y="231"/>
                  </a:lnTo>
                  <a:lnTo>
                    <a:pt x="495" y="224"/>
                  </a:lnTo>
                  <a:lnTo>
                    <a:pt x="502" y="217"/>
                  </a:lnTo>
                  <a:lnTo>
                    <a:pt x="514" y="211"/>
                  </a:lnTo>
                  <a:lnTo>
                    <a:pt x="528" y="201"/>
                  </a:lnTo>
                  <a:lnTo>
                    <a:pt x="539" y="191"/>
                  </a:lnTo>
                  <a:lnTo>
                    <a:pt x="546" y="184"/>
                  </a:lnTo>
                  <a:lnTo>
                    <a:pt x="546" y="182"/>
                  </a:lnTo>
                  <a:lnTo>
                    <a:pt x="540" y="179"/>
                  </a:lnTo>
                  <a:lnTo>
                    <a:pt x="520" y="179"/>
                  </a:lnTo>
                  <a:lnTo>
                    <a:pt x="507" y="180"/>
                  </a:lnTo>
                  <a:lnTo>
                    <a:pt x="500" y="180"/>
                  </a:lnTo>
                  <a:lnTo>
                    <a:pt x="499" y="183"/>
                  </a:lnTo>
                  <a:lnTo>
                    <a:pt x="499" y="193"/>
                  </a:lnTo>
                  <a:lnTo>
                    <a:pt x="498" y="200"/>
                  </a:lnTo>
                  <a:lnTo>
                    <a:pt x="491" y="211"/>
                  </a:lnTo>
                  <a:lnTo>
                    <a:pt x="483" y="219"/>
                  </a:lnTo>
                  <a:lnTo>
                    <a:pt x="474" y="223"/>
                  </a:lnTo>
                  <a:lnTo>
                    <a:pt x="461" y="226"/>
                  </a:lnTo>
                  <a:lnTo>
                    <a:pt x="454" y="228"/>
                  </a:lnTo>
                  <a:lnTo>
                    <a:pt x="447" y="234"/>
                  </a:lnTo>
                  <a:lnTo>
                    <a:pt x="443" y="238"/>
                  </a:lnTo>
                  <a:lnTo>
                    <a:pt x="442" y="241"/>
                  </a:lnTo>
                  <a:lnTo>
                    <a:pt x="440" y="245"/>
                  </a:lnTo>
                  <a:lnTo>
                    <a:pt x="440" y="246"/>
                  </a:lnTo>
                  <a:lnTo>
                    <a:pt x="442" y="248"/>
                  </a:lnTo>
                  <a:lnTo>
                    <a:pt x="443" y="250"/>
                  </a:lnTo>
                  <a:lnTo>
                    <a:pt x="446" y="252"/>
                  </a:lnTo>
                  <a:lnTo>
                    <a:pt x="448" y="252"/>
                  </a:lnTo>
                  <a:lnTo>
                    <a:pt x="457" y="254"/>
                  </a:lnTo>
                  <a:lnTo>
                    <a:pt x="462" y="258"/>
                  </a:lnTo>
                  <a:lnTo>
                    <a:pt x="464" y="264"/>
                  </a:lnTo>
                  <a:lnTo>
                    <a:pt x="462" y="271"/>
                  </a:lnTo>
                  <a:lnTo>
                    <a:pt x="457" y="279"/>
                  </a:lnTo>
                  <a:lnTo>
                    <a:pt x="451" y="283"/>
                  </a:lnTo>
                  <a:lnTo>
                    <a:pt x="440" y="300"/>
                  </a:lnTo>
                  <a:lnTo>
                    <a:pt x="439" y="308"/>
                  </a:lnTo>
                  <a:lnTo>
                    <a:pt x="439" y="312"/>
                  </a:lnTo>
                  <a:lnTo>
                    <a:pt x="438" y="315"/>
                  </a:lnTo>
                  <a:lnTo>
                    <a:pt x="435" y="319"/>
                  </a:lnTo>
                  <a:lnTo>
                    <a:pt x="432" y="320"/>
                  </a:lnTo>
                  <a:lnTo>
                    <a:pt x="431" y="323"/>
                  </a:lnTo>
                  <a:lnTo>
                    <a:pt x="425" y="326"/>
                  </a:lnTo>
                  <a:lnTo>
                    <a:pt x="417" y="327"/>
                  </a:lnTo>
                  <a:lnTo>
                    <a:pt x="407" y="330"/>
                  </a:lnTo>
                  <a:lnTo>
                    <a:pt x="397" y="331"/>
                  </a:lnTo>
                  <a:lnTo>
                    <a:pt x="387" y="334"/>
                  </a:lnTo>
                  <a:lnTo>
                    <a:pt x="380" y="335"/>
                  </a:lnTo>
                  <a:lnTo>
                    <a:pt x="377" y="335"/>
                  </a:lnTo>
                  <a:lnTo>
                    <a:pt x="375" y="334"/>
                  </a:lnTo>
                  <a:lnTo>
                    <a:pt x="372" y="328"/>
                  </a:lnTo>
                  <a:lnTo>
                    <a:pt x="372" y="326"/>
                  </a:lnTo>
                  <a:lnTo>
                    <a:pt x="373" y="322"/>
                  </a:lnTo>
                  <a:lnTo>
                    <a:pt x="372" y="313"/>
                  </a:lnTo>
                  <a:lnTo>
                    <a:pt x="364" y="285"/>
                  </a:lnTo>
                  <a:lnTo>
                    <a:pt x="362" y="282"/>
                  </a:lnTo>
                  <a:lnTo>
                    <a:pt x="361" y="280"/>
                  </a:lnTo>
                  <a:lnTo>
                    <a:pt x="360" y="280"/>
                  </a:lnTo>
                  <a:lnTo>
                    <a:pt x="354" y="283"/>
                  </a:lnTo>
                  <a:lnTo>
                    <a:pt x="349" y="289"/>
                  </a:lnTo>
                  <a:lnTo>
                    <a:pt x="342" y="302"/>
                  </a:lnTo>
                  <a:lnTo>
                    <a:pt x="332" y="304"/>
                  </a:lnTo>
                  <a:lnTo>
                    <a:pt x="323" y="304"/>
                  </a:lnTo>
                  <a:lnTo>
                    <a:pt x="312" y="301"/>
                  </a:lnTo>
                  <a:lnTo>
                    <a:pt x="304" y="294"/>
                  </a:lnTo>
                  <a:lnTo>
                    <a:pt x="298" y="286"/>
                  </a:lnTo>
                  <a:lnTo>
                    <a:pt x="295" y="278"/>
                  </a:lnTo>
                  <a:lnTo>
                    <a:pt x="295" y="268"/>
                  </a:lnTo>
                  <a:lnTo>
                    <a:pt x="294" y="260"/>
                  </a:lnTo>
                  <a:lnTo>
                    <a:pt x="291" y="252"/>
                  </a:lnTo>
                  <a:lnTo>
                    <a:pt x="290" y="245"/>
                  </a:lnTo>
                  <a:lnTo>
                    <a:pt x="291" y="239"/>
                  </a:lnTo>
                  <a:lnTo>
                    <a:pt x="297" y="231"/>
                  </a:lnTo>
                  <a:lnTo>
                    <a:pt x="305" y="220"/>
                  </a:lnTo>
                  <a:lnTo>
                    <a:pt x="314" y="211"/>
                  </a:lnTo>
                  <a:lnTo>
                    <a:pt x="324" y="202"/>
                  </a:lnTo>
                  <a:lnTo>
                    <a:pt x="335" y="197"/>
                  </a:lnTo>
                  <a:lnTo>
                    <a:pt x="357" y="190"/>
                  </a:lnTo>
                  <a:lnTo>
                    <a:pt x="377" y="179"/>
                  </a:lnTo>
                  <a:lnTo>
                    <a:pt x="394" y="167"/>
                  </a:lnTo>
                  <a:lnTo>
                    <a:pt x="405" y="154"/>
                  </a:lnTo>
                  <a:lnTo>
                    <a:pt x="413" y="142"/>
                  </a:lnTo>
                  <a:lnTo>
                    <a:pt x="418" y="135"/>
                  </a:lnTo>
                  <a:lnTo>
                    <a:pt x="423" y="132"/>
                  </a:lnTo>
                  <a:lnTo>
                    <a:pt x="432" y="126"/>
                  </a:lnTo>
                  <a:lnTo>
                    <a:pt x="446" y="119"/>
                  </a:lnTo>
                  <a:lnTo>
                    <a:pt x="462" y="109"/>
                  </a:lnTo>
                  <a:lnTo>
                    <a:pt x="480" y="101"/>
                  </a:lnTo>
                  <a:lnTo>
                    <a:pt x="496" y="94"/>
                  </a:lnTo>
                  <a:lnTo>
                    <a:pt x="511" y="87"/>
                  </a:lnTo>
                  <a:lnTo>
                    <a:pt x="524" y="84"/>
                  </a:lnTo>
                  <a:lnTo>
                    <a:pt x="537" y="84"/>
                  </a:lnTo>
                  <a:lnTo>
                    <a:pt x="552" y="87"/>
                  </a:lnTo>
                  <a:lnTo>
                    <a:pt x="570" y="93"/>
                  </a:lnTo>
                  <a:lnTo>
                    <a:pt x="587" y="98"/>
                  </a:lnTo>
                  <a:lnTo>
                    <a:pt x="602" y="104"/>
                  </a:lnTo>
                  <a:lnTo>
                    <a:pt x="613" y="109"/>
                  </a:lnTo>
                  <a:lnTo>
                    <a:pt x="633" y="117"/>
                  </a:lnTo>
                  <a:lnTo>
                    <a:pt x="643" y="121"/>
                  </a:lnTo>
                  <a:lnTo>
                    <a:pt x="658" y="128"/>
                  </a:lnTo>
                  <a:lnTo>
                    <a:pt x="675" y="132"/>
                  </a:lnTo>
                  <a:lnTo>
                    <a:pt x="692" y="132"/>
                  </a:lnTo>
                  <a:lnTo>
                    <a:pt x="707" y="131"/>
                  </a:lnTo>
                  <a:lnTo>
                    <a:pt x="719" y="131"/>
                  </a:lnTo>
                  <a:lnTo>
                    <a:pt x="729" y="135"/>
                  </a:lnTo>
                  <a:lnTo>
                    <a:pt x="738" y="141"/>
                  </a:lnTo>
                  <a:lnTo>
                    <a:pt x="745" y="149"/>
                  </a:lnTo>
                  <a:lnTo>
                    <a:pt x="752" y="154"/>
                  </a:lnTo>
                  <a:lnTo>
                    <a:pt x="756" y="158"/>
                  </a:lnTo>
                  <a:lnTo>
                    <a:pt x="753" y="161"/>
                  </a:lnTo>
                  <a:lnTo>
                    <a:pt x="744" y="167"/>
                  </a:lnTo>
                  <a:lnTo>
                    <a:pt x="729" y="172"/>
                  </a:lnTo>
                  <a:lnTo>
                    <a:pt x="712" y="176"/>
                  </a:lnTo>
                  <a:lnTo>
                    <a:pt x="699" y="178"/>
                  </a:lnTo>
                  <a:lnTo>
                    <a:pt x="686" y="176"/>
                  </a:lnTo>
                  <a:lnTo>
                    <a:pt x="675" y="174"/>
                  </a:lnTo>
                  <a:lnTo>
                    <a:pt x="667" y="171"/>
                  </a:lnTo>
                  <a:lnTo>
                    <a:pt x="665" y="169"/>
                  </a:lnTo>
                  <a:lnTo>
                    <a:pt x="662" y="169"/>
                  </a:lnTo>
                  <a:lnTo>
                    <a:pt x="660" y="171"/>
                  </a:lnTo>
                  <a:lnTo>
                    <a:pt x="660" y="172"/>
                  </a:lnTo>
                  <a:lnTo>
                    <a:pt x="665" y="176"/>
                  </a:lnTo>
                  <a:lnTo>
                    <a:pt x="670" y="183"/>
                  </a:lnTo>
                  <a:lnTo>
                    <a:pt x="673" y="189"/>
                  </a:lnTo>
                  <a:lnTo>
                    <a:pt x="673" y="201"/>
                  </a:lnTo>
                  <a:lnTo>
                    <a:pt x="674" y="204"/>
                  </a:lnTo>
                  <a:lnTo>
                    <a:pt x="681" y="204"/>
                  </a:lnTo>
                  <a:lnTo>
                    <a:pt x="689" y="200"/>
                  </a:lnTo>
                  <a:lnTo>
                    <a:pt x="690" y="198"/>
                  </a:lnTo>
                  <a:lnTo>
                    <a:pt x="692" y="198"/>
                  </a:lnTo>
                  <a:lnTo>
                    <a:pt x="693" y="197"/>
                  </a:lnTo>
                  <a:lnTo>
                    <a:pt x="693" y="195"/>
                  </a:lnTo>
                  <a:lnTo>
                    <a:pt x="695" y="195"/>
                  </a:lnTo>
                  <a:lnTo>
                    <a:pt x="696" y="194"/>
                  </a:lnTo>
                  <a:lnTo>
                    <a:pt x="700" y="194"/>
                  </a:lnTo>
                  <a:lnTo>
                    <a:pt x="703" y="195"/>
                  </a:lnTo>
                  <a:lnTo>
                    <a:pt x="707" y="198"/>
                  </a:lnTo>
                  <a:lnTo>
                    <a:pt x="715" y="202"/>
                  </a:lnTo>
                  <a:lnTo>
                    <a:pt x="721" y="204"/>
                  </a:lnTo>
                  <a:lnTo>
                    <a:pt x="729" y="201"/>
                  </a:lnTo>
                  <a:lnTo>
                    <a:pt x="732" y="198"/>
                  </a:lnTo>
                  <a:lnTo>
                    <a:pt x="732" y="183"/>
                  </a:lnTo>
                  <a:lnTo>
                    <a:pt x="733" y="180"/>
                  </a:lnTo>
                  <a:lnTo>
                    <a:pt x="738" y="178"/>
                  </a:lnTo>
                  <a:lnTo>
                    <a:pt x="742" y="176"/>
                  </a:lnTo>
                  <a:lnTo>
                    <a:pt x="747" y="176"/>
                  </a:lnTo>
                  <a:lnTo>
                    <a:pt x="752" y="174"/>
                  </a:lnTo>
                  <a:lnTo>
                    <a:pt x="755" y="171"/>
                  </a:lnTo>
                  <a:lnTo>
                    <a:pt x="759" y="169"/>
                  </a:lnTo>
                  <a:lnTo>
                    <a:pt x="764" y="167"/>
                  </a:lnTo>
                  <a:lnTo>
                    <a:pt x="770" y="165"/>
                  </a:lnTo>
                  <a:lnTo>
                    <a:pt x="771" y="165"/>
                  </a:lnTo>
                  <a:lnTo>
                    <a:pt x="773" y="167"/>
                  </a:lnTo>
                  <a:lnTo>
                    <a:pt x="774" y="169"/>
                  </a:lnTo>
                  <a:lnTo>
                    <a:pt x="775" y="174"/>
                  </a:lnTo>
                  <a:lnTo>
                    <a:pt x="778" y="179"/>
                  </a:lnTo>
                  <a:lnTo>
                    <a:pt x="781" y="180"/>
                  </a:lnTo>
                  <a:lnTo>
                    <a:pt x="783" y="180"/>
                  </a:lnTo>
                  <a:lnTo>
                    <a:pt x="785" y="178"/>
                  </a:lnTo>
                  <a:lnTo>
                    <a:pt x="785" y="168"/>
                  </a:lnTo>
                  <a:lnTo>
                    <a:pt x="783" y="164"/>
                  </a:lnTo>
                  <a:lnTo>
                    <a:pt x="783" y="161"/>
                  </a:lnTo>
                  <a:lnTo>
                    <a:pt x="782" y="160"/>
                  </a:lnTo>
                  <a:lnTo>
                    <a:pt x="779" y="152"/>
                  </a:lnTo>
                  <a:lnTo>
                    <a:pt x="779" y="143"/>
                  </a:lnTo>
                  <a:lnTo>
                    <a:pt x="781" y="137"/>
                  </a:lnTo>
                  <a:lnTo>
                    <a:pt x="786" y="134"/>
                  </a:lnTo>
                  <a:lnTo>
                    <a:pt x="796" y="132"/>
                  </a:lnTo>
                  <a:lnTo>
                    <a:pt x="805" y="132"/>
                  </a:lnTo>
                  <a:lnTo>
                    <a:pt x="812" y="135"/>
                  </a:lnTo>
                  <a:lnTo>
                    <a:pt x="814" y="141"/>
                  </a:lnTo>
                  <a:lnTo>
                    <a:pt x="811" y="149"/>
                  </a:lnTo>
                  <a:lnTo>
                    <a:pt x="807" y="157"/>
                  </a:lnTo>
                  <a:lnTo>
                    <a:pt x="807" y="164"/>
                  </a:lnTo>
                  <a:lnTo>
                    <a:pt x="808" y="167"/>
                  </a:lnTo>
                  <a:lnTo>
                    <a:pt x="812" y="167"/>
                  </a:lnTo>
                  <a:lnTo>
                    <a:pt x="814" y="164"/>
                  </a:lnTo>
                  <a:lnTo>
                    <a:pt x="819" y="158"/>
                  </a:lnTo>
                  <a:lnTo>
                    <a:pt x="820" y="154"/>
                  </a:lnTo>
                  <a:lnTo>
                    <a:pt x="823" y="152"/>
                  </a:lnTo>
                  <a:lnTo>
                    <a:pt x="829" y="149"/>
                  </a:lnTo>
                  <a:lnTo>
                    <a:pt x="846" y="149"/>
                  </a:lnTo>
                  <a:lnTo>
                    <a:pt x="860" y="148"/>
                  </a:lnTo>
                  <a:lnTo>
                    <a:pt x="868" y="145"/>
                  </a:lnTo>
                  <a:lnTo>
                    <a:pt x="874" y="142"/>
                  </a:lnTo>
                  <a:lnTo>
                    <a:pt x="882" y="137"/>
                  </a:lnTo>
                  <a:lnTo>
                    <a:pt x="887" y="137"/>
                  </a:lnTo>
                  <a:lnTo>
                    <a:pt x="896" y="139"/>
                  </a:lnTo>
                  <a:lnTo>
                    <a:pt x="901" y="141"/>
                  </a:lnTo>
                  <a:lnTo>
                    <a:pt x="905" y="143"/>
                  </a:lnTo>
                  <a:lnTo>
                    <a:pt x="909" y="143"/>
                  </a:lnTo>
                  <a:lnTo>
                    <a:pt x="911" y="145"/>
                  </a:lnTo>
                  <a:lnTo>
                    <a:pt x="912" y="145"/>
                  </a:lnTo>
                  <a:lnTo>
                    <a:pt x="913" y="143"/>
                  </a:lnTo>
                  <a:lnTo>
                    <a:pt x="915" y="141"/>
                  </a:lnTo>
                  <a:lnTo>
                    <a:pt x="916" y="139"/>
                  </a:lnTo>
                  <a:lnTo>
                    <a:pt x="922" y="137"/>
                  </a:lnTo>
                  <a:lnTo>
                    <a:pt x="938" y="137"/>
                  </a:lnTo>
                  <a:lnTo>
                    <a:pt x="946" y="135"/>
                  </a:lnTo>
                  <a:lnTo>
                    <a:pt x="950" y="134"/>
                  </a:lnTo>
                  <a:lnTo>
                    <a:pt x="953" y="132"/>
                  </a:lnTo>
                  <a:lnTo>
                    <a:pt x="956" y="132"/>
                  </a:lnTo>
                  <a:lnTo>
                    <a:pt x="958" y="134"/>
                  </a:lnTo>
                  <a:lnTo>
                    <a:pt x="964" y="139"/>
                  </a:lnTo>
                  <a:lnTo>
                    <a:pt x="967" y="141"/>
                  </a:lnTo>
                  <a:lnTo>
                    <a:pt x="974" y="141"/>
                  </a:lnTo>
                  <a:lnTo>
                    <a:pt x="982" y="137"/>
                  </a:lnTo>
                  <a:lnTo>
                    <a:pt x="987" y="130"/>
                  </a:lnTo>
                  <a:lnTo>
                    <a:pt x="991" y="126"/>
                  </a:lnTo>
                  <a:lnTo>
                    <a:pt x="997" y="123"/>
                  </a:lnTo>
                  <a:lnTo>
                    <a:pt x="1013" y="120"/>
                  </a:lnTo>
                  <a:lnTo>
                    <a:pt x="1021" y="121"/>
                  </a:lnTo>
                  <a:lnTo>
                    <a:pt x="1031" y="124"/>
                  </a:lnTo>
                  <a:lnTo>
                    <a:pt x="1039" y="127"/>
                  </a:lnTo>
                  <a:lnTo>
                    <a:pt x="1049" y="128"/>
                  </a:lnTo>
                  <a:lnTo>
                    <a:pt x="1056" y="130"/>
                  </a:lnTo>
                  <a:lnTo>
                    <a:pt x="1064" y="132"/>
                  </a:lnTo>
                  <a:lnTo>
                    <a:pt x="1075" y="138"/>
                  </a:lnTo>
                  <a:lnTo>
                    <a:pt x="1088" y="141"/>
                  </a:lnTo>
                  <a:lnTo>
                    <a:pt x="1094" y="139"/>
                  </a:lnTo>
                  <a:lnTo>
                    <a:pt x="1095" y="135"/>
                  </a:lnTo>
                  <a:lnTo>
                    <a:pt x="1094" y="132"/>
                  </a:lnTo>
                  <a:lnTo>
                    <a:pt x="1091" y="128"/>
                  </a:lnTo>
                  <a:lnTo>
                    <a:pt x="1086" y="123"/>
                  </a:lnTo>
                  <a:lnTo>
                    <a:pt x="1077" y="119"/>
                  </a:lnTo>
                  <a:lnTo>
                    <a:pt x="1069" y="111"/>
                  </a:lnTo>
                  <a:lnTo>
                    <a:pt x="1068" y="102"/>
                  </a:lnTo>
                  <a:lnTo>
                    <a:pt x="1071" y="95"/>
                  </a:lnTo>
                  <a:lnTo>
                    <a:pt x="1077" y="93"/>
                  </a:lnTo>
                  <a:lnTo>
                    <a:pt x="1082" y="91"/>
                  </a:lnTo>
                  <a:lnTo>
                    <a:pt x="1084" y="90"/>
                  </a:lnTo>
                  <a:lnTo>
                    <a:pt x="1086" y="89"/>
                  </a:lnTo>
                  <a:lnTo>
                    <a:pt x="1087" y="86"/>
                  </a:lnTo>
                  <a:lnTo>
                    <a:pt x="1092" y="80"/>
                  </a:lnTo>
                  <a:lnTo>
                    <a:pt x="1099" y="75"/>
                  </a:lnTo>
                  <a:lnTo>
                    <a:pt x="1106" y="67"/>
                  </a:lnTo>
                  <a:lnTo>
                    <a:pt x="1112" y="61"/>
                  </a:lnTo>
                  <a:lnTo>
                    <a:pt x="1118" y="60"/>
                  </a:lnTo>
                  <a:lnTo>
                    <a:pt x="1132" y="68"/>
                  </a:lnTo>
                  <a:lnTo>
                    <a:pt x="1146" y="78"/>
                  </a:lnTo>
                  <a:lnTo>
                    <a:pt x="1151" y="83"/>
                  </a:lnTo>
                  <a:lnTo>
                    <a:pt x="1150" y="89"/>
                  </a:lnTo>
                  <a:lnTo>
                    <a:pt x="1144" y="100"/>
                  </a:lnTo>
                  <a:lnTo>
                    <a:pt x="1144" y="108"/>
                  </a:lnTo>
                  <a:lnTo>
                    <a:pt x="1146" y="117"/>
                  </a:lnTo>
                  <a:lnTo>
                    <a:pt x="1147" y="128"/>
                  </a:lnTo>
                  <a:lnTo>
                    <a:pt x="1150" y="134"/>
                  </a:lnTo>
                  <a:lnTo>
                    <a:pt x="1151" y="138"/>
                  </a:lnTo>
                  <a:lnTo>
                    <a:pt x="1149" y="145"/>
                  </a:lnTo>
                  <a:lnTo>
                    <a:pt x="1144" y="152"/>
                  </a:lnTo>
                  <a:lnTo>
                    <a:pt x="1139" y="158"/>
                  </a:lnTo>
                  <a:lnTo>
                    <a:pt x="1132" y="164"/>
                  </a:lnTo>
                  <a:lnTo>
                    <a:pt x="1125" y="171"/>
                  </a:lnTo>
                  <a:lnTo>
                    <a:pt x="1121" y="178"/>
                  </a:lnTo>
                  <a:lnTo>
                    <a:pt x="1121" y="180"/>
                  </a:lnTo>
                  <a:lnTo>
                    <a:pt x="1125" y="180"/>
                  </a:lnTo>
                  <a:lnTo>
                    <a:pt x="1132" y="178"/>
                  </a:lnTo>
                  <a:lnTo>
                    <a:pt x="1140" y="174"/>
                  </a:lnTo>
                  <a:lnTo>
                    <a:pt x="1147" y="171"/>
                  </a:lnTo>
                  <a:lnTo>
                    <a:pt x="1150" y="169"/>
                  </a:lnTo>
                  <a:lnTo>
                    <a:pt x="1151" y="167"/>
                  </a:lnTo>
                  <a:lnTo>
                    <a:pt x="1157" y="161"/>
                  </a:lnTo>
                  <a:lnTo>
                    <a:pt x="1162" y="153"/>
                  </a:lnTo>
                  <a:lnTo>
                    <a:pt x="1168" y="146"/>
                  </a:lnTo>
                  <a:lnTo>
                    <a:pt x="1173" y="141"/>
                  </a:lnTo>
                  <a:lnTo>
                    <a:pt x="1177" y="138"/>
                  </a:lnTo>
                  <a:lnTo>
                    <a:pt x="1181" y="137"/>
                  </a:lnTo>
                  <a:lnTo>
                    <a:pt x="1184" y="135"/>
                  </a:lnTo>
                  <a:lnTo>
                    <a:pt x="1188" y="137"/>
                  </a:lnTo>
                  <a:lnTo>
                    <a:pt x="1190" y="138"/>
                  </a:lnTo>
                  <a:lnTo>
                    <a:pt x="1191" y="142"/>
                  </a:lnTo>
                  <a:lnTo>
                    <a:pt x="1196" y="148"/>
                  </a:lnTo>
                  <a:lnTo>
                    <a:pt x="1205" y="149"/>
                  </a:lnTo>
                  <a:lnTo>
                    <a:pt x="1216" y="146"/>
                  </a:lnTo>
                  <a:lnTo>
                    <a:pt x="1220" y="145"/>
                  </a:lnTo>
                  <a:lnTo>
                    <a:pt x="1220" y="141"/>
                  </a:lnTo>
                  <a:lnTo>
                    <a:pt x="1218" y="138"/>
                  </a:lnTo>
                  <a:lnTo>
                    <a:pt x="1217" y="134"/>
                  </a:lnTo>
                  <a:lnTo>
                    <a:pt x="1216" y="131"/>
                  </a:lnTo>
                  <a:lnTo>
                    <a:pt x="1214" y="126"/>
                  </a:lnTo>
                  <a:lnTo>
                    <a:pt x="1213" y="121"/>
                  </a:lnTo>
                  <a:lnTo>
                    <a:pt x="1207" y="120"/>
                  </a:lnTo>
                  <a:lnTo>
                    <a:pt x="1201" y="120"/>
                  </a:lnTo>
                  <a:lnTo>
                    <a:pt x="1194" y="123"/>
                  </a:lnTo>
                  <a:lnTo>
                    <a:pt x="1187" y="124"/>
                  </a:lnTo>
                  <a:lnTo>
                    <a:pt x="1179" y="127"/>
                  </a:lnTo>
                  <a:lnTo>
                    <a:pt x="1170" y="135"/>
                  </a:lnTo>
                  <a:lnTo>
                    <a:pt x="1168" y="137"/>
                  </a:lnTo>
                  <a:lnTo>
                    <a:pt x="1166" y="138"/>
                  </a:lnTo>
                  <a:lnTo>
                    <a:pt x="1165" y="137"/>
                  </a:lnTo>
                  <a:lnTo>
                    <a:pt x="1164" y="134"/>
                  </a:lnTo>
                  <a:lnTo>
                    <a:pt x="1164" y="130"/>
                  </a:lnTo>
                  <a:lnTo>
                    <a:pt x="1165" y="126"/>
                  </a:lnTo>
                  <a:lnTo>
                    <a:pt x="1165" y="109"/>
                  </a:lnTo>
                  <a:lnTo>
                    <a:pt x="1162" y="101"/>
                  </a:lnTo>
                  <a:lnTo>
                    <a:pt x="1161" y="94"/>
                  </a:lnTo>
                  <a:lnTo>
                    <a:pt x="1161" y="91"/>
                  </a:lnTo>
                  <a:lnTo>
                    <a:pt x="1162" y="90"/>
                  </a:lnTo>
                  <a:lnTo>
                    <a:pt x="1162" y="89"/>
                  </a:lnTo>
                  <a:lnTo>
                    <a:pt x="1164" y="86"/>
                  </a:lnTo>
                  <a:lnTo>
                    <a:pt x="1169" y="80"/>
                  </a:lnTo>
                  <a:lnTo>
                    <a:pt x="1173" y="72"/>
                  </a:lnTo>
                  <a:lnTo>
                    <a:pt x="1175" y="71"/>
                  </a:lnTo>
                  <a:lnTo>
                    <a:pt x="1177" y="74"/>
                  </a:lnTo>
                  <a:lnTo>
                    <a:pt x="1179" y="76"/>
                  </a:lnTo>
                  <a:lnTo>
                    <a:pt x="1179" y="89"/>
                  </a:lnTo>
                  <a:lnTo>
                    <a:pt x="1180" y="91"/>
                  </a:lnTo>
                  <a:lnTo>
                    <a:pt x="1180" y="95"/>
                  </a:lnTo>
                  <a:lnTo>
                    <a:pt x="1181" y="100"/>
                  </a:lnTo>
                  <a:lnTo>
                    <a:pt x="1183" y="102"/>
                  </a:lnTo>
                  <a:lnTo>
                    <a:pt x="1184" y="102"/>
                  </a:lnTo>
                  <a:lnTo>
                    <a:pt x="1185" y="104"/>
                  </a:lnTo>
                  <a:lnTo>
                    <a:pt x="1188" y="104"/>
                  </a:lnTo>
                  <a:lnTo>
                    <a:pt x="1191" y="102"/>
                  </a:lnTo>
                  <a:lnTo>
                    <a:pt x="1192" y="101"/>
                  </a:lnTo>
                  <a:lnTo>
                    <a:pt x="1195" y="101"/>
                  </a:lnTo>
                  <a:lnTo>
                    <a:pt x="1199" y="98"/>
                  </a:lnTo>
                  <a:lnTo>
                    <a:pt x="1201" y="91"/>
                  </a:lnTo>
                  <a:lnTo>
                    <a:pt x="1202" y="83"/>
                  </a:lnTo>
                  <a:lnTo>
                    <a:pt x="1205" y="76"/>
                  </a:lnTo>
                  <a:lnTo>
                    <a:pt x="1211" y="72"/>
                  </a:lnTo>
                  <a:lnTo>
                    <a:pt x="1221" y="72"/>
                  </a:lnTo>
                  <a:lnTo>
                    <a:pt x="1232" y="79"/>
                  </a:lnTo>
                  <a:lnTo>
                    <a:pt x="1239" y="84"/>
                  </a:lnTo>
                  <a:lnTo>
                    <a:pt x="1243" y="87"/>
                  </a:lnTo>
                  <a:lnTo>
                    <a:pt x="1255" y="91"/>
                  </a:lnTo>
                  <a:lnTo>
                    <a:pt x="1261" y="94"/>
                  </a:lnTo>
                  <a:lnTo>
                    <a:pt x="1265" y="95"/>
                  </a:lnTo>
                  <a:lnTo>
                    <a:pt x="1268" y="98"/>
                  </a:lnTo>
                  <a:lnTo>
                    <a:pt x="1269" y="101"/>
                  </a:lnTo>
                  <a:lnTo>
                    <a:pt x="1269" y="105"/>
                  </a:lnTo>
                  <a:lnTo>
                    <a:pt x="1270" y="109"/>
                  </a:lnTo>
                  <a:lnTo>
                    <a:pt x="1270" y="113"/>
                  </a:lnTo>
                  <a:lnTo>
                    <a:pt x="1272" y="117"/>
                  </a:lnTo>
                  <a:lnTo>
                    <a:pt x="1277" y="120"/>
                  </a:lnTo>
                  <a:lnTo>
                    <a:pt x="1283" y="120"/>
                  </a:lnTo>
                  <a:lnTo>
                    <a:pt x="1285" y="119"/>
                  </a:lnTo>
                  <a:lnTo>
                    <a:pt x="1287" y="113"/>
                  </a:lnTo>
                  <a:lnTo>
                    <a:pt x="1287" y="106"/>
                  </a:lnTo>
                  <a:lnTo>
                    <a:pt x="1285" y="100"/>
                  </a:lnTo>
                  <a:lnTo>
                    <a:pt x="1283" y="94"/>
                  </a:lnTo>
                  <a:lnTo>
                    <a:pt x="1277" y="90"/>
                  </a:lnTo>
                  <a:lnTo>
                    <a:pt x="1266" y="84"/>
                  </a:lnTo>
                  <a:lnTo>
                    <a:pt x="1254" y="78"/>
                  </a:lnTo>
                  <a:lnTo>
                    <a:pt x="1244" y="71"/>
                  </a:lnTo>
                  <a:lnTo>
                    <a:pt x="1243" y="68"/>
                  </a:lnTo>
                  <a:lnTo>
                    <a:pt x="1242" y="67"/>
                  </a:lnTo>
                  <a:lnTo>
                    <a:pt x="1244" y="64"/>
                  </a:lnTo>
                  <a:lnTo>
                    <a:pt x="1247" y="64"/>
                  </a:lnTo>
                  <a:lnTo>
                    <a:pt x="1250" y="63"/>
                  </a:lnTo>
                  <a:lnTo>
                    <a:pt x="1277" y="63"/>
                  </a:lnTo>
                  <a:lnTo>
                    <a:pt x="1284" y="64"/>
                  </a:lnTo>
                  <a:lnTo>
                    <a:pt x="1287" y="64"/>
                  </a:lnTo>
                  <a:lnTo>
                    <a:pt x="1289" y="63"/>
                  </a:lnTo>
                  <a:lnTo>
                    <a:pt x="1299" y="60"/>
                  </a:lnTo>
                  <a:lnTo>
                    <a:pt x="1309" y="56"/>
                  </a:lnTo>
                  <a:lnTo>
                    <a:pt x="1318" y="50"/>
                  </a:lnTo>
                  <a:lnTo>
                    <a:pt x="1328" y="43"/>
                  </a:lnTo>
                  <a:lnTo>
                    <a:pt x="1347" y="35"/>
                  </a:lnTo>
                  <a:lnTo>
                    <a:pt x="1359" y="32"/>
                  </a:lnTo>
                  <a:lnTo>
                    <a:pt x="1374" y="32"/>
                  </a:lnTo>
                  <a:lnTo>
                    <a:pt x="1386" y="34"/>
                  </a:lnTo>
                  <a:lnTo>
                    <a:pt x="1396" y="32"/>
                  </a:lnTo>
                  <a:lnTo>
                    <a:pt x="1406" y="28"/>
                  </a:lnTo>
                  <a:lnTo>
                    <a:pt x="1415" y="23"/>
                  </a:lnTo>
                  <a:lnTo>
                    <a:pt x="1421" y="19"/>
                  </a:lnTo>
                  <a:lnTo>
                    <a:pt x="1425" y="13"/>
                  </a:lnTo>
                  <a:lnTo>
                    <a:pt x="1434" y="4"/>
                  </a:lnTo>
                  <a:lnTo>
                    <a:pt x="1437" y="4"/>
                  </a:lnTo>
                  <a:lnTo>
                    <a:pt x="1440" y="6"/>
                  </a:lnTo>
                  <a:lnTo>
                    <a:pt x="1441" y="17"/>
                  </a:lnTo>
                  <a:lnTo>
                    <a:pt x="1444" y="20"/>
                  </a:lnTo>
                  <a:lnTo>
                    <a:pt x="1452" y="23"/>
                  </a:lnTo>
                  <a:lnTo>
                    <a:pt x="1462" y="24"/>
                  </a:lnTo>
                  <a:lnTo>
                    <a:pt x="1470" y="26"/>
                  </a:lnTo>
                  <a:lnTo>
                    <a:pt x="1475" y="26"/>
                  </a:lnTo>
                  <a:lnTo>
                    <a:pt x="1482" y="24"/>
                  </a:lnTo>
                  <a:lnTo>
                    <a:pt x="1492" y="20"/>
                  </a:lnTo>
                  <a:lnTo>
                    <a:pt x="1507" y="13"/>
                  </a:lnTo>
                  <a:lnTo>
                    <a:pt x="1512" y="9"/>
                  </a:lnTo>
                  <a:lnTo>
                    <a:pt x="1516" y="6"/>
                  </a:lnTo>
                  <a:lnTo>
                    <a:pt x="1519" y="2"/>
                  </a:lnTo>
                  <a:lnTo>
                    <a:pt x="152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5" name="Freeform 35"/>
            <p:cNvSpPr>
              <a:spLocks/>
            </p:cNvSpPr>
            <p:nvPr/>
          </p:nvSpPr>
          <p:spPr bwMode="auto">
            <a:xfrm>
              <a:off x="6270625" y="1398588"/>
              <a:ext cx="4763" cy="11113"/>
            </a:xfrm>
            <a:custGeom>
              <a:avLst/>
              <a:gdLst/>
              <a:ahLst/>
              <a:cxnLst>
                <a:cxn ang="0">
                  <a:pos x="0" y="0"/>
                </a:cxn>
                <a:cxn ang="0">
                  <a:pos x="1" y="0"/>
                </a:cxn>
                <a:cxn ang="0">
                  <a:pos x="3" y="1"/>
                </a:cxn>
                <a:cxn ang="0">
                  <a:pos x="3" y="4"/>
                </a:cxn>
                <a:cxn ang="0">
                  <a:pos x="1" y="7"/>
                </a:cxn>
                <a:cxn ang="0">
                  <a:pos x="0" y="4"/>
                </a:cxn>
                <a:cxn ang="0">
                  <a:pos x="0" y="0"/>
                </a:cxn>
              </a:cxnLst>
              <a:rect l="0" t="0" r="r" b="b"/>
              <a:pathLst>
                <a:path w="3" h="7">
                  <a:moveTo>
                    <a:pt x="0" y="0"/>
                  </a:moveTo>
                  <a:lnTo>
                    <a:pt x="1" y="0"/>
                  </a:lnTo>
                  <a:lnTo>
                    <a:pt x="3" y="1"/>
                  </a:lnTo>
                  <a:lnTo>
                    <a:pt x="3" y="4"/>
                  </a:lnTo>
                  <a:lnTo>
                    <a:pt x="1" y="7"/>
                  </a:lnTo>
                  <a:lnTo>
                    <a:pt x="0" y="4"/>
                  </a:lnTo>
                  <a:lnTo>
                    <a:pt x="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6" name="Freeform 36"/>
            <p:cNvSpPr>
              <a:spLocks/>
            </p:cNvSpPr>
            <p:nvPr/>
          </p:nvSpPr>
          <p:spPr bwMode="auto">
            <a:xfrm>
              <a:off x="5248275" y="1422400"/>
              <a:ext cx="352425" cy="166688"/>
            </a:xfrm>
            <a:custGeom>
              <a:avLst/>
              <a:gdLst/>
              <a:ahLst/>
              <a:cxnLst>
                <a:cxn ang="0">
                  <a:pos x="211" y="0"/>
                </a:cxn>
                <a:cxn ang="0">
                  <a:pos x="217" y="1"/>
                </a:cxn>
                <a:cxn ang="0">
                  <a:pos x="222" y="5"/>
                </a:cxn>
                <a:cxn ang="0">
                  <a:pos x="222" y="9"/>
                </a:cxn>
                <a:cxn ang="0">
                  <a:pos x="217" y="16"/>
                </a:cxn>
                <a:cxn ang="0">
                  <a:pos x="209" y="24"/>
                </a:cxn>
                <a:cxn ang="0">
                  <a:pos x="201" y="31"/>
                </a:cxn>
                <a:cxn ang="0">
                  <a:pos x="192" y="35"/>
                </a:cxn>
                <a:cxn ang="0">
                  <a:pos x="183" y="35"/>
                </a:cxn>
                <a:cxn ang="0">
                  <a:pos x="174" y="34"/>
                </a:cxn>
                <a:cxn ang="0">
                  <a:pos x="160" y="33"/>
                </a:cxn>
                <a:cxn ang="0">
                  <a:pos x="144" y="33"/>
                </a:cxn>
                <a:cxn ang="0">
                  <a:pos x="130" y="34"/>
                </a:cxn>
                <a:cxn ang="0">
                  <a:pos x="118" y="35"/>
                </a:cxn>
                <a:cxn ang="0">
                  <a:pos x="101" y="41"/>
                </a:cxn>
                <a:cxn ang="0">
                  <a:pos x="86" y="49"/>
                </a:cxn>
                <a:cxn ang="0">
                  <a:pos x="73" y="59"/>
                </a:cxn>
                <a:cxn ang="0">
                  <a:pos x="67" y="63"/>
                </a:cxn>
                <a:cxn ang="0">
                  <a:pos x="64" y="66"/>
                </a:cxn>
                <a:cxn ang="0">
                  <a:pos x="63" y="70"/>
                </a:cxn>
                <a:cxn ang="0">
                  <a:pos x="63" y="76"/>
                </a:cxn>
                <a:cxn ang="0">
                  <a:pos x="64" y="78"/>
                </a:cxn>
                <a:cxn ang="0">
                  <a:pos x="70" y="81"/>
                </a:cxn>
                <a:cxn ang="0">
                  <a:pos x="74" y="89"/>
                </a:cxn>
                <a:cxn ang="0">
                  <a:pos x="74" y="97"/>
                </a:cxn>
                <a:cxn ang="0">
                  <a:pos x="71" y="100"/>
                </a:cxn>
                <a:cxn ang="0">
                  <a:pos x="64" y="105"/>
                </a:cxn>
                <a:cxn ang="0">
                  <a:pos x="55" y="105"/>
                </a:cxn>
                <a:cxn ang="0">
                  <a:pos x="45" y="104"/>
                </a:cxn>
                <a:cxn ang="0">
                  <a:pos x="36" y="100"/>
                </a:cxn>
                <a:cxn ang="0">
                  <a:pos x="23" y="93"/>
                </a:cxn>
                <a:cxn ang="0">
                  <a:pos x="11" y="90"/>
                </a:cxn>
                <a:cxn ang="0">
                  <a:pos x="3" y="87"/>
                </a:cxn>
                <a:cxn ang="0">
                  <a:pos x="0" y="83"/>
                </a:cxn>
                <a:cxn ang="0">
                  <a:pos x="1" y="76"/>
                </a:cxn>
                <a:cxn ang="0">
                  <a:pos x="6" y="70"/>
                </a:cxn>
                <a:cxn ang="0">
                  <a:pos x="11" y="66"/>
                </a:cxn>
                <a:cxn ang="0">
                  <a:pos x="30" y="56"/>
                </a:cxn>
                <a:cxn ang="0">
                  <a:pos x="42" y="49"/>
                </a:cxn>
                <a:cxn ang="0">
                  <a:pos x="55" y="44"/>
                </a:cxn>
                <a:cxn ang="0">
                  <a:pos x="64" y="37"/>
                </a:cxn>
                <a:cxn ang="0">
                  <a:pos x="71" y="29"/>
                </a:cxn>
                <a:cxn ang="0">
                  <a:pos x="78" y="23"/>
                </a:cxn>
                <a:cxn ang="0">
                  <a:pos x="85" y="20"/>
                </a:cxn>
                <a:cxn ang="0">
                  <a:pos x="93" y="19"/>
                </a:cxn>
                <a:cxn ang="0">
                  <a:pos x="107" y="18"/>
                </a:cxn>
                <a:cxn ang="0">
                  <a:pos x="122" y="15"/>
                </a:cxn>
                <a:cxn ang="0">
                  <a:pos x="135" y="12"/>
                </a:cxn>
                <a:cxn ang="0">
                  <a:pos x="146" y="9"/>
                </a:cxn>
                <a:cxn ang="0">
                  <a:pos x="153" y="9"/>
                </a:cxn>
                <a:cxn ang="0">
                  <a:pos x="160" y="11"/>
                </a:cxn>
                <a:cxn ang="0">
                  <a:pos x="170" y="12"/>
                </a:cxn>
                <a:cxn ang="0">
                  <a:pos x="182" y="12"/>
                </a:cxn>
                <a:cxn ang="0">
                  <a:pos x="192" y="9"/>
                </a:cxn>
                <a:cxn ang="0">
                  <a:pos x="198" y="5"/>
                </a:cxn>
                <a:cxn ang="0">
                  <a:pos x="204" y="1"/>
                </a:cxn>
                <a:cxn ang="0">
                  <a:pos x="211" y="0"/>
                </a:cxn>
              </a:cxnLst>
              <a:rect l="0" t="0" r="r" b="b"/>
              <a:pathLst>
                <a:path w="222" h="105">
                  <a:moveTo>
                    <a:pt x="211" y="0"/>
                  </a:moveTo>
                  <a:lnTo>
                    <a:pt x="217" y="1"/>
                  </a:lnTo>
                  <a:lnTo>
                    <a:pt x="222" y="5"/>
                  </a:lnTo>
                  <a:lnTo>
                    <a:pt x="222" y="9"/>
                  </a:lnTo>
                  <a:lnTo>
                    <a:pt x="217" y="16"/>
                  </a:lnTo>
                  <a:lnTo>
                    <a:pt x="209" y="24"/>
                  </a:lnTo>
                  <a:lnTo>
                    <a:pt x="201" y="31"/>
                  </a:lnTo>
                  <a:lnTo>
                    <a:pt x="192" y="35"/>
                  </a:lnTo>
                  <a:lnTo>
                    <a:pt x="183" y="35"/>
                  </a:lnTo>
                  <a:lnTo>
                    <a:pt x="174" y="34"/>
                  </a:lnTo>
                  <a:lnTo>
                    <a:pt x="160" y="33"/>
                  </a:lnTo>
                  <a:lnTo>
                    <a:pt x="144" y="33"/>
                  </a:lnTo>
                  <a:lnTo>
                    <a:pt x="130" y="34"/>
                  </a:lnTo>
                  <a:lnTo>
                    <a:pt x="118" y="35"/>
                  </a:lnTo>
                  <a:lnTo>
                    <a:pt x="101" y="41"/>
                  </a:lnTo>
                  <a:lnTo>
                    <a:pt x="86" y="49"/>
                  </a:lnTo>
                  <a:lnTo>
                    <a:pt x="73" y="59"/>
                  </a:lnTo>
                  <a:lnTo>
                    <a:pt x="67" y="63"/>
                  </a:lnTo>
                  <a:lnTo>
                    <a:pt x="64" y="66"/>
                  </a:lnTo>
                  <a:lnTo>
                    <a:pt x="63" y="70"/>
                  </a:lnTo>
                  <a:lnTo>
                    <a:pt x="63" y="76"/>
                  </a:lnTo>
                  <a:lnTo>
                    <a:pt x="64" y="78"/>
                  </a:lnTo>
                  <a:lnTo>
                    <a:pt x="70" y="81"/>
                  </a:lnTo>
                  <a:lnTo>
                    <a:pt x="74" y="89"/>
                  </a:lnTo>
                  <a:lnTo>
                    <a:pt x="74" y="97"/>
                  </a:lnTo>
                  <a:lnTo>
                    <a:pt x="71" y="100"/>
                  </a:lnTo>
                  <a:lnTo>
                    <a:pt x="64" y="105"/>
                  </a:lnTo>
                  <a:lnTo>
                    <a:pt x="55" y="105"/>
                  </a:lnTo>
                  <a:lnTo>
                    <a:pt x="45" y="104"/>
                  </a:lnTo>
                  <a:lnTo>
                    <a:pt x="36" y="100"/>
                  </a:lnTo>
                  <a:lnTo>
                    <a:pt x="23" y="93"/>
                  </a:lnTo>
                  <a:lnTo>
                    <a:pt x="11" y="90"/>
                  </a:lnTo>
                  <a:lnTo>
                    <a:pt x="3" y="87"/>
                  </a:lnTo>
                  <a:lnTo>
                    <a:pt x="0" y="83"/>
                  </a:lnTo>
                  <a:lnTo>
                    <a:pt x="1" y="76"/>
                  </a:lnTo>
                  <a:lnTo>
                    <a:pt x="6" y="70"/>
                  </a:lnTo>
                  <a:lnTo>
                    <a:pt x="11" y="66"/>
                  </a:lnTo>
                  <a:lnTo>
                    <a:pt x="30" y="56"/>
                  </a:lnTo>
                  <a:lnTo>
                    <a:pt x="42" y="49"/>
                  </a:lnTo>
                  <a:lnTo>
                    <a:pt x="55" y="44"/>
                  </a:lnTo>
                  <a:lnTo>
                    <a:pt x="64" y="37"/>
                  </a:lnTo>
                  <a:lnTo>
                    <a:pt x="71" y="29"/>
                  </a:lnTo>
                  <a:lnTo>
                    <a:pt x="78" y="23"/>
                  </a:lnTo>
                  <a:lnTo>
                    <a:pt x="85" y="20"/>
                  </a:lnTo>
                  <a:lnTo>
                    <a:pt x="93" y="19"/>
                  </a:lnTo>
                  <a:lnTo>
                    <a:pt x="107" y="18"/>
                  </a:lnTo>
                  <a:lnTo>
                    <a:pt x="122" y="15"/>
                  </a:lnTo>
                  <a:lnTo>
                    <a:pt x="135" y="12"/>
                  </a:lnTo>
                  <a:lnTo>
                    <a:pt x="146" y="9"/>
                  </a:lnTo>
                  <a:lnTo>
                    <a:pt x="153" y="9"/>
                  </a:lnTo>
                  <a:lnTo>
                    <a:pt x="160" y="11"/>
                  </a:lnTo>
                  <a:lnTo>
                    <a:pt x="170" y="12"/>
                  </a:lnTo>
                  <a:lnTo>
                    <a:pt x="182" y="12"/>
                  </a:lnTo>
                  <a:lnTo>
                    <a:pt x="192" y="9"/>
                  </a:lnTo>
                  <a:lnTo>
                    <a:pt x="198" y="5"/>
                  </a:lnTo>
                  <a:lnTo>
                    <a:pt x="204" y="1"/>
                  </a:lnTo>
                  <a:lnTo>
                    <a:pt x="21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7" name="Freeform 37"/>
            <p:cNvSpPr>
              <a:spLocks/>
            </p:cNvSpPr>
            <p:nvPr/>
          </p:nvSpPr>
          <p:spPr bwMode="auto">
            <a:xfrm>
              <a:off x="7021513" y="2189163"/>
              <a:ext cx="134938" cy="74613"/>
            </a:xfrm>
            <a:custGeom>
              <a:avLst/>
              <a:gdLst/>
              <a:ahLst/>
              <a:cxnLst>
                <a:cxn ang="0">
                  <a:pos x="33" y="0"/>
                </a:cxn>
                <a:cxn ang="0">
                  <a:pos x="37" y="0"/>
                </a:cxn>
                <a:cxn ang="0">
                  <a:pos x="40" y="3"/>
                </a:cxn>
                <a:cxn ang="0">
                  <a:pos x="43" y="5"/>
                </a:cxn>
                <a:cxn ang="0">
                  <a:pos x="47" y="9"/>
                </a:cxn>
                <a:cxn ang="0">
                  <a:pos x="49" y="10"/>
                </a:cxn>
                <a:cxn ang="0">
                  <a:pos x="52" y="13"/>
                </a:cxn>
                <a:cxn ang="0">
                  <a:pos x="66" y="13"/>
                </a:cxn>
                <a:cxn ang="0">
                  <a:pos x="74" y="15"/>
                </a:cxn>
                <a:cxn ang="0">
                  <a:pos x="81" y="20"/>
                </a:cxn>
                <a:cxn ang="0">
                  <a:pos x="85" y="25"/>
                </a:cxn>
                <a:cxn ang="0">
                  <a:pos x="85" y="28"/>
                </a:cxn>
                <a:cxn ang="0">
                  <a:pos x="82" y="33"/>
                </a:cxn>
                <a:cxn ang="0">
                  <a:pos x="79" y="35"/>
                </a:cxn>
                <a:cxn ang="0">
                  <a:pos x="77" y="35"/>
                </a:cxn>
                <a:cxn ang="0">
                  <a:pos x="74" y="36"/>
                </a:cxn>
                <a:cxn ang="0">
                  <a:pos x="66" y="36"/>
                </a:cxn>
                <a:cxn ang="0">
                  <a:pos x="63" y="37"/>
                </a:cxn>
                <a:cxn ang="0">
                  <a:pos x="56" y="39"/>
                </a:cxn>
                <a:cxn ang="0">
                  <a:pos x="47" y="42"/>
                </a:cxn>
                <a:cxn ang="0">
                  <a:pos x="25" y="44"/>
                </a:cxn>
                <a:cxn ang="0">
                  <a:pos x="17" y="47"/>
                </a:cxn>
                <a:cxn ang="0">
                  <a:pos x="8" y="47"/>
                </a:cxn>
                <a:cxn ang="0">
                  <a:pos x="2" y="42"/>
                </a:cxn>
                <a:cxn ang="0">
                  <a:pos x="0" y="36"/>
                </a:cxn>
                <a:cxn ang="0">
                  <a:pos x="4" y="31"/>
                </a:cxn>
                <a:cxn ang="0">
                  <a:pos x="12" y="26"/>
                </a:cxn>
                <a:cxn ang="0">
                  <a:pos x="19" y="22"/>
                </a:cxn>
                <a:cxn ang="0">
                  <a:pos x="22" y="20"/>
                </a:cxn>
                <a:cxn ang="0">
                  <a:pos x="22" y="18"/>
                </a:cxn>
                <a:cxn ang="0">
                  <a:pos x="23" y="15"/>
                </a:cxn>
                <a:cxn ang="0">
                  <a:pos x="23" y="11"/>
                </a:cxn>
                <a:cxn ang="0">
                  <a:pos x="25" y="9"/>
                </a:cxn>
                <a:cxn ang="0">
                  <a:pos x="28" y="5"/>
                </a:cxn>
                <a:cxn ang="0">
                  <a:pos x="30" y="2"/>
                </a:cxn>
                <a:cxn ang="0">
                  <a:pos x="33" y="0"/>
                </a:cxn>
              </a:cxnLst>
              <a:rect l="0" t="0" r="r" b="b"/>
              <a:pathLst>
                <a:path w="85" h="47">
                  <a:moveTo>
                    <a:pt x="33" y="0"/>
                  </a:moveTo>
                  <a:lnTo>
                    <a:pt x="37" y="0"/>
                  </a:lnTo>
                  <a:lnTo>
                    <a:pt x="40" y="3"/>
                  </a:lnTo>
                  <a:lnTo>
                    <a:pt x="43" y="5"/>
                  </a:lnTo>
                  <a:lnTo>
                    <a:pt x="47" y="9"/>
                  </a:lnTo>
                  <a:lnTo>
                    <a:pt x="49" y="10"/>
                  </a:lnTo>
                  <a:lnTo>
                    <a:pt x="52" y="13"/>
                  </a:lnTo>
                  <a:lnTo>
                    <a:pt x="66" y="13"/>
                  </a:lnTo>
                  <a:lnTo>
                    <a:pt x="74" y="15"/>
                  </a:lnTo>
                  <a:lnTo>
                    <a:pt x="81" y="20"/>
                  </a:lnTo>
                  <a:lnTo>
                    <a:pt x="85" y="25"/>
                  </a:lnTo>
                  <a:lnTo>
                    <a:pt x="85" y="28"/>
                  </a:lnTo>
                  <a:lnTo>
                    <a:pt x="82" y="33"/>
                  </a:lnTo>
                  <a:lnTo>
                    <a:pt x="79" y="35"/>
                  </a:lnTo>
                  <a:lnTo>
                    <a:pt x="77" y="35"/>
                  </a:lnTo>
                  <a:lnTo>
                    <a:pt x="74" y="36"/>
                  </a:lnTo>
                  <a:lnTo>
                    <a:pt x="66" y="36"/>
                  </a:lnTo>
                  <a:lnTo>
                    <a:pt x="63" y="37"/>
                  </a:lnTo>
                  <a:lnTo>
                    <a:pt x="56" y="39"/>
                  </a:lnTo>
                  <a:lnTo>
                    <a:pt x="47" y="42"/>
                  </a:lnTo>
                  <a:lnTo>
                    <a:pt x="25" y="44"/>
                  </a:lnTo>
                  <a:lnTo>
                    <a:pt x="17" y="47"/>
                  </a:lnTo>
                  <a:lnTo>
                    <a:pt x="8" y="47"/>
                  </a:lnTo>
                  <a:lnTo>
                    <a:pt x="2" y="42"/>
                  </a:lnTo>
                  <a:lnTo>
                    <a:pt x="0" y="36"/>
                  </a:lnTo>
                  <a:lnTo>
                    <a:pt x="4" y="31"/>
                  </a:lnTo>
                  <a:lnTo>
                    <a:pt x="12" y="26"/>
                  </a:lnTo>
                  <a:lnTo>
                    <a:pt x="19" y="22"/>
                  </a:lnTo>
                  <a:lnTo>
                    <a:pt x="22" y="20"/>
                  </a:lnTo>
                  <a:lnTo>
                    <a:pt x="22" y="18"/>
                  </a:lnTo>
                  <a:lnTo>
                    <a:pt x="23" y="15"/>
                  </a:lnTo>
                  <a:lnTo>
                    <a:pt x="23" y="11"/>
                  </a:lnTo>
                  <a:lnTo>
                    <a:pt x="25" y="9"/>
                  </a:lnTo>
                  <a:lnTo>
                    <a:pt x="28" y="5"/>
                  </a:lnTo>
                  <a:lnTo>
                    <a:pt x="30" y="2"/>
                  </a:lnTo>
                  <a:lnTo>
                    <a:pt x="3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8" name="Freeform 38"/>
            <p:cNvSpPr>
              <a:spLocks/>
            </p:cNvSpPr>
            <p:nvPr/>
          </p:nvSpPr>
          <p:spPr bwMode="auto">
            <a:xfrm>
              <a:off x="6818313" y="2265363"/>
              <a:ext cx="254000" cy="250825"/>
            </a:xfrm>
            <a:custGeom>
              <a:avLst/>
              <a:gdLst/>
              <a:ahLst/>
              <a:cxnLst>
                <a:cxn ang="0">
                  <a:pos x="146" y="3"/>
                </a:cxn>
                <a:cxn ang="0">
                  <a:pos x="151" y="18"/>
                </a:cxn>
                <a:cxn ang="0">
                  <a:pos x="158" y="35"/>
                </a:cxn>
                <a:cxn ang="0">
                  <a:pos x="160" y="44"/>
                </a:cxn>
                <a:cxn ang="0">
                  <a:pos x="153" y="48"/>
                </a:cxn>
                <a:cxn ang="0">
                  <a:pos x="149" y="54"/>
                </a:cxn>
                <a:cxn ang="0">
                  <a:pos x="147" y="72"/>
                </a:cxn>
                <a:cxn ang="0">
                  <a:pos x="146" y="87"/>
                </a:cxn>
                <a:cxn ang="0">
                  <a:pos x="131" y="98"/>
                </a:cxn>
                <a:cxn ang="0">
                  <a:pos x="108" y="109"/>
                </a:cxn>
                <a:cxn ang="0">
                  <a:pos x="95" y="115"/>
                </a:cxn>
                <a:cxn ang="0">
                  <a:pos x="94" y="120"/>
                </a:cxn>
                <a:cxn ang="0">
                  <a:pos x="91" y="124"/>
                </a:cxn>
                <a:cxn ang="0">
                  <a:pos x="86" y="126"/>
                </a:cxn>
                <a:cxn ang="0">
                  <a:pos x="78" y="126"/>
                </a:cxn>
                <a:cxn ang="0">
                  <a:pos x="72" y="122"/>
                </a:cxn>
                <a:cxn ang="0">
                  <a:pos x="71" y="115"/>
                </a:cxn>
                <a:cxn ang="0">
                  <a:pos x="69" y="117"/>
                </a:cxn>
                <a:cxn ang="0">
                  <a:pos x="65" y="128"/>
                </a:cxn>
                <a:cxn ang="0">
                  <a:pos x="58" y="136"/>
                </a:cxn>
                <a:cxn ang="0">
                  <a:pos x="49" y="137"/>
                </a:cxn>
                <a:cxn ang="0">
                  <a:pos x="38" y="133"/>
                </a:cxn>
                <a:cxn ang="0">
                  <a:pos x="32" y="139"/>
                </a:cxn>
                <a:cxn ang="0">
                  <a:pos x="31" y="148"/>
                </a:cxn>
                <a:cxn ang="0">
                  <a:pos x="26" y="155"/>
                </a:cxn>
                <a:cxn ang="0">
                  <a:pos x="17" y="158"/>
                </a:cxn>
                <a:cxn ang="0">
                  <a:pos x="4" y="143"/>
                </a:cxn>
                <a:cxn ang="0">
                  <a:pos x="0" y="121"/>
                </a:cxn>
                <a:cxn ang="0">
                  <a:pos x="4" y="117"/>
                </a:cxn>
                <a:cxn ang="0">
                  <a:pos x="9" y="115"/>
                </a:cxn>
                <a:cxn ang="0">
                  <a:pos x="15" y="114"/>
                </a:cxn>
                <a:cxn ang="0">
                  <a:pos x="27" y="103"/>
                </a:cxn>
                <a:cxn ang="0">
                  <a:pos x="35" y="94"/>
                </a:cxn>
                <a:cxn ang="0">
                  <a:pos x="46" y="92"/>
                </a:cxn>
                <a:cxn ang="0">
                  <a:pos x="64" y="95"/>
                </a:cxn>
                <a:cxn ang="0">
                  <a:pos x="78" y="94"/>
                </a:cxn>
                <a:cxn ang="0">
                  <a:pos x="94" y="81"/>
                </a:cxn>
                <a:cxn ang="0">
                  <a:pos x="110" y="76"/>
                </a:cxn>
                <a:cxn ang="0">
                  <a:pos x="117" y="66"/>
                </a:cxn>
                <a:cxn ang="0">
                  <a:pos x="127" y="46"/>
                </a:cxn>
                <a:cxn ang="0">
                  <a:pos x="131" y="25"/>
                </a:cxn>
                <a:cxn ang="0">
                  <a:pos x="132" y="9"/>
                </a:cxn>
                <a:cxn ang="0">
                  <a:pos x="142" y="0"/>
                </a:cxn>
              </a:cxnLst>
              <a:rect l="0" t="0" r="r" b="b"/>
              <a:pathLst>
                <a:path w="160" h="158">
                  <a:moveTo>
                    <a:pt x="142" y="0"/>
                  </a:moveTo>
                  <a:lnTo>
                    <a:pt x="146" y="3"/>
                  </a:lnTo>
                  <a:lnTo>
                    <a:pt x="149" y="10"/>
                  </a:lnTo>
                  <a:lnTo>
                    <a:pt x="151" y="18"/>
                  </a:lnTo>
                  <a:lnTo>
                    <a:pt x="156" y="29"/>
                  </a:lnTo>
                  <a:lnTo>
                    <a:pt x="158" y="35"/>
                  </a:lnTo>
                  <a:lnTo>
                    <a:pt x="160" y="39"/>
                  </a:lnTo>
                  <a:lnTo>
                    <a:pt x="160" y="44"/>
                  </a:lnTo>
                  <a:lnTo>
                    <a:pt x="156" y="48"/>
                  </a:lnTo>
                  <a:lnTo>
                    <a:pt x="153" y="48"/>
                  </a:lnTo>
                  <a:lnTo>
                    <a:pt x="151" y="50"/>
                  </a:lnTo>
                  <a:lnTo>
                    <a:pt x="149" y="54"/>
                  </a:lnTo>
                  <a:lnTo>
                    <a:pt x="147" y="62"/>
                  </a:lnTo>
                  <a:lnTo>
                    <a:pt x="147" y="72"/>
                  </a:lnTo>
                  <a:lnTo>
                    <a:pt x="146" y="81"/>
                  </a:lnTo>
                  <a:lnTo>
                    <a:pt x="146" y="87"/>
                  </a:lnTo>
                  <a:lnTo>
                    <a:pt x="140" y="92"/>
                  </a:lnTo>
                  <a:lnTo>
                    <a:pt x="131" y="98"/>
                  </a:lnTo>
                  <a:lnTo>
                    <a:pt x="117" y="106"/>
                  </a:lnTo>
                  <a:lnTo>
                    <a:pt x="108" y="109"/>
                  </a:lnTo>
                  <a:lnTo>
                    <a:pt x="99" y="113"/>
                  </a:lnTo>
                  <a:lnTo>
                    <a:pt x="95" y="115"/>
                  </a:lnTo>
                  <a:lnTo>
                    <a:pt x="95" y="117"/>
                  </a:lnTo>
                  <a:lnTo>
                    <a:pt x="94" y="120"/>
                  </a:lnTo>
                  <a:lnTo>
                    <a:pt x="94" y="122"/>
                  </a:lnTo>
                  <a:lnTo>
                    <a:pt x="91" y="124"/>
                  </a:lnTo>
                  <a:lnTo>
                    <a:pt x="90" y="126"/>
                  </a:lnTo>
                  <a:lnTo>
                    <a:pt x="86" y="126"/>
                  </a:lnTo>
                  <a:lnTo>
                    <a:pt x="82" y="128"/>
                  </a:lnTo>
                  <a:lnTo>
                    <a:pt x="78" y="126"/>
                  </a:lnTo>
                  <a:lnTo>
                    <a:pt x="75" y="124"/>
                  </a:lnTo>
                  <a:lnTo>
                    <a:pt x="72" y="122"/>
                  </a:lnTo>
                  <a:lnTo>
                    <a:pt x="71" y="118"/>
                  </a:lnTo>
                  <a:lnTo>
                    <a:pt x="71" y="115"/>
                  </a:lnTo>
                  <a:lnTo>
                    <a:pt x="69" y="115"/>
                  </a:lnTo>
                  <a:lnTo>
                    <a:pt x="69" y="117"/>
                  </a:lnTo>
                  <a:lnTo>
                    <a:pt x="68" y="124"/>
                  </a:lnTo>
                  <a:lnTo>
                    <a:pt x="65" y="128"/>
                  </a:lnTo>
                  <a:lnTo>
                    <a:pt x="63" y="133"/>
                  </a:lnTo>
                  <a:lnTo>
                    <a:pt x="58" y="136"/>
                  </a:lnTo>
                  <a:lnTo>
                    <a:pt x="54" y="137"/>
                  </a:lnTo>
                  <a:lnTo>
                    <a:pt x="49" y="137"/>
                  </a:lnTo>
                  <a:lnTo>
                    <a:pt x="43" y="135"/>
                  </a:lnTo>
                  <a:lnTo>
                    <a:pt x="38" y="133"/>
                  </a:lnTo>
                  <a:lnTo>
                    <a:pt x="34" y="133"/>
                  </a:lnTo>
                  <a:lnTo>
                    <a:pt x="32" y="139"/>
                  </a:lnTo>
                  <a:lnTo>
                    <a:pt x="32" y="144"/>
                  </a:lnTo>
                  <a:lnTo>
                    <a:pt x="31" y="148"/>
                  </a:lnTo>
                  <a:lnTo>
                    <a:pt x="28" y="152"/>
                  </a:lnTo>
                  <a:lnTo>
                    <a:pt x="26" y="155"/>
                  </a:lnTo>
                  <a:lnTo>
                    <a:pt x="20" y="158"/>
                  </a:lnTo>
                  <a:lnTo>
                    <a:pt x="17" y="158"/>
                  </a:lnTo>
                  <a:lnTo>
                    <a:pt x="11" y="154"/>
                  </a:lnTo>
                  <a:lnTo>
                    <a:pt x="4" y="143"/>
                  </a:lnTo>
                  <a:lnTo>
                    <a:pt x="0" y="129"/>
                  </a:lnTo>
                  <a:lnTo>
                    <a:pt x="0" y="121"/>
                  </a:lnTo>
                  <a:lnTo>
                    <a:pt x="2" y="120"/>
                  </a:lnTo>
                  <a:lnTo>
                    <a:pt x="4" y="117"/>
                  </a:lnTo>
                  <a:lnTo>
                    <a:pt x="6" y="117"/>
                  </a:lnTo>
                  <a:lnTo>
                    <a:pt x="9" y="115"/>
                  </a:lnTo>
                  <a:lnTo>
                    <a:pt x="13" y="114"/>
                  </a:lnTo>
                  <a:lnTo>
                    <a:pt x="15" y="114"/>
                  </a:lnTo>
                  <a:lnTo>
                    <a:pt x="17" y="113"/>
                  </a:lnTo>
                  <a:lnTo>
                    <a:pt x="27" y="103"/>
                  </a:lnTo>
                  <a:lnTo>
                    <a:pt x="31" y="98"/>
                  </a:lnTo>
                  <a:lnTo>
                    <a:pt x="35" y="94"/>
                  </a:lnTo>
                  <a:lnTo>
                    <a:pt x="39" y="92"/>
                  </a:lnTo>
                  <a:lnTo>
                    <a:pt x="46" y="92"/>
                  </a:lnTo>
                  <a:lnTo>
                    <a:pt x="56" y="94"/>
                  </a:lnTo>
                  <a:lnTo>
                    <a:pt x="64" y="95"/>
                  </a:lnTo>
                  <a:lnTo>
                    <a:pt x="72" y="95"/>
                  </a:lnTo>
                  <a:lnTo>
                    <a:pt x="78" y="94"/>
                  </a:lnTo>
                  <a:lnTo>
                    <a:pt x="84" y="87"/>
                  </a:lnTo>
                  <a:lnTo>
                    <a:pt x="94" y="81"/>
                  </a:lnTo>
                  <a:lnTo>
                    <a:pt x="105" y="77"/>
                  </a:lnTo>
                  <a:lnTo>
                    <a:pt x="110" y="76"/>
                  </a:lnTo>
                  <a:lnTo>
                    <a:pt x="113" y="73"/>
                  </a:lnTo>
                  <a:lnTo>
                    <a:pt x="117" y="66"/>
                  </a:lnTo>
                  <a:lnTo>
                    <a:pt x="121" y="57"/>
                  </a:lnTo>
                  <a:lnTo>
                    <a:pt x="127" y="46"/>
                  </a:lnTo>
                  <a:lnTo>
                    <a:pt x="130" y="36"/>
                  </a:lnTo>
                  <a:lnTo>
                    <a:pt x="131" y="25"/>
                  </a:lnTo>
                  <a:lnTo>
                    <a:pt x="131" y="15"/>
                  </a:lnTo>
                  <a:lnTo>
                    <a:pt x="132" y="9"/>
                  </a:lnTo>
                  <a:lnTo>
                    <a:pt x="136" y="3"/>
                  </a:lnTo>
                  <a:lnTo>
                    <a:pt x="14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39" name="Freeform 39"/>
            <p:cNvSpPr>
              <a:spLocks/>
            </p:cNvSpPr>
            <p:nvPr/>
          </p:nvSpPr>
          <p:spPr bwMode="auto">
            <a:xfrm>
              <a:off x="6629400" y="2668588"/>
              <a:ext cx="38100" cy="66675"/>
            </a:xfrm>
            <a:custGeom>
              <a:avLst/>
              <a:gdLst/>
              <a:ahLst/>
              <a:cxnLst>
                <a:cxn ang="0">
                  <a:pos x="19" y="0"/>
                </a:cxn>
                <a:cxn ang="0">
                  <a:pos x="23" y="1"/>
                </a:cxn>
                <a:cxn ang="0">
                  <a:pos x="24" y="7"/>
                </a:cxn>
                <a:cxn ang="0">
                  <a:pos x="23" y="15"/>
                </a:cxn>
                <a:cxn ang="0">
                  <a:pos x="20" y="25"/>
                </a:cxn>
                <a:cxn ang="0">
                  <a:pos x="16" y="33"/>
                </a:cxn>
                <a:cxn ang="0">
                  <a:pos x="11" y="40"/>
                </a:cxn>
                <a:cxn ang="0">
                  <a:pos x="5" y="42"/>
                </a:cxn>
                <a:cxn ang="0">
                  <a:pos x="1" y="40"/>
                </a:cxn>
                <a:cxn ang="0">
                  <a:pos x="0" y="31"/>
                </a:cxn>
                <a:cxn ang="0">
                  <a:pos x="1" y="22"/>
                </a:cxn>
                <a:cxn ang="0">
                  <a:pos x="5" y="12"/>
                </a:cxn>
                <a:cxn ang="0">
                  <a:pos x="11" y="4"/>
                </a:cxn>
                <a:cxn ang="0">
                  <a:pos x="19" y="0"/>
                </a:cxn>
              </a:cxnLst>
              <a:rect l="0" t="0" r="r" b="b"/>
              <a:pathLst>
                <a:path w="24" h="42">
                  <a:moveTo>
                    <a:pt x="19" y="0"/>
                  </a:moveTo>
                  <a:lnTo>
                    <a:pt x="23" y="1"/>
                  </a:lnTo>
                  <a:lnTo>
                    <a:pt x="24" y="7"/>
                  </a:lnTo>
                  <a:lnTo>
                    <a:pt x="23" y="15"/>
                  </a:lnTo>
                  <a:lnTo>
                    <a:pt x="20" y="25"/>
                  </a:lnTo>
                  <a:lnTo>
                    <a:pt x="16" y="33"/>
                  </a:lnTo>
                  <a:lnTo>
                    <a:pt x="11" y="40"/>
                  </a:lnTo>
                  <a:lnTo>
                    <a:pt x="5" y="42"/>
                  </a:lnTo>
                  <a:lnTo>
                    <a:pt x="1" y="40"/>
                  </a:lnTo>
                  <a:lnTo>
                    <a:pt x="0" y="31"/>
                  </a:lnTo>
                  <a:lnTo>
                    <a:pt x="1" y="22"/>
                  </a:lnTo>
                  <a:lnTo>
                    <a:pt x="5" y="12"/>
                  </a:lnTo>
                  <a:lnTo>
                    <a:pt x="11" y="4"/>
                  </a:lnTo>
                  <a:lnTo>
                    <a:pt x="19"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0" name="Freeform 40"/>
            <p:cNvSpPr>
              <a:spLocks/>
            </p:cNvSpPr>
            <p:nvPr/>
          </p:nvSpPr>
          <p:spPr bwMode="auto">
            <a:xfrm>
              <a:off x="7707313" y="4097338"/>
              <a:ext cx="95250" cy="153988"/>
            </a:xfrm>
            <a:custGeom>
              <a:avLst/>
              <a:gdLst/>
              <a:ahLst/>
              <a:cxnLst>
                <a:cxn ang="0">
                  <a:pos x="8" y="0"/>
                </a:cxn>
                <a:cxn ang="0">
                  <a:pos x="13" y="4"/>
                </a:cxn>
                <a:cxn ang="0">
                  <a:pos x="15" y="10"/>
                </a:cxn>
                <a:cxn ang="0">
                  <a:pos x="18" y="17"/>
                </a:cxn>
                <a:cxn ang="0">
                  <a:pos x="22" y="25"/>
                </a:cxn>
                <a:cxn ang="0">
                  <a:pos x="25" y="29"/>
                </a:cxn>
                <a:cxn ang="0">
                  <a:pos x="26" y="32"/>
                </a:cxn>
                <a:cxn ang="0">
                  <a:pos x="28" y="33"/>
                </a:cxn>
                <a:cxn ang="0">
                  <a:pos x="28" y="36"/>
                </a:cxn>
                <a:cxn ang="0">
                  <a:pos x="29" y="36"/>
                </a:cxn>
                <a:cxn ang="0">
                  <a:pos x="30" y="37"/>
                </a:cxn>
                <a:cxn ang="0">
                  <a:pos x="33" y="38"/>
                </a:cxn>
                <a:cxn ang="0">
                  <a:pos x="36" y="41"/>
                </a:cxn>
                <a:cxn ang="0">
                  <a:pos x="40" y="44"/>
                </a:cxn>
                <a:cxn ang="0">
                  <a:pos x="47" y="44"/>
                </a:cxn>
                <a:cxn ang="0">
                  <a:pos x="49" y="43"/>
                </a:cxn>
                <a:cxn ang="0">
                  <a:pos x="51" y="41"/>
                </a:cxn>
                <a:cxn ang="0">
                  <a:pos x="54" y="41"/>
                </a:cxn>
                <a:cxn ang="0">
                  <a:pos x="58" y="45"/>
                </a:cxn>
                <a:cxn ang="0">
                  <a:pos x="59" y="49"/>
                </a:cxn>
                <a:cxn ang="0">
                  <a:pos x="60" y="52"/>
                </a:cxn>
                <a:cxn ang="0">
                  <a:pos x="59" y="55"/>
                </a:cxn>
                <a:cxn ang="0">
                  <a:pos x="56" y="58"/>
                </a:cxn>
                <a:cxn ang="0">
                  <a:pos x="48" y="67"/>
                </a:cxn>
                <a:cxn ang="0">
                  <a:pos x="41" y="80"/>
                </a:cxn>
                <a:cxn ang="0">
                  <a:pos x="40" y="84"/>
                </a:cxn>
                <a:cxn ang="0">
                  <a:pos x="37" y="88"/>
                </a:cxn>
                <a:cxn ang="0">
                  <a:pos x="36" y="90"/>
                </a:cxn>
                <a:cxn ang="0">
                  <a:pos x="33" y="95"/>
                </a:cxn>
                <a:cxn ang="0">
                  <a:pos x="28" y="97"/>
                </a:cxn>
                <a:cxn ang="0">
                  <a:pos x="23" y="97"/>
                </a:cxn>
                <a:cxn ang="0">
                  <a:pos x="21" y="96"/>
                </a:cxn>
                <a:cxn ang="0">
                  <a:pos x="19" y="95"/>
                </a:cxn>
                <a:cxn ang="0">
                  <a:pos x="19" y="92"/>
                </a:cxn>
                <a:cxn ang="0">
                  <a:pos x="21" y="89"/>
                </a:cxn>
                <a:cxn ang="0">
                  <a:pos x="21" y="86"/>
                </a:cxn>
                <a:cxn ang="0">
                  <a:pos x="22" y="84"/>
                </a:cxn>
                <a:cxn ang="0">
                  <a:pos x="23" y="80"/>
                </a:cxn>
                <a:cxn ang="0">
                  <a:pos x="25" y="77"/>
                </a:cxn>
                <a:cxn ang="0">
                  <a:pos x="25" y="74"/>
                </a:cxn>
                <a:cxn ang="0">
                  <a:pos x="21" y="73"/>
                </a:cxn>
                <a:cxn ang="0">
                  <a:pos x="8" y="73"/>
                </a:cxn>
                <a:cxn ang="0">
                  <a:pos x="3" y="70"/>
                </a:cxn>
                <a:cxn ang="0">
                  <a:pos x="0" y="67"/>
                </a:cxn>
                <a:cxn ang="0">
                  <a:pos x="0" y="64"/>
                </a:cxn>
                <a:cxn ang="0">
                  <a:pos x="2" y="62"/>
                </a:cxn>
                <a:cxn ang="0">
                  <a:pos x="4" y="60"/>
                </a:cxn>
                <a:cxn ang="0">
                  <a:pos x="7" y="58"/>
                </a:cxn>
                <a:cxn ang="0">
                  <a:pos x="10" y="56"/>
                </a:cxn>
                <a:cxn ang="0">
                  <a:pos x="14" y="52"/>
                </a:cxn>
                <a:cxn ang="0">
                  <a:pos x="14" y="44"/>
                </a:cxn>
                <a:cxn ang="0">
                  <a:pos x="11" y="32"/>
                </a:cxn>
                <a:cxn ang="0">
                  <a:pos x="8" y="23"/>
                </a:cxn>
                <a:cxn ang="0">
                  <a:pos x="4" y="18"/>
                </a:cxn>
                <a:cxn ang="0">
                  <a:pos x="2" y="11"/>
                </a:cxn>
                <a:cxn ang="0">
                  <a:pos x="2" y="6"/>
                </a:cxn>
                <a:cxn ang="0">
                  <a:pos x="3" y="1"/>
                </a:cxn>
                <a:cxn ang="0">
                  <a:pos x="8" y="0"/>
                </a:cxn>
              </a:cxnLst>
              <a:rect l="0" t="0" r="r" b="b"/>
              <a:pathLst>
                <a:path w="60" h="97">
                  <a:moveTo>
                    <a:pt x="8" y="0"/>
                  </a:moveTo>
                  <a:lnTo>
                    <a:pt x="13" y="4"/>
                  </a:lnTo>
                  <a:lnTo>
                    <a:pt x="15" y="10"/>
                  </a:lnTo>
                  <a:lnTo>
                    <a:pt x="18" y="17"/>
                  </a:lnTo>
                  <a:lnTo>
                    <a:pt x="22" y="25"/>
                  </a:lnTo>
                  <a:lnTo>
                    <a:pt x="25" y="29"/>
                  </a:lnTo>
                  <a:lnTo>
                    <a:pt x="26" y="32"/>
                  </a:lnTo>
                  <a:lnTo>
                    <a:pt x="28" y="33"/>
                  </a:lnTo>
                  <a:lnTo>
                    <a:pt x="28" y="36"/>
                  </a:lnTo>
                  <a:lnTo>
                    <a:pt x="29" y="36"/>
                  </a:lnTo>
                  <a:lnTo>
                    <a:pt x="30" y="37"/>
                  </a:lnTo>
                  <a:lnTo>
                    <a:pt x="33" y="38"/>
                  </a:lnTo>
                  <a:lnTo>
                    <a:pt x="36" y="41"/>
                  </a:lnTo>
                  <a:lnTo>
                    <a:pt x="40" y="44"/>
                  </a:lnTo>
                  <a:lnTo>
                    <a:pt x="47" y="44"/>
                  </a:lnTo>
                  <a:lnTo>
                    <a:pt x="49" y="43"/>
                  </a:lnTo>
                  <a:lnTo>
                    <a:pt x="51" y="41"/>
                  </a:lnTo>
                  <a:lnTo>
                    <a:pt x="54" y="41"/>
                  </a:lnTo>
                  <a:lnTo>
                    <a:pt x="58" y="45"/>
                  </a:lnTo>
                  <a:lnTo>
                    <a:pt x="59" y="49"/>
                  </a:lnTo>
                  <a:lnTo>
                    <a:pt x="60" y="52"/>
                  </a:lnTo>
                  <a:lnTo>
                    <a:pt x="59" y="55"/>
                  </a:lnTo>
                  <a:lnTo>
                    <a:pt x="56" y="58"/>
                  </a:lnTo>
                  <a:lnTo>
                    <a:pt x="48" y="67"/>
                  </a:lnTo>
                  <a:lnTo>
                    <a:pt x="41" y="80"/>
                  </a:lnTo>
                  <a:lnTo>
                    <a:pt x="40" y="84"/>
                  </a:lnTo>
                  <a:lnTo>
                    <a:pt x="37" y="88"/>
                  </a:lnTo>
                  <a:lnTo>
                    <a:pt x="36" y="90"/>
                  </a:lnTo>
                  <a:lnTo>
                    <a:pt x="33" y="95"/>
                  </a:lnTo>
                  <a:lnTo>
                    <a:pt x="28" y="97"/>
                  </a:lnTo>
                  <a:lnTo>
                    <a:pt x="23" y="97"/>
                  </a:lnTo>
                  <a:lnTo>
                    <a:pt x="21" y="96"/>
                  </a:lnTo>
                  <a:lnTo>
                    <a:pt x="19" y="95"/>
                  </a:lnTo>
                  <a:lnTo>
                    <a:pt x="19" y="92"/>
                  </a:lnTo>
                  <a:lnTo>
                    <a:pt x="21" y="89"/>
                  </a:lnTo>
                  <a:lnTo>
                    <a:pt x="21" y="86"/>
                  </a:lnTo>
                  <a:lnTo>
                    <a:pt x="22" y="84"/>
                  </a:lnTo>
                  <a:lnTo>
                    <a:pt x="23" y="80"/>
                  </a:lnTo>
                  <a:lnTo>
                    <a:pt x="25" y="77"/>
                  </a:lnTo>
                  <a:lnTo>
                    <a:pt x="25" y="74"/>
                  </a:lnTo>
                  <a:lnTo>
                    <a:pt x="21" y="73"/>
                  </a:lnTo>
                  <a:lnTo>
                    <a:pt x="8" y="73"/>
                  </a:lnTo>
                  <a:lnTo>
                    <a:pt x="3" y="70"/>
                  </a:lnTo>
                  <a:lnTo>
                    <a:pt x="0" y="67"/>
                  </a:lnTo>
                  <a:lnTo>
                    <a:pt x="0" y="64"/>
                  </a:lnTo>
                  <a:lnTo>
                    <a:pt x="2" y="62"/>
                  </a:lnTo>
                  <a:lnTo>
                    <a:pt x="4" y="60"/>
                  </a:lnTo>
                  <a:lnTo>
                    <a:pt x="7" y="58"/>
                  </a:lnTo>
                  <a:lnTo>
                    <a:pt x="10" y="56"/>
                  </a:lnTo>
                  <a:lnTo>
                    <a:pt x="14" y="52"/>
                  </a:lnTo>
                  <a:lnTo>
                    <a:pt x="14" y="44"/>
                  </a:lnTo>
                  <a:lnTo>
                    <a:pt x="11" y="32"/>
                  </a:lnTo>
                  <a:lnTo>
                    <a:pt x="8" y="23"/>
                  </a:lnTo>
                  <a:lnTo>
                    <a:pt x="4" y="18"/>
                  </a:lnTo>
                  <a:lnTo>
                    <a:pt x="2" y="11"/>
                  </a:lnTo>
                  <a:lnTo>
                    <a:pt x="2" y="6"/>
                  </a:lnTo>
                  <a:lnTo>
                    <a:pt x="3" y="1"/>
                  </a:lnTo>
                  <a:lnTo>
                    <a:pt x="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1" name="Freeform 41"/>
            <p:cNvSpPr>
              <a:spLocks/>
            </p:cNvSpPr>
            <p:nvPr/>
          </p:nvSpPr>
          <p:spPr bwMode="auto">
            <a:xfrm>
              <a:off x="7569200" y="4230688"/>
              <a:ext cx="155575" cy="149225"/>
            </a:xfrm>
            <a:custGeom>
              <a:avLst/>
              <a:gdLst/>
              <a:ahLst/>
              <a:cxnLst>
                <a:cxn ang="0">
                  <a:pos x="82" y="0"/>
                </a:cxn>
                <a:cxn ang="0">
                  <a:pos x="85" y="0"/>
                </a:cxn>
                <a:cxn ang="0">
                  <a:pos x="87" y="1"/>
                </a:cxn>
                <a:cxn ang="0">
                  <a:pos x="89" y="4"/>
                </a:cxn>
                <a:cxn ang="0">
                  <a:pos x="94" y="9"/>
                </a:cxn>
                <a:cxn ang="0">
                  <a:pos x="97" y="11"/>
                </a:cxn>
                <a:cxn ang="0">
                  <a:pos x="98" y="13"/>
                </a:cxn>
                <a:cxn ang="0">
                  <a:pos x="98" y="16"/>
                </a:cxn>
                <a:cxn ang="0">
                  <a:pos x="97" y="24"/>
                </a:cxn>
                <a:cxn ang="0">
                  <a:pos x="93" y="35"/>
                </a:cxn>
                <a:cxn ang="0">
                  <a:pos x="85" y="45"/>
                </a:cxn>
                <a:cxn ang="0">
                  <a:pos x="71" y="57"/>
                </a:cxn>
                <a:cxn ang="0">
                  <a:pos x="60" y="68"/>
                </a:cxn>
                <a:cxn ang="0">
                  <a:pos x="48" y="82"/>
                </a:cxn>
                <a:cxn ang="0">
                  <a:pos x="42" y="89"/>
                </a:cxn>
                <a:cxn ang="0">
                  <a:pos x="38" y="93"/>
                </a:cxn>
                <a:cxn ang="0">
                  <a:pos x="35" y="94"/>
                </a:cxn>
                <a:cxn ang="0">
                  <a:pos x="31" y="94"/>
                </a:cxn>
                <a:cxn ang="0">
                  <a:pos x="23" y="93"/>
                </a:cxn>
                <a:cxn ang="0">
                  <a:pos x="12" y="91"/>
                </a:cxn>
                <a:cxn ang="0">
                  <a:pos x="4" y="87"/>
                </a:cxn>
                <a:cxn ang="0">
                  <a:pos x="0" y="80"/>
                </a:cxn>
                <a:cxn ang="0">
                  <a:pos x="1" y="74"/>
                </a:cxn>
                <a:cxn ang="0">
                  <a:pos x="8" y="64"/>
                </a:cxn>
                <a:cxn ang="0">
                  <a:pos x="19" y="54"/>
                </a:cxn>
                <a:cxn ang="0">
                  <a:pos x="46" y="35"/>
                </a:cxn>
                <a:cxn ang="0">
                  <a:pos x="54" y="28"/>
                </a:cxn>
                <a:cxn ang="0">
                  <a:pos x="60" y="24"/>
                </a:cxn>
                <a:cxn ang="0">
                  <a:pos x="61" y="20"/>
                </a:cxn>
                <a:cxn ang="0">
                  <a:pos x="63" y="17"/>
                </a:cxn>
                <a:cxn ang="0">
                  <a:pos x="65" y="13"/>
                </a:cxn>
                <a:cxn ang="0">
                  <a:pos x="68" y="11"/>
                </a:cxn>
                <a:cxn ang="0">
                  <a:pos x="72" y="8"/>
                </a:cxn>
                <a:cxn ang="0">
                  <a:pos x="75" y="6"/>
                </a:cxn>
                <a:cxn ang="0">
                  <a:pos x="78" y="4"/>
                </a:cxn>
                <a:cxn ang="0">
                  <a:pos x="80" y="2"/>
                </a:cxn>
                <a:cxn ang="0">
                  <a:pos x="82" y="0"/>
                </a:cxn>
              </a:cxnLst>
              <a:rect l="0" t="0" r="r" b="b"/>
              <a:pathLst>
                <a:path w="98" h="94">
                  <a:moveTo>
                    <a:pt x="82" y="0"/>
                  </a:moveTo>
                  <a:lnTo>
                    <a:pt x="85" y="0"/>
                  </a:lnTo>
                  <a:lnTo>
                    <a:pt x="87" y="1"/>
                  </a:lnTo>
                  <a:lnTo>
                    <a:pt x="89" y="4"/>
                  </a:lnTo>
                  <a:lnTo>
                    <a:pt x="94" y="9"/>
                  </a:lnTo>
                  <a:lnTo>
                    <a:pt x="97" y="11"/>
                  </a:lnTo>
                  <a:lnTo>
                    <a:pt x="98" y="13"/>
                  </a:lnTo>
                  <a:lnTo>
                    <a:pt x="98" y="16"/>
                  </a:lnTo>
                  <a:lnTo>
                    <a:pt x="97" y="24"/>
                  </a:lnTo>
                  <a:lnTo>
                    <a:pt x="93" y="35"/>
                  </a:lnTo>
                  <a:lnTo>
                    <a:pt x="85" y="45"/>
                  </a:lnTo>
                  <a:lnTo>
                    <a:pt x="71" y="57"/>
                  </a:lnTo>
                  <a:lnTo>
                    <a:pt x="60" y="68"/>
                  </a:lnTo>
                  <a:lnTo>
                    <a:pt x="48" y="82"/>
                  </a:lnTo>
                  <a:lnTo>
                    <a:pt x="42" y="89"/>
                  </a:lnTo>
                  <a:lnTo>
                    <a:pt x="38" y="93"/>
                  </a:lnTo>
                  <a:lnTo>
                    <a:pt x="35" y="94"/>
                  </a:lnTo>
                  <a:lnTo>
                    <a:pt x="31" y="94"/>
                  </a:lnTo>
                  <a:lnTo>
                    <a:pt x="23" y="93"/>
                  </a:lnTo>
                  <a:lnTo>
                    <a:pt x="12" y="91"/>
                  </a:lnTo>
                  <a:lnTo>
                    <a:pt x="4" y="87"/>
                  </a:lnTo>
                  <a:lnTo>
                    <a:pt x="0" y="80"/>
                  </a:lnTo>
                  <a:lnTo>
                    <a:pt x="1" y="74"/>
                  </a:lnTo>
                  <a:lnTo>
                    <a:pt x="8" y="64"/>
                  </a:lnTo>
                  <a:lnTo>
                    <a:pt x="19" y="54"/>
                  </a:lnTo>
                  <a:lnTo>
                    <a:pt x="46" y="35"/>
                  </a:lnTo>
                  <a:lnTo>
                    <a:pt x="54" y="28"/>
                  </a:lnTo>
                  <a:lnTo>
                    <a:pt x="60" y="24"/>
                  </a:lnTo>
                  <a:lnTo>
                    <a:pt x="61" y="20"/>
                  </a:lnTo>
                  <a:lnTo>
                    <a:pt x="63" y="17"/>
                  </a:lnTo>
                  <a:lnTo>
                    <a:pt x="65" y="13"/>
                  </a:lnTo>
                  <a:lnTo>
                    <a:pt x="68" y="11"/>
                  </a:lnTo>
                  <a:lnTo>
                    <a:pt x="72" y="8"/>
                  </a:lnTo>
                  <a:lnTo>
                    <a:pt x="75" y="6"/>
                  </a:lnTo>
                  <a:lnTo>
                    <a:pt x="78" y="4"/>
                  </a:lnTo>
                  <a:lnTo>
                    <a:pt x="80" y="2"/>
                  </a:lnTo>
                  <a:lnTo>
                    <a:pt x="8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2" name="Freeform 42"/>
            <p:cNvSpPr>
              <a:spLocks/>
            </p:cNvSpPr>
            <p:nvPr/>
          </p:nvSpPr>
          <p:spPr bwMode="auto">
            <a:xfrm>
              <a:off x="7123113" y="4233863"/>
              <a:ext cx="79375" cy="73025"/>
            </a:xfrm>
            <a:custGeom>
              <a:avLst/>
              <a:gdLst/>
              <a:ahLst/>
              <a:cxnLst>
                <a:cxn ang="0">
                  <a:pos x="47" y="0"/>
                </a:cxn>
                <a:cxn ang="0">
                  <a:pos x="50" y="2"/>
                </a:cxn>
                <a:cxn ang="0">
                  <a:pos x="50" y="9"/>
                </a:cxn>
                <a:cxn ang="0">
                  <a:pos x="47" y="18"/>
                </a:cxn>
                <a:cxn ang="0">
                  <a:pos x="43" y="29"/>
                </a:cxn>
                <a:cxn ang="0">
                  <a:pos x="37" y="37"/>
                </a:cxn>
                <a:cxn ang="0">
                  <a:pos x="32" y="43"/>
                </a:cxn>
                <a:cxn ang="0">
                  <a:pos x="29" y="43"/>
                </a:cxn>
                <a:cxn ang="0">
                  <a:pos x="25" y="44"/>
                </a:cxn>
                <a:cxn ang="0">
                  <a:pos x="22" y="44"/>
                </a:cxn>
                <a:cxn ang="0">
                  <a:pos x="20" y="46"/>
                </a:cxn>
                <a:cxn ang="0">
                  <a:pos x="17" y="44"/>
                </a:cxn>
                <a:cxn ang="0">
                  <a:pos x="14" y="44"/>
                </a:cxn>
                <a:cxn ang="0">
                  <a:pos x="13" y="41"/>
                </a:cxn>
                <a:cxn ang="0">
                  <a:pos x="13" y="29"/>
                </a:cxn>
                <a:cxn ang="0">
                  <a:pos x="5" y="21"/>
                </a:cxn>
                <a:cxn ang="0">
                  <a:pos x="2" y="17"/>
                </a:cxn>
                <a:cxn ang="0">
                  <a:pos x="0" y="13"/>
                </a:cxn>
                <a:cxn ang="0">
                  <a:pos x="3" y="7"/>
                </a:cxn>
                <a:cxn ang="0">
                  <a:pos x="5" y="7"/>
                </a:cxn>
                <a:cxn ang="0">
                  <a:pos x="6" y="9"/>
                </a:cxn>
                <a:cxn ang="0">
                  <a:pos x="11" y="11"/>
                </a:cxn>
                <a:cxn ang="0">
                  <a:pos x="15" y="13"/>
                </a:cxn>
                <a:cxn ang="0">
                  <a:pos x="18" y="13"/>
                </a:cxn>
                <a:cxn ang="0">
                  <a:pos x="21" y="14"/>
                </a:cxn>
                <a:cxn ang="0">
                  <a:pos x="25" y="13"/>
                </a:cxn>
                <a:cxn ang="0">
                  <a:pos x="31" y="10"/>
                </a:cxn>
                <a:cxn ang="0">
                  <a:pos x="37" y="6"/>
                </a:cxn>
                <a:cxn ang="0">
                  <a:pos x="43" y="2"/>
                </a:cxn>
                <a:cxn ang="0">
                  <a:pos x="47" y="0"/>
                </a:cxn>
              </a:cxnLst>
              <a:rect l="0" t="0" r="r" b="b"/>
              <a:pathLst>
                <a:path w="50" h="46">
                  <a:moveTo>
                    <a:pt x="47" y="0"/>
                  </a:moveTo>
                  <a:lnTo>
                    <a:pt x="50" y="2"/>
                  </a:lnTo>
                  <a:lnTo>
                    <a:pt x="50" y="9"/>
                  </a:lnTo>
                  <a:lnTo>
                    <a:pt x="47" y="18"/>
                  </a:lnTo>
                  <a:lnTo>
                    <a:pt x="43" y="29"/>
                  </a:lnTo>
                  <a:lnTo>
                    <a:pt x="37" y="37"/>
                  </a:lnTo>
                  <a:lnTo>
                    <a:pt x="32" y="43"/>
                  </a:lnTo>
                  <a:lnTo>
                    <a:pt x="29" y="43"/>
                  </a:lnTo>
                  <a:lnTo>
                    <a:pt x="25" y="44"/>
                  </a:lnTo>
                  <a:lnTo>
                    <a:pt x="22" y="44"/>
                  </a:lnTo>
                  <a:lnTo>
                    <a:pt x="20" y="46"/>
                  </a:lnTo>
                  <a:lnTo>
                    <a:pt x="17" y="44"/>
                  </a:lnTo>
                  <a:lnTo>
                    <a:pt x="14" y="44"/>
                  </a:lnTo>
                  <a:lnTo>
                    <a:pt x="13" y="41"/>
                  </a:lnTo>
                  <a:lnTo>
                    <a:pt x="13" y="29"/>
                  </a:lnTo>
                  <a:lnTo>
                    <a:pt x="5" y="21"/>
                  </a:lnTo>
                  <a:lnTo>
                    <a:pt x="2" y="17"/>
                  </a:lnTo>
                  <a:lnTo>
                    <a:pt x="0" y="13"/>
                  </a:lnTo>
                  <a:lnTo>
                    <a:pt x="3" y="7"/>
                  </a:lnTo>
                  <a:lnTo>
                    <a:pt x="5" y="7"/>
                  </a:lnTo>
                  <a:lnTo>
                    <a:pt x="6" y="9"/>
                  </a:lnTo>
                  <a:lnTo>
                    <a:pt x="11" y="11"/>
                  </a:lnTo>
                  <a:lnTo>
                    <a:pt x="15" y="13"/>
                  </a:lnTo>
                  <a:lnTo>
                    <a:pt x="18" y="13"/>
                  </a:lnTo>
                  <a:lnTo>
                    <a:pt x="21" y="14"/>
                  </a:lnTo>
                  <a:lnTo>
                    <a:pt x="25" y="13"/>
                  </a:lnTo>
                  <a:lnTo>
                    <a:pt x="31" y="10"/>
                  </a:lnTo>
                  <a:lnTo>
                    <a:pt x="37" y="6"/>
                  </a:lnTo>
                  <a:lnTo>
                    <a:pt x="43" y="2"/>
                  </a:lnTo>
                  <a:lnTo>
                    <a:pt x="4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3" name="Freeform 43"/>
            <p:cNvSpPr>
              <a:spLocks/>
            </p:cNvSpPr>
            <p:nvPr/>
          </p:nvSpPr>
          <p:spPr bwMode="auto">
            <a:xfrm>
              <a:off x="6470650" y="3516313"/>
              <a:ext cx="857250" cy="690563"/>
            </a:xfrm>
            <a:custGeom>
              <a:avLst/>
              <a:gdLst/>
              <a:ahLst/>
              <a:cxnLst>
                <a:cxn ang="0">
                  <a:pos x="390" y="21"/>
                </a:cxn>
                <a:cxn ang="0">
                  <a:pos x="421" y="69"/>
                </a:cxn>
                <a:cxn ang="0">
                  <a:pos x="435" y="117"/>
                </a:cxn>
                <a:cxn ang="0">
                  <a:pos x="461" y="140"/>
                </a:cxn>
                <a:cxn ang="0">
                  <a:pos x="489" y="154"/>
                </a:cxn>
                <a:cxn ang="0">
                  <a:pos x="504" y="208"/>
                </a:cxn>
                <a:cxn ang="0">
                  <a:pos x="539" y="289"/>
                </a:cxn>
                <a:cxn ang="0">
                  <a:pos x="515" y="339"/>
                </a:cxn>
                <a:cxn ang="0">
                  <a:pos x="483" y="392"/>
                </a:cxn>
                <a:cxn ang="0">
                  <a:pos x="469" y="413"/>
                </a:cxn>
                <a:cxn ang="0">
                  <a:pos x="436" y="429"/>
                </a:cxn>
                <a:cxn ang="0">
                  <a:pos x="416" y="422"/>
                </a:cxn>
                <a:cxn ang="0">
                  <a:pos x="396" y="432"/>
                </a:cxn>
                <a:cxn ang="0">
                  <a:pos x="387" y="428"/>
                </a:cxn>
                <a:cxn ang="0">
                  <a:pos x="358" y="413"/>
                </a:cxn>
                <a:cxn ang="0">
                  <a:pos x="353" y="383"/>
                </a:cxn>
                <a:cxn ang="0">
                  <a:pos x="340" y="372"/>
                </a:cxn>
                <a:cxn ang="0">
                  <a:pos x="334" y="358"/>
                </a:cxn>
                <a:cxn ang="0">
                  <a:pos x="325" y="363"/>
                </a:cxn>
                <a:cxn ang="0">
                  <a:pos x="318" y="340"/>
                </a:cxn>
                <a:cxn ang="0">
                  <a:pos x="302" y="361"/>
                </a:cxn>
                <a:cxn ang="0">
                  <a:pos x="284" y="366"/>
                </a:cxn>
                <a:cxn ang="0">
                  <a:pos x="287" y="341"/>
                </a:cxn>
                <a:cxn ang="0">
                  <a:pos x="253" y="322"/>
                </a:cxn>
                <a:cxn ang="0">
                  <a:pos x="238" y="310"/>
                </a:cxn>
                <a:cxn ang="0">
                  <a:pos x="194" y="325"/>
                </a:cxn>
                <a:cxn ang="0">
                  <a:pos x="176" y="322"/>
                </a:cxn>
                <a:cxn ang="0">
                  <a:pos x="154" y="347"/>
                </a:cxn>
                <a:cxn ang="0">
                  <a:pos x="148" y="369"/>
                </a:cxn>
                <a:cxn ang="0">
                  <a:pos x="98" y="363"/>
                </a:cxn>
                <a:cxn ang="0">
                  <a:pos x="63" y="378"/>
                </a:cxn>
                <a:cxn ang="0">
                  <a:pos x="37" y="363"/>
                </a:cxn>
                <a:cxn ang="0">
                  <a:pos x="53" y="326"/>
                </a:cxn>
                <a:cxn ang="0">
                  <a:pos x="37" y="296"/>
                </a:cxn>
                <a:cxn ang="0">
                  <a:pos x="20" y="258"/>
                </a:cxn>
                <a:cxn ang="0">
                  <a:pos x="23" y="232"/>
                </a:cxn>
                <a:cxn ang="0">
                  <a:pos x="0" y="204"/>
                </a:cxn>
                <a:cxn ang="0">
                  <a:pos x="26" y="169"/>
                </a:cxn>
                <a:cxn ang="0">
                  <a:pos x="61" y="144"/>
                </a:cxn>
                <a:cxn ang="0">
                  <a:pos x="111" y="136"/>
                </a:cxn>
                <a:cxn ang="0">
                  <a:pos x="116" y="113"/>
                </a:cxn>
                <a:cxn ang="0">
                  <a:pos x="130" y="78"/>
                </a:cxn>
                <a:cxn ang="0">
                  <a:pos x="157" y="82"/>
                </a:cxn>
                <a:cxn ang="0">
                  <a:pos x="172" y="52"/>
                </a:cxn>
                <a:cxn ang="0">
                  <a:pos x="194" y="52"/>
                </a:cxn>
                <a:cxn ang="0">
                  <a:pos x="217" y="56"/>
                </a:cxn>
                <a:cxn ang="0">
                  <a:pos x="221" y="47"/>
                </a:cxn>
                <a:cxn ang="0">
                  <a:pos x="231" y="33"/>
                </a:cxn>
                <a:cxn ang="0">
                  <a:pos x="236" y="17"/>
                </a:cxn>
                <a:cxn ang="0">
                  <a:pos x="253" y="37"/>
                </a:cxn>
                <a:cxn ang="0">
                  <a:pos x="261" y="13"/>
                </a:cxn>
                <a:cxn ang="0">
                  <a:pos x="273" y="25"/>
                </a:cxn>
                <a:cxn ang="0">
                  <a:pos x="308" y="22"/>
                </a:cxn>
                <a:cxn ang="0">
                  <a:pos x="303" y="62"/>
                </a:cxn>
                <a:cxn ang="0">
                  <a:pos x="338" y="91"/>
                </a:cxn>
                <a:cxn ang="0">
                  <a:pos x="368" y="100"/>
                </a:cxn>
                <a:cxn ang="0">
                  <a:pos x="373" y="41"/>
                </a:cxn>
                <a:cxn ang="0">
                  <a:pos x="381" y="0"/>
                </a:cxn>
              </a:cxnLst>
              <a:rect l="0" t="0" r="r" b="b"/>
              <a:pathLst>
                <a:path w="540" h="435">
                  <a:moveTo>
                    <a:pt x="381" y="0"/>
                  </a:moveTo>
                  <a:lnTo>
                    <a:pt x="383" y="2"/>
                  </a:lnTo>
                  <a:lnTo>
                    <a:pt x="385" y="10"/>
                  </a:lnTo>
                  <a:lnTo>
                    <a:pt x="390" y="21"/>
                  </a:lnTo>
                  <a:lnTo>
                    <a:pt x="395" y="33"/>
                  </a:lnTo>
                  <a:lnTo>
                    <a:pt x="401" y="43"/>
                  </a:lnTo>
                  <a:lnTo>
                    <a:pt x="411" y="56"/>
                  </a:lnTo>
                  <a:lnTo>
                    <a:pt x="421" y="69"/>
                  </a:lnTo>
                  <a:lnTo>
                    <a:pt x="428" y="82"/>
                  </a:lnTo>
                  <a:lnTo>
                    <a:pt x="431" y="92"/>
                  </a:lnTo>
                  <a:lnTo>
                    <a:pt x="433" y="104"/>
                  </a:lnTo>
                  <a:lnTo>
                    <a:pt x="435" y="117"/>
                  </a:lnTo>
                  <a:lnTo>
                    <a:pt x="439" y="126"/>
                  </a:lnTo>
                  <a:lnTo>
                    <a:pt x="444" y="133"/>
                  </a:lnTo>
                  <a:lnTo>
                    <a:pt x="451" y="137"/>
                  </a:lnTo>
                  <a:lnTo>
                    <a:pt x="461" y="140"/>
                  </a:lnTo>
                  <a:lnTo>
                    <a:pt x="472" y="143"/>
                  </a:lnTo>
                  <a:lnTo>
                    <a:pt x="480" y="145"/>
                  </a:lnTo>
                  <a:lnTo>
                    <a:pt x="487" y="148"/>
                  </a:lnTo>
                  <a:lnTo>
                    <a:pt x="489" y="154"/>
                  </a:lnTo>
                  <a:lnTo>
                    <a:pt x="489" y="163"/>
                  </a:lnTo>
                  <a:lnTo>
                    <a:pt x="492" y="177"/>
                  </a:lnTo>
                  <a:lnTo>
                    <a:pt x="498" y="192"/>
                  </a:lnTo>
                  <a:lnTo>
                    <a:pt x="504" y="208"/>
                  </a:lnTo>
                  <a:lnTo>
                    <a:pt x="511" y="222"/>
                  </a:lnTo>
                  <a:lnTo>
                    <a:pt x="519" y="237"/>
                  </a:lnTo>
                  <a:lnTo>
                    <a:pt x="533" y="273"/>
                  </a:lnTo>
                  <a:lnTo>
                    <a:pt x="539" y="289"/>
                  </a:lnTo>
                  <a:lnTo>
                    <a:pt x="540" y="302"/>
                  </a:lnTo>
                  <a:lnTo>
                    <a:pt x="536" y="314"/>
                  </a:lnTo>
                  <a:lnTo>
                    <a:pt x="526" y="326"/>
                  </a:lnTo>
                  <a:lnTo>
                    <a:pt x="515" y="339"/>
                  </a:lnTo>
                  <a:lnTo>
                    <a:pt x="503" y="351"/>
                  </a:lnTo>
                  <a:lnTo>
                    <a:pt x="495" y="361"/>
                  </a:lnTo>
                  <a:lnTo>
                    <a:pt x="487" y="377"/>
                  </a:lnTo>
                  <a:lnTo>
                    <a:pt x="483" y="392"/>
                  </a:lnTo>
                  <a:lnTo>
                    <a:pt x="478" y="403"/>
                  </a:lnTo>
                  <a:lnTo>
                    <a:pt x="477" y="406"/>
                  </a:lnTo>
                  <a:lnTo>
                    <a:pt x="472" y="411"/>
                  </a:lnTo>
                  <a:lnTo>
                    <a:pt x="469" y="413"/>
                  </a:lnTo>
                  <a:lnTo>
                    <a:pt x="465" y="414"/>
                  </a:lnTo>
                  <a:lnTo>
                    <a:pt x="459" y="415"/>
                  </a:lnTo>
                  <a:lnTo>
                    <a:pt x="443" y="424"/>
                  </a:lnTo>
                  <a:lnTo>
                    <a:pt x="436" y="429"/>
                  </a:lnTo>
                  <a:lnTo>
                    <a:pt x="431" y="432"/>
                  </a:lnTo>
                  <a:lnTo>
                    <a:pt x="428" y="430"/>
                  </a:lnTo>
                  <a:lnTo>
                    <a:pt x="422" y="426"/>
                  </a:lnTo>
                  <a:lnTo>
                    <a:pt x="416" y="422"/>
                  </a:lnTo>
                  <a:lnTo>
                    <a:pt x="409" y="421"/>
                  </a:lnTo>
                  <a:lnTo>
                    <a:pt x="403" y="422"/>
                  </a:lnTo>
                  <a:lnTo>
                    <a:pt x="399" y="430"/>
                  </a:lnTo>
                  <a:lnTo>
                    <a:pt x="396" y="432"/>
                  </a:lnTo>
                  <a:lnTo>
                    <a:pt x="395" y="435"/>
                  </a:lnTo>
                  <a:lnTo>
                    <a:pt x="391" y="435"/>
                  </a:lnTo>
                  <a:lnTo>
                    <a:pt x="390" y="432"/>
                  </a:lnTo>
                  <a:lnTo>
                    <a:pt x="387" y="428"/>
                  </a:lnTo>
                  <a:lnTo>
                    <a:pt x="380" y="420"/>
                  </a:lnTo>
                  <a:lnTo>
                    <a:pt x="370" y="415"/>
                  </a:lnTo>
                  <a:lnTo>
                    <a:pt x="364" y="414"/>
                  </a:lnTo>
                  <a:lnTo>
                    <a:pt x="358" y="413"/>
                  </a:lnTo>
                  <a:lnTo>
                    <a:pt x="357" y="409"/>
                  </a:lnTo>
                  <a:lnTo>
                    <a:pt x="355" y="400"/>
                  </a:lnTo>
                  <a:lnTo>
                    <a:pt x="355" y="385"/>
                  </a:lnTo>
                  <a:lnTo>
                    <a:pt x="353" y="383"/>
                  </a:lnTo>
                  <a:lnTo>
                    <a:pt x="351" y="380"/>
                  </a:lnTo>
                  <a:lnTo>
                    <a:pt x="349" y="377"/>
                  </a:lnTo>
                  <a:lnTo>
                    <a:pt x="343" y="374"/>
                  </a:lnTo>
                  <a:lnTo>
                    <a:pt x="340" y="372"/>
                  </a:lnTo>
                  <a:lnTo>
                    <a:pt x="336" y="363"/>
                  </a:lnTo>
                  <a:lnTo>
                    <a:pt x="336" y="356"/>
                  </a:lnTo>
                  <a:lnTo>
                    <a:pt x="335" y="356"/>
                  </a:lnTo>
                  <a:lnTo>
                    <a:pt x="334" y="358"/>
                  </a:lnTo>
                  <a:lnTo>
                    <a:pt x="334" y="361"/>
                  </a:lnTo>
                  <a:lnTo>
                    <a:pt x="328" y="366"/>
                  </a:lnTo>
                  <a:lnTo>
                    <a:pt x="327" y="366"/>
                  </a:lnTo>
                  <a:lnTo>
                    <a:pt x="325" y="363"/>
                  </a:lnTo>
                  <a:lnTo>
                    <a:pt x="324" y="356"/>
                  </a:lnTo>
                  <a:lnTo>
                    <a:pt x="324" y="340"/>
                  </a:lnTo>
                  <a:lnTo>
                    <a:pt x="323" y="339"/>
                  </a:lnTo>
                  <a:lnTo>
                    <a:pt x="318" y="340"/>
                  </a:lnTo>
                  <a:lnTo>
                    <a:pt x="312" y="346"/>
                  </a:lnTo>
                  <a:lnTo>
                    <a:pt x="306" y="351"/>
                  </a:lnTo>
                  <a:lnTo>
                    <a:pt x="303" y="355"/>
                  </a:lnTo>
                  <a:lnTo>
                    <a:pt x="302" y="361"/>
                  </a:lnTo>
                  <a:lnTo>
                    <a:pt x="298" y="365"/>
                  </a:lnTo>
                  <a:lnTo>
                    <a:pt x="295" y="365"/>
                  </a:lnTo>
                  <a:lnTo>
                    <a:pt x="291" y="366"/>
                  </a:lnTo>
                  <a:lnTo>
                    <a:pt x="284" y="366"/>
                  </a:lnTo>
                  <a:lnTo>
                    <a:pt x="282" y="363"/>
                  </a:lnTo>
                  <a:lnTo>
                    <a:pt x="283" y="356"/>
                  </a:lnTo>
                  <a:lnTo>
                    <a:pt x="286" y="350"/>
                  </a:lnTo>
                  <a:lnTo>
                    <a:pt x="287" y="341"/>
                  </a:lnTo>
                  <a:lnTo>
                    <a:pt x="283" y="335"/>
                  </a:lnTo>
                  <a:lnTo>
                    <a:pt x="275" y="329"/>
                  </a:lnTo>
                  <a:lnTo>
                    <a:pt x="264" y="326"/>
                  </a:lnTo>
                  <a:lnTo>
                    <a:pt x="253" y="322"/>
                  </a:lnTo>
                  <a:lnTo>
                    <a:pt x="247" y="317"/>
                  </a:lnTo>
                  <a:lnTo>
                    <a:pt x="247" y="313"/>
                  </a:lnTo>
                  <a:lnTo>
                    <a:pt x="245" y="311"/>
                  </a:lnTo>
                  <a:lnTo>
                    <a:pt x="238" y="310"/>
                  </a:lnTo>
                  <a:lnTo>
                    <a:pt x="228" y="311"/>
                  </a:lnTo>
                  <a:lnTo>
                    <a:pt x="212" y="317"/>
                  </a:lnTo>
                  <a:lnTo>
                    <a:pt x="201" y="321"/>
                  </a:lnTo>
                  <a:lnTo>
                    <a:pt x="194" y="325"/>
                  </a:lnTo>
                  <a:lnTo>
                    <a:pt x="193" y="326"/>
                  </a:lnTo>
                  <a:lnTo>
                    <a:pt x="190" y="325"/>
                  </a:lnTo>
                  <a:lnTo>
                    <a:pt x="184" y="324"/>
                  </a:lnTo>
                  <a:lnTo>
                    <a:pt x="176" y="322"/>
                  </a:lnTo>
                  <a:lnTo>
                    <a:pt x="168" y="322"/>
                  </a:lnTo>
                  <a:lnTo>
                    <a:pt x="161" y="326"/>
                  </a:lnTo>
                  <a:lnTo>
                    <a:pt x="157" y="335"/>
                  </a:lnTo>
                  <a:lnTo>
                    <a:pt x="154" y="347"/>
                  </a:lnTo>
                  <a:lnTo>
                    <a:pt x="152" y="358"/>
                  </a:lnTo>
                  <a:lnTo>
                    <a:pt x="150" y="366"/>
                  </a:lnTo>
                  <a:lnTo>
                    <a:pt x="150" y="370"/>
                  </a:lnTo>
                  <a:lnTo>
                    <a:pt x="148" y="369"/>
                  </a:lnTo>
                  <a:lnTo>
                    <a:pt x="141" y="367"/>
                  </a:lnTo>
                  <a:lnTo>
                    <a:pt x="112" y="359"/>
                  </a:lnTo>
                  <a:lnTo>
                    <a:pt x="107" y="359"/>
                  </a:lnTo>
                  <a:lnTo>
                    <a:pt x="98" y="363"/>
                  </a:lnTo>
                  <a:lnTo>
                    <a:pt x="90" y="369"/>
                  </a:lnTo>
                  <a:lnTo>
                    <a:pt x="79" y="374"/>
                  </a:lnTo>
                  <a:lnTo>
                    <a:pt x="71" y="377"/>
                  </a:lnTo>
                  <a:lnTo>
                    <a:pt x="63" y="378"/>
                  </a:lnTo>
                  <a:lnTo>
                    <a:pt x="55" y="378"/>
                  </a:lnTo>
                  <a:lnTo>
                    <a:pt x="48" y="376"/>
                  </a:lnTo>
                  <a:lnTo>
                    <a:pt x="42" y="370"/>
                  </a:lnTo>
                  <a:lnTo>
                    <a:pt x="37" y="363"/>
                  </a:lnTo>
                  <a:lnTo>
                    <a:pt x="34" y="356"/>
                  </a:lnTo>
                  <a:lnTo>
                    <a:pt x="34" y="350"/>
                  </a:lnTo>
                  <a:lnTo>
                    <a:pt x="50" y="333"/>
                  </a:lnTo>
                  <a:lnTo>
                    <a:pt x="53" y="326"/>
                  </a:lnTo>
                  <a:lnTo>
                    <a:pt x="52" y="319"/>
                  </a:lnTo>
                  <a:lnTo>
                    <a:pt x="45" y="310"/>
                  </a:lnTo>
                  <a:lnTo>
                    <a:pt x="40" y="303"/>
                  </a:lnTo>
                  <a:lnTo>
                    <a:pt x="37" y="296"/>
                  </a:lnTo>
                  <a:lnTo>
                    <a:pt x="37" y="287"/>
                  </a:lnTo>
                  <a:lnTo>
                    <a:pt x="34" y="280"/>
                  </a:lnTo>
                  <a:lnTo>
                    <a:pt x="27" y="270"/>
                  </a:lnTo>
                  <a:lnTo>
                    <a:pt x="20" y="258"/>
                  </a:lnTo>
                  <a:lnTo>
                    <a:pt x="18" y="247"/>
                  </a:lnTo>
                  <a:lnTo>
                    <a:pt x="19" y="239"/>
                  </a:lnTo>
                  <a:lnTo>
                    <a:pt x="23" y="235"/>
                  </a:lnTo>
                  <a:lnTo>
                    <a:pt x="23" y="232"/>
                  </a:lnTo>
                  <a:lnTo>
                    <a:pt x="19" y="226"/>
                  </a:lnTo>
                  <a:lnTo>
                    <a:pt x="5" y="215"/>
                  </a:lnTo>
                  <a:lnTo>
                    <a:pt x="1" y="210"/>
                  </a:lnTo>
                  <a:lnTo>
                    <a:pt x="0" y="204"/>
                  </a:lnTo>
                  <a:lnTo>
                    <a:pt x="3" y="196"/>
                  </a:lnTo>
                  <a:lnTo>
                    <a:pt x="14" y="180"/>
                  </a:lnTo>
                  <a:lnTo>
                    <a:pt x="19" y="174"/>
                  </a:lnTo>
                  <a:lnTo>
                    <a:pt x="26" y="169"/>
                  </a:lnTo>
                  <a:lnTo>
                    <a:pt x="35" y="161"/>
                  </a:lnTo>
                  <a:lnTo>
                    <a:pt x="46" y="152"/>
                  </a:lnTo>
                  <a:lnTo>
                    <a:pt x="56" y="147"/>
                  </a:lnTo>
                  <a:lnTo>
                    <a:pt x="61" y="144"/>
                  </a:lnTo>
                  <a:lnTo>
                    <a:pt x="79" y="144"/>
                  </a:lnTo>
                  <a:lnTo>
                    <a:pt x="89" y="141"/>
                  </a:lnTo>
                  <a:lnTo>
                    <a:pt x="94" y="139"/>
                  </a:lnTo>
                  <a:lnTo>
                    <a:pt x="111" y="136"/>
                  </a:lnTo>
                  <a:lnTo>
                    <a:pt x="116" y="135"/>
                  </a:lnTo>
                  <a:lnTo>
                    <a:pt x="119" y="132"/>
                  </a:lnTo>
                  <a:lnTo>
                    <a:pt x="119" y="125"/>
                  </a:lnTo>
                  <a:lnTo>
                    <a:pt x="116" y="113"/>
                  </a:lnTo>
                  <a:lnTo>
                    <a:pt x="116" y="87"/>
                  </a:lnTo>
                  <a:lnTo>
                    <a:pt x="117" y="80"/>
                  </a:lnTo>
                  <a:lnTo>
                    <a:pt x="122" y="78"/>
                  </a:lnTo>
                  <a:lnTo>
                    <a:pt x="130" y="78"/>
                  </a:lnTo>
                  <a:lnTo>
                    <a:pt x="138" y="81"/>
                  </a:lnTo>
                  <a:lnTo>
                    <a:pt x="146" y="82"/>
                  </a:lnTo>
                  <a:lnTo>
                    <a:pt x="153" y="84"/>
                  </a:lnTo>
                  <a:lnTo>
                    <a:pt x="157" y="82"/>
                  </a:lnTo>
                  <a:lnTo>
                    <a:pt x="160" y="76"/>
                  </a:lnTo>
                  <a:lnTo>
                    <a:pt x="164" y="66"/>
                  </a:lnTo>
                  <a:lnTo>
                    <a:pt x="168" y="58"/>
                  </a:lnTo>
                  <a:lnTo>
                    <a:pt x="172" y="52"/>
                  </a:lnTo>
                  <a:lnTo>
                    <a:pt x="178" y="48"/>
                  </a:lnTo>
                  <a:lnTo>
                    <a:pt x="182" y="45"/>
                  </a:lnTo>
                  <a:lnTo>
                    <a:pt x="187" y="45"/>
                  </a:lnTo>
                  <a:lnTo>
                    <a:pt x="194" y="52"/>
                  </a:lnTo>
                  <a:lnTo>
                    <a:pt x="201" y="61"/>
                  </a:lnTo>
                  <a:lnTo>
                    <a:pt x="208" y="65"/>
                  </a:lnTo>
                  <a:lnTo>
                    <a:pt x="213" y="63"/>
                  </a:lnTo>
                  <a:lnTo>
                    <a:pt x="217" y="56"/>
                  </a:lnTo>
                  <a:lnTo>
                    <a:pt x="219" y="52"/>
                  </a:lnTo>
                  <a:lnTo>
                    <a:pt x="220" y="50"/>
                  </a:lnTo>
                  <a:lnTo>
                    <a:pt x="220" y="48"/>
                  </a:lnTo>
                  <a:lnTo>
                    <a:pt x="221" y="47"/>
                  </a:lnTo>
                  <a:lnTo>
                    <a:pt x="221" y="44"/>
                  </a:lnTo>
                  <a:lnTo>
                    <a:pt x="225" y="40"/>
                  </a:lnTo>
                  <a:lnTo>
                    <a:pt x="228" y="36"/>
                  </a:lnTo>
                  <a:lnTo>
                    <a:pt x="231" y="33"/>
                  </a:lnTo>
                  <a:lnTo>
                    <a:pt x="232" y="29"/>
                  </a:lnTo>
                  <a:lnTo>
                    <a:pt x="232" y="14"/>
                  </a:lnTo>
                  <a:lnTo>
                    <a:pt x="234" y="14"/>
                  </a:lnTo>
                  <a:lnTo>
                    <a:pt x="236" y="17"/>
                  </a:lnTo>
                  <a:lnTo>
                    <a:pt x="245" y="28"/>
                  </a:lnTo>
                  <a:lnTo>
                    <a:pt x="249" y="32"/>
                  </a:lnTo>
                  <a:lnTo>
                    <a:pt x="250" y="34"/>
                  </a:lnTo>
                  <a:lnTo>
                    <a:pt x="253" y="37"/>
                  </a:lnTo>
                  <a:lnTo>
                    <a:pt x="253" y="21"/>
                  </a:lnTo>
                  <a:lnTo>
                    <a:pt x="256" y="15"/>
                  </a:lnTo>
                  <a:lnTo>
                    <a:pt x="258" y="13"/>
                  </a:lnTo>
                  <a:lnTo>
                    <a:pt x="261" y="13"/>
                  </a:lnTo>
                  <a:lnTo>
                    <a:pt x="267" y="18"/>
                  </a:lnTo>
                  <a:lnTo>
                    <a:pt x="269" y="19"/>
                  </a:lnTo>
                  <a:lnTo>
                    <a:pt x="272" y="22"/>
                  </a:lnTo>
                  <a:lnTo>
                    <a:pt x="273" y="25"/>
                  </a:lnTo>
                  <a:lnTo>
                    <a:pt x="275" y="25"/>
                  </a:lnTo>
                  <a:lnTo>
                    <a:pt x="279" y="24"/>
                  </a:lnTo>
                  <a:lnTo>
                    <a:pt x="288" y="22"/>
                  </a:lnTo>
                  <a:lnTo>
                    <a:pt x="308" y="22"/>
                  </a:lnTo>
                  <a:lnTo>
                    <a:pt x="313" y="26"/>
                  </a:lnTo>
                  <a:lnTo>
                    <a:pt x="313" y="33"/>
                  </a:lnTo>
                  <a:lnTo>
                    <a:pt x="305" y="52"/>
                  </a:lnTo>
                  <a:lnTo>
                    <a:pt x="303" y="62"/>
                  </a:lnTo>
                  <a:lnTo>
                    <a:pt x="305" y="69"/>
                  </a:lnTo>
                  <a:lnTo>
                    <a:pt x="314" y="76"/>
                  </a:lnTo>
                  <a:lnTo>
                    <a:pt x="327" y="84"/>
                  </a:lnTo>
                  <a:lnTo>
                    <a:pt x="338" y="91"/>
                  </a:lnTo>
                  <a:lnTo>
                    <a:pt x="351" y="102"/>
                  </a:lnTo>
                  <a:lnTo>
                    <a:pt x="358" y="106"/>
                  </a:lnTo>
                  <a:lnTo>
                    <a:pt x="364" y="106"/>
                  </a:lnTo>
                  <a:lnTo>
                    <a:pt x="368" y="100"/>
                  </a:lnTo>
                  <a:lnTo>
                    <a:pt x="372" y="88"/>
                  </a:lnTo>
                  <a:lnTo>
                    <a:pt x="376" y="74"/>
                  </a:lnTo>
                  <a:lnTo>
                    <a:pt x="379" y="61"/>
                  </a:lnTo>
                  <a:lnTo>
                    <a:pt x="373" y="41"/>
                  </a:lnTo>
                  <a:lnTo>
                    <a:pt x="373" y="28"/>
                  </a:lnTo>
                  <a:lnTo>
                    <a:pt x="376" y="15"/>
                  </a:lnTo>
                  <a:lnTo>
                    <a:pt x="379" y="4"/>
                  </a:lnTo>
                  <a:lnTo>
                    <a:pt x="38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4" name="Freeform 44"/>
            <p:cNvSpPr>
              <a:spLocks/>
            </p:cNvSpPr>
            <p:nvPr/>
          </p:nvSpPr>
          <p:spPr bwMode="auto">
            <a:xfrm>
              <a:off x="7793038" y="3649663"/>
              <a:ext cx="49213" cy="42863"/>
            </a:xfrm>
            <a:custGeom>
              <a:avLst/>
              <a:gdLst/>
              <a:ahLst/>
              <a:cxnLst>
                <a:cxn ang="0">
                  <a:pos x="23" y="0"/>
                </a:cxn>
                <a:cxn ang="0">
                  <a:pos x="28" y="0"/>
                </a:cxn>
                <a:cxn ang="0">
                  <a:pos x="31" y="4"/>
                </a:cxn>
                <a:cxn ang="0">
                  <a:pos x="28" y="9"/>
                </a:cxn>
                <a:cxn ang="0">
                  <a:pos x="23" y="18"/>
                </a:cxn>
                <a:cxn ang="0">
                  <a:pos x="15" y="23"/>
                </a:cxn>
                <a:cxn ang="0">
                  <a:pos x="8" y="27"/>
                </a:cxn>
                <a:cxn ang="0">
                  <a:pos x="0" y="26"/>
                </a:cxn>
                <a:cxn ang="0">
                  <a:pos x="1" y="23"/>
                </a:cxn>
                <a:cxn ang="0">
                  <a:pos x="5" y="18"/>
                </a:cxn>
                <a:cxn ang="0">
                  <a:pos x="11" y="11"/>
                </a:cxn>
                <a:cxn ang="0">
                  <a:pos x="16" y="5"/>
                </a:cxn>
                <a:cxn ang="0">
                  <a:pos x="23" y="0"/>
                </a:cxn>
              </a:cxnLst>
              <a:rect l="0" t="0" r="r" b="b"/>
              <a:pathLst>
                <a:path w="31" h="27">
                  <a:moveTo>
                    <a:pt x="23" y="0"/>
                  </a:moveTo>
                  <a:lnTo>
                    <a:pt x="28" y="0"/>
                  </a:lnTo>
                  <a:lnTo>
                    <a:pt x="31" y="4"/>
                  </a:lnTo>
                  <a:lnTo>
                    <a:pt x="28" y="9"/>
                  </a:lnTo>
                  <a:lnTo>
                    <a:pt x="23" y="18"/>
                  </a:lnTo>
                  <a:lnTo>
                    <a:pt x="15" y="23"/>
                  </a:lnTo>
                  <a:lnTo>
                    <a:pt x="8" y="27"/>
                  </a:lnTo>
                  <a:lnTo>
                    <a:pt x="0" y="26"/>
                  </a:lnTo>
                  <a:lnTo>
                    <a:pt x="1" y="23"/>
                  </a:lnTo>
                  <a:lnTo>
                    <a:pt x="5" y="18"/>
                  </a:lnTo>
                  <a:lnTo>
                    <a:pt x="11" y="11"/>
                  </a:lnTo>
                  <a:lnTo>
                    <a:pt x="16" y="5"/>
                  </a:lnTo>
                  <a:lnTo>
                    <a:pt x="2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5" name="Freeform 45"/>
            <p:cNvSpPr>
              <a:spLocks/>
            </p:cNvSpPr>
            <p:nvPr/>
          </p:nvSpPr>
          <p:spPr bwMode="auto">
            <a:xfrm>
              <a:off x="7524750" y="3757613"/>
              <a:ext cx="50800" cy="46038"/>
            </a:xfrm>
            <a:custGeom>
              <a:avLst/>
              <a:gdLst/>
              <a:ahLst/>
              <a:cxnLst>
                <a:cxn ang="0">
                  <a:pos x="0" y="0"/>
                </a:cxn>
                <a:cxn ang="0">
                  <a:pos x="6" y="0"/>
                </a:cxn>
                <a:cxn ang="0">
                  <a:pos x="10" y="2"/>
                </a:cxn>
                <a:cxn ang="0">
                  <a:pos x="21" y="6"/>
                </a:cxn>
                <a:cxn ang="0">
                  <a:pos x="28" y="11"/>
                </a:cxn>
                <a:cxn ang="0">
                  <a:pos x="30" y="17"/>
                </a:cxn>
                <a:cxn ang="0">
                  <a:pos x="32" y="22"/>
                </a:cxn>
                <a:cxn ang="0">
                  <a:pos x="28" y="28"/>
                </a:cxn>
                <a:cxn ang="0">
                  <a:pos x="22" y="29"/>
                </a:cxn>
                <a:cxn ang="0">
                  <a:pos x="15" y="25"/>
                </a:cxn>
                <a:cxn ang="0">
                  <a:pos x="10" y="17"/>
                </a:cxn>
                <a:cxn ang="0">
                  <a:pos x="9" y="14"/>
                </a:cxn>
                <a:cxn ang="0">
                  <a:pos x="6" y="11"/>
                </a:cxn>
                <a:cxn ang="0">
                  <a:pos x="4" y="9"/>
                </a:cxn>
                <a:cxn ang="0">
                  <a:pos x="0" y="4"/>
                </a:cxn>
                <a:cxn ang="0">
                  <a:pos x="0" y="0"/>
                </a:cxn>
              </a:cxnLst>
              <a:rect l="0" t="0" r="r" b="b"/>
              <a:pathLst>
                <a:path w="32" h="29">
                  <a:moveTo>
                    <a:pt x="0" y="0"/>
                  </a:moveTo>
                  <a:lnTo>
                    <a:pt x="6" y="0"/>
                  </a:lnTo>
                  <a:lnTo>
                    <a:pt x="10" y="2"/>
                  </a:lnTo>
                  <a:lnTo>
                    <a:pt x="21" y="6"/>
                  </a:lnTo>
                  <a:lnTo>
                    <a:pt x="28" y="11"/>
                  </a:lnTo>
                  <a:lnTo>
                    <a:pt x="30" y="17"/>
                  </a:lnTo>
                  <a:lnTo>
                    <a:pt x="32" y="22"/>
                  </a:lnTo>
                  <a:lnTo>
                    <a:pt x="28" y="28"/>
                  </a:lnTo>
                  <a:lnTo>
                    <a:pt x="22" y="29"/>
                  </a:lnTo>
                  <a:lnTo>
                    <a:pt x="15" y="25"/>
                  </a:lnTo>
                  <a:lnTo>
                    <a:pt x="10" y="17"/>
                  </a:lnTo>
                  <a:lnTo>
                    <a:pt x="9" y="14"/>
                  </a:lnTo>
                  <a:lnTo>
                    <a:pt x="6" y="11"/>
                  </a:lnTo>
                  <a:lnTo>
                    <a:pt x="4" y="9"/>
                  </a:lnTo>
                  <a:lnTo>
                    <a:pt x="0" y="4"/>
                  </a:lnTo>
                  <a:lnTo>
                    <a:pt x="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6" name="Freeform 46"/>
            <p:cNvSpPr>
              <a:spLocks/>
            </p:cNvSpPr>
            <p:nvPr/>
          </p:nvSpPr>
          <p:spPr bwMode="auto">
            <a:xfrm>
              <a:off x="6129338" y="3133725"/>
              <a:ext cx="228600" cy="280988"/>
            </a:xfrm>
            <a:custGeom>
              <a:avLst/>
              <a:gdLst/>
              <a:ahLst/>
              <a:cxnLst>
                <a:cxn ang="0">
                  <a:pos x="3" y="0"/>
                </a:cxn>
                <a:cxn ang="0">
                  <a:pos x="11" y="0"/>
                </a:cxn>
                <a:cxn ang="0">
                  <a:pos x="21" y="4"/>
                </a:cxn>
                <a:cxn ang="0">
                  <a:pos x="30" y="11"/>
                </a:cxn>
                <a:cxn ang="0">
                  <a:pos x="41" y="21"/>
                </a:cxn>
                <a:cxn ang="0">
                  <a:pos x="54" y="32"/>
                </a:cxn>
                <a:cxn ang="0">
                  <a:pos x="67" y="47"/>
                </a:cxn>
                <a:cxn ang="0">
                  <a:pos x="80" y="60"/>
                </a:cxn>
                <a:cxn ang="0">
                  <a:pos x="93" y="71"/>
                </a:cxn>
                <a:cxn ang="0">
                  <a:pos x="105" y="82"/>
                </a:cxn>
                <a:cxn ang="0">
                  <a:pos x="115" y="92"/>
                </a:cxn>
                <a:cxn ang="0">
                  <a:pos x="123" y="101"/>
                </a:cxn>
                <a:cxn ang="0">
                  <a:pos x="129" y="108"/>
                </a:cxn>
                <a:cxn ang="0">
                  <a:pos x="136" y="111"/>
                </a:cxn>
                <a:cxn ang="0">
                  <a:pos x="138" y="111"/>
                </a:cxn>
                <a:cxn ang="0">
                  <a:pos x="141" y="112"/>
                </a:cxn>
                <a:cxn ang="0">
                  <a:pos x="144" y="118"/>
                </a:cxn>
                <a:cxn ang="0">
                  <a:pos x="144" y="122"/>
                </a:cxn>
                <a:cxn ang="0">
                  <a:pos x="142" y="125"/>
                </a:cxn>
                <a:cxn ang="0">
                  <a:pos x="141" y="129"/>
                </a:cxn>
                <a:cxn ang="0">
                  <a:pos x="137" y="138"/>
                </a:cxn>
                <a:cxn ang="0">
                  <a:pos x="134" y="152"/>
                </a:cxn>
                <a:cxn ang="0">
                  <a:pos x="133" y="167"/>
                </a:cxn>
                <a:cxn ang="0">
                  <a:pos x="133" y="171"/>
                </a:cxn>
                <a:cxn ang="0">
                  <a:pos x="130" y="177"/>
                </a:cxn>
                <a:cxn ang="0">
                  <a:pos x="127" y="177"/>
                </a:cxn>
                <a:cxn ang="0">
                  <a:pos x="125" y="175"/>
                </a:cxn>
                <a:cxn ang="0">
                  <a:pos x="121" y="171"/>
                </a:cxn>
                <a:cxn ang="0">
                  <a:pos x="119" y="167"/>
                </a:cxn>
                <a:cxn ang="0">
                  <a:pos x="114" y="162"/>
                </a:cxn>
                <a:cxn ang="0">
                  <a:pos x="103" y="156"/>
                </a:cxn>
                <a:cxn ang="0">
                  <a:pos x="90" y="152"/>
                </a:cxn>
                <a:cxn ang="0">
                  <a:pos x="80" y="148"/>
                </a:cxn>
                <a:cxn ang="0">
                  <a:pos x="73" y="144"/>
                </a:cxn>
                <a:cxn ang="0">
                  <a:pos x="69" y="137"/>
                </a:cxn>
                <a:cxn ang="0">
                  <a:pos x="64" y="123"/>
                </a:cxn>
                <a:cxn ang="0">
                  <a:pos x="62" y="107"/>
                </a:cxn>
                <a:cxn ang="0">
                  <a:pos x="59" y="92"/>
                </a:cxn>
                <a:cxn ang="0">
                  <a:pos x="58" y="81"/>
                </a:cxn>
                <a:cxn ang="0">
                  <a:pos x="55" y="73"/>
                </a:cxn>
                <a:cxn ang="0">
                  <a:pos x="49" y="63"/>
                </a:cxn>
                <a:cxn ang="0">
                  <a:pos x="43" y="54"/>
                </a:cxn>
                <a:cxn ang="0">
                  <a:pos x="36" y="45"/>
                </a:cxn>
                <a:cxn ang="0">
                  <a:pos x="29" y="38"/>
                </a:cxn>
                <a:cxn ang="0">
                  <a:pos x="26" y="34"/>
                </a:cxn>
                <a:cxn ang="0">
                  <a:pos x="18" y="26"/>
                </a:cxn>
                <a:cxn ang="0">
                  <a:pos x="11" y="21"/>
                </a:cxn>
                <a:cxn ang="0">
                  <a:pos x="0" y="7"/>
                </a:cxn>
                <a:cxn ang="0">
                  <a:pos x="0" y="3"/>
                </a:cxn>
                <a:cxn ang="0">
                  <a:pos x="3" y="0"/>
                </a:cxn>
              </a:cxnLst>
              <a:rect l="0" t="0" r="r" b="b"/>
              <a:pathLst>
                <a:path w="144" h="177">
                  <a:moveTo>
                    <a:pt x="3" y="0"/>
                  </a:moveTo>
                  <a:lnTo>
                    <a:pt x="11" y="0"/>
                  </a:lnTo>
                  <a:lnTo>
                    <a:pt x="21" y="4"/>
                  </a:lnTo>
                  <a:lnTo>
                    <a:pt x="30" y="11"/>
                  </a:lnTo>
                  <a:lnTo>
                    <a:pt x="41" y="21"/>
                  </a:lnTo>
                  <a:lnTo>
                    <a:pt x="54" y="32"/>
                  </a:lnTo>
                  <a:lnTo>
                    <a:pt x="67" y="47"/>
                  </a:lnTo>
                  <a:lnTo>
                    <a:pt x="80" y="60"/>
                  </a:lnTo>
                  <a:lnTo>
                    <a:pt x="93" y="71"/>
                  </a:lnTo>
                  <a:lnTo>
                    <a:pt x="105" y="82"/>
                  </a:lnTo>
                  <a:lnTo>
                    <a:pt x="115" y="92"/>
                  </a:lnTo>
                  <a:lnTo>
                    <a:pt x="123" y="101"/>
                  </a:lnTo>
                  <a:lnTo>
                    <a:pt x="129" y="108"/>
                  </a:lnTo>
                  <a:lnTo>
                    <a:pt x="136" y="111"/>
                  </a:lnTo>
                  <a:lnTo>
                    <a:pt x="138" y="111"/>
                  </a:lnTo>
                  <a:lnTo>
                    <a:pt x="141" y="112"/>
                  </a:lnTo>
                  <a:lnTo>
                    <a:pt x="144" y="118"/>
                  </a:lnTo>
                  <a:lnTo>
                    <a:pt x="144" y="122"/>
                  </a:lnTo>
                  <a:lnTo>
                    <a:pt x="142" y="125"/>
                  </a:lnTo>
                  <a:lnTo>
                    <a:pt x="141" y="129"/>
                  </a:lnTo>
                  <a:lnTo>
                    <a:pt x="137" y="138"/>
                  </a:lnTo>
                  <a:lnTo>
                    <a:pt x="134" y="152"/>
                  </a:lnTo>
                  <a:lnTo>
                    <a:pt x="133" y="167"/>
                  </a:lnTo>
                  <a:lnTo>
                    <a:pt x="133" y="171"/>
                  </a:lnTo>
                  <a:lnTo>
                    <a:pt x="130" y="177"/>
                  </a:lnTo>
                  <a:lnTo>
                    <a:pt x="127" y="177"/>
                  </a:lnTo>
                  <a:lnTo>
                    <a:pt x="125" y="175"/>
                  </a:lnTo>
                  <a:lnTo>
                    <a:pt x="121" y="171"/>
                  </a:lnTo>
                  <a:lnTo>
                    <a:pt x="119" y="167"/>
                  </a:lnTo>
                  <a:lnTo>
                    <a:pt x="114" y="162"/>
                  </a:lnTo>
                  <a:lnTo>
                    <a:pt x="103" y="156"/>
                  </a:lnTo>
                  <a:lnTo>
                    <a:pt x="90" y="152"/>
                  </a:lnTo>
                  <a:lnTo>
                    <a:pt x="80" y="148"/>
                  </a:lnTo>
                  <a:lnTo>
                    <a:pt x="73" y="144"/>
                  </a:lnTo>
                  <a:lnTo>
                    <a:pt x="69" y="137"/>
                  </a:lnTo>
                  <a:lnTo>
                    <a:pt x="64" y="123"/>
                  </a:lnTo>
                  <a:lnTo>
                    <a:pt x="62" y="107"/>
                  </a:lnTo>
                  <a:lnTo>
                    <a:pt x="59" y="92"/>
                  </a:lnTo>
                  <a:lnTo>
                    <a:pt x="58" y="81"/>
                  </a:lnTo>
                  <a:lnTo>
                    <a:pt x="55" y="73"/>
                  </a:lnTo>
                  <a:lnTo>
                    <a:pt x="49" y="63"/>
                  </a:lnTo>
                  <a:lnTo>
                    <a:pt x="43" y="54"/>
                  </a:lnTo>
                  <a:lnTo>
                    <a:pt x="36" y="45"/>
                  </a:lnTo>
                  <a:lnTo>
                    <a:pt x="29" y="38"/>
                  </a:lnTo>
                  <a:lnTo>
                    <a:pt x="26" y="34"/>
                  </a:lnTo>
                  <a:lnTo>
                    <a:pt x="18" y="26"/>
                  </a:lnTo>
                  <a:lnTo>
                    <a:pt x="11" y="21"/>
                  </a:lnTo>
                  <a:lnTo>
                    <a:pt x="0" y="7"/>
                  </a:lnTo>
                  <a:lnTo>
                    <a:pt x="0" y="3"/>
                  </a:lnTo>
                  <a:lnTo>
                    <a:pt x="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7" name="Freeform 47"/>
            <p:cNvSpPr>
              <a:spLocks/>
            </p:cNvSpPr>
            <p:nvPr/>
          </p:nvSpPr>
          <p:spPr bwMode="auto">
            <a:xfrm>
              <a:off x="6189663" y="3025775"/>
              <a:ext cx="133350" cy="219075"/>
            </a:xfrm>
            <a:custGeom>
              <a:avLst/>
              <a:gdLst/>
              <a:ahLst/>
              <a:cxnLst>
                <a:cxn ang="0">
                  <a:pos x="7" y="0"/>
                </a:cxn>
                <a:cxn ang="0">
                  <a:pos x="9" y="2"/>
                </a:cxn>
                <a:cxn ang="0">
                  <a:pos x="14" y="6"/>
                </a:cxn>
                <a:cxn ang="0">
                  <a:pos x="28" y="23"/>
                </a:cxn>
                <a:cxn ang="0">
                  <a:pos x="32" y="30"/>
                </a:cxn>
                <a:cxn ang="0">
                  <a:pos x="37" y="38"/>
                </a:cxn>
                <a:cxn ang="0">
                  <a:pos x="46" y="46"/>
                </a:cxn>
                <a:cxn ang="0">
                  <a:pos x="54" y="58"/>
                </a:cxn>
                <a:cxn ang="0">
                  <a:pos x="61" y="74"/>
                </a:cxn>
                <a:cxn ang="0">
                  <a:pos x="66" y="87"/>
                </a:cxn>
                <a:cxn ang="0">
                  <a:pos x="72" y="106"/>
                </a:cxn>
                <a:cxn ang="0">
                  <a:pos x="83" y="126"/>
                </a:cxn>
                <a:cxn ang="0">
                  <a:pos x="84" y="128"/>
                </a:cxn>
                <a:cxn ang="0">
                  <a:pos x="80" y="137"/>
                </a:cxn>
                <a:cxn ang="0">
                  <a:pos x="76" y="138"/>
                </a:cxn>
                <a:cxn ang="0">
                  <a:pos x="70" y="135"/>
                </a:cxn>
                <a:cxn ang="0">
                  <a:pos x="63" y="130"/>
                </a:cxn>
                <a:cxn ang="0">
                  <a:pos x="55" y="122"/>
                </a:cxn>
                <a:cxn ang="0">
                  <a:pos x="47" y="115"/>
                </a:cxn>
                <a:cxn ang="0">
                  <a:pos x="42" y="108"/>
                </a:cxn>
                <a:cxn ang="0">
                  <a:pos x="37" y="98"/>
                </a:cxn>
                <a:cxn ang="0">
                  <a:pos x="32" y="85"/>
                </a:cxn>
                <a:cxn ang="0">
                  <a:pos x="26" y="69"/>
                </a:cxn>
                <a:cxn ang="0">
                  <a:pos x="21" y="53"/>
                </a:cxn>
                <a:cxn ang="0">
                  <a:pos x="17" y="42"/>
                </a:cxn>
                <a:cxn ang="0">
                  <a:pos x="14" y="35"/>
                </a:cxn>
                <a:cxn ang="0">
                  <a:pos x="6" y="30"/>
                </a:cxn>
                <a:cxn ang="0">
                  <a:pos x="3" y="27"/>
                </a:cxn>
                <a:cxn ang="0">
                  <a:pos x="0" y="20"/>
                </a:cxn>
                <a:cxn ang="0">
                  <a:pos x="0" y="12"/>
                </a:cxn>
                <a:cxn ang="0">
                  <a:pos x="3" y="4"/>
                </a:cxn>
                <a:cxn ang="0">
                  <a:pos x="7" y="0"/>
                </a:cxn>
              </a:cxnLst>
              <a:rect l="0" t="0" r="r" b="b"/>
              <a:pathLst>
                <a:path w="84" h="138">
                  <a:moveTo>
                    <a:pt x="7" y="0"/>
                  </a:moveTo>
                  <a:lnTo>
                    <a:pt x="9" y="2"/>
                  </a:lnTo>
                  <a:lnTo>
                    <a:pt x="14" y="6"/>
                  </a:lnTo>
                  <a:lnTo>
                    <a:pt x="28" y="23"/>
                  </a:lnTo>
                  <a:lnTo>
                    <a:pt x="32" y="30"/>
                  </a:lnTo>
                  <a:lnTo>
                    <a:pt x="37" y="38"/>
                  </a:lnTo>
                  <a:lnTo>
                    <a:pt x="46" y="46"/>
                  </a:lnTo>
                  <a:lnTo>
                    <a:pt x="54" y="58"/>
                  </a:lnTo>
                  <a:lnTo>
                    <a:pt x="61" y="74"/>
                  </a:lnTo>
                  <a:lnTo>
                    <a:pt x="66" y="87"/>
                  </a:lnTo>
                  <a:lnTo>
                    <a:pt x="72" y="106"/>
                  </a:lnTo>
                  <a:lnTo>
                    <a:pt x="83" y="126"/>
                  </a:lnTo>
                  <a:lnTo>
                    <a:pt x="84" y="128"/>
                  </a:lnTo>
                  <a:lnTo>
                    <a:pt x="80" y="137"/>
                  </a:lnTo>
                  <a:lnTo>
                    <a:pt x="76" y="138"/>
                  </a:lnTo>
                  <a:lnTo>
                    <a:pt x="70" y="135"/>
                  </a:lnTo>
                  <a:lnTo>
                    <a:pt x="63" y="130"/>
                  </a:lnTo>
                  <a:lnTo>
                    <a:pt x="55" y="122"/>
                  </a:lnTo>
                  <a:lnTo>
                    <a:pt x="47" y="115"/>
                  </a:lnTo>
                  <a:lnTo>
                    <a:pt x="42" y="108"/>
                  </a:lnTo>
                  <a:lnTo>
                    <a:pt x="37" y="98"/>
                  </a:lnTo>
                  <a:lnTo>
                    <a:pt x="32" y="85"/>
                  </a:lnTo>
                  <a:lnTo>
                    <a:pt x="26" y="69"/>
                  </a:lnTo>
                  <a:lnTo>
                    <a:pt x="21" y="53"/>
                  </a:lnTo>
                  <a:lnTo>
                    <a:pt x="17" y="42"/>
                  </a:lnTo>
                  <a:lnTo>
                    <a:pt x="14" y="35"/>
                  </a:lnTo>
                  <a:lnTo>
                    <a:pt x="6" y="30"/>
                  </a:lnTo>
                  <a:lnTo>
                    <a:pt x="3" y="27"/>
                  </a:lnTo>
                  <a:lnTo>
                    <a:pt x="0" y="20"/>
                  </a:lnTo>
                  <a:lnTo>
                    <a:pt x="0" y="12"/>
                  </a:lnTo>
                  <a:lnTo>
                    <a:pt x="3" y="4"/>
                  </a:lnTo>
                  <a:lnTo>
                    <a:pt x="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8" name="Freeform 48"/>
            <p:cNvSpPr>
              <a:spLocks/>
            </p:cNvSpPr>
            <p:nvPr/>
          </p:nvSpPr>
          <p:spPr bwMode="auto">
            <a:xfrm>
              <a:off x="6340475" y="3402013"/>
              <a:ext cx="182563" cy="68263"/>
            </a:xfrm>
            <a:custGeom>
              <a:avLst/>
              <a:gdLst/>
              <a:ahLst/>
              <a:cxnLst>
                <a:cxn ang="0">
                  <a:pos x="8" y="0"/>
                </a:cxn>
                <a:cxn ang="0">
                  <a:pos x="11" y="0"/>
                </a:cxn>
                <a:cxn ang="0">
                  <a:pos x="15" y="4"/>
                </a:cxn>
                <a:cxn ang="0">
                  <a:pos x="18" y="8"/>
                </a:cxn>
                <a:cxn ang="0">
                  <a:pos x="22" y="12"/>
                </a:cxn>
                <a:cxn ang="0">
                  <a:pos x="38" y="15"/>
                </a:cxn>
                <a:cxn ang="0">
                  <a:pos x="48" y="17"/>
                </a:cxn>
                <a:cxn ang="0">
                  <a:pos x="52" y="22"/>
                </a:cxn>
                <a:cxn ang="0">
                  <a:pos x="53" y="20"/>
                </a:cxn>
                <a:cxn ang="0">
                  <a:pos x="57" y="17"/>
                </a:cxn>
                <a:cxn ang="0">
                  <a:pos x="65" y="15"/>
                </a:cxn>
                <a:cxn ang="0">
                  <a:pos x="68" y="16"/>
                </a:cxn>
                <a:cxn ang="0">
                  <a:pos x="75" y="17"/>
                </a:cxn>
                <a:cxn ang="0">
                  <a:pos x="91" y="20"/>
                </a:cxn>
                <a:cxn ang="0">
                  <a:pos x="97" y="22"/>
                </a:cxn>
                <a:cxn ang="0">
                  <a:pos x="100" y="23"/>
                </a:cxn>
                <a:cxn ang="0">
                  <a:pos x="104" y="24"/>
                </a:cxn>
                <a:cxn ang="0">
                  <a:pos x="106" y="27"/>
                </a:cxn>
                <a:cxn ang="0">
                  <a:pos x="111" y="30"/>
                </a:cxn>
                <a:cxn ang="0">
                  <a:pos x="113" y="34"/>
                </a:cxn>
                <a:cxn ang="0">
                  <a:pos x="115" y="38"/>
                </a:cxn>
                <a:cxn ang="0">
                  <a:pos x="115" y="41"/>
                </a:cxn>
                <a:cxn ang="0">
                  <a:pos x="112" y="43"/>
                </a:cxn>
                <a:cxn ang="0">
                  <a:pos x="106" y="43"/>
                </a:cxn>
                <a:cxn ang="0">
                  <a:pos x="98" y="42"/>
                </a:cxn>
                <a:cxn ang="0">
                  <a:pos x="89" y="41"/>
                </a:cxn>
                <a:cxn ang="0">
                  <a:pos x="70" y="41"/>
                </a:cxn>
                <a:cxn ang="0">
                  <a:pos x="63" y="37"/>
                </a:cxn>
                <a:cxn ang="0">
                  <a:pos x="55" y="30"/>
                </a:cxn>
                <a:cxn ang="0">
                  <a:pos x="53" y="28"/>
                </a:cxn>
                <a:cxn ang="0">
                  <a:pos x="52" y="26"/>
                </a:cxn>
                <a:cxn ang="0">
                  <a:pos x="49" y="27"/>
                </a:cxn>
                <a:cxn ang="0">
                  <a:pos x="45" y="28"/>
                </a:cxn>
                <a:cxn ang="0">
                  <a:pos x="34" y="31"/>
                </a:cxn>
                <a:cxn ang="0">
                  <a:pos x="23" y="31"/>
                </a:cxn>
                <a:cxn ang="0">
                  <a:pos x="14" y="30"/>
                </a:cxn>
                <a:cxn ang="0">
                  <a:pos x="8" y="27"/>
                </a:cxn>
                <a:cxn ang="0">
                  <a:pos x="5" y="24"/>
                </a:cxn>
                <a:cxn ang="0">
                  <a:pos x="1" y="19"/>
                </a:cxn>
                <a:cxn ang="0">
                  <a:pos x="0" y="12"/>
                </a:cxn>
                <a:cxn ang="0">
                  <a:pos x="3" y="4"/>
                </a:cxn>
                <a:cxn ang="0">
                  <a:pos x="5" y="1"/>
                </a:cxn>
                <a:cxn ang="0">
                  <a:pos x="8" y="0"/>
                </a:cxn>
              </a:cxnLst>
              <a:rect l="0" t="0" r="r" b="b"/>
              <a:pathLst>
                <a:path w="115" h="43">
                  <a:moveTo>
                    <a:pt x="8" y="0"/>
                  </a:moveTo>
                  <a:lnTo>
                    <a:pt x="11" y="0"/>
                  </a:lnTo>
                  <a:lnTo>
                    <a:pt x="15" y="4"/>
                  </a:lnTo>
                  <a:lnTo>
                    <a:pt x="18" y="8"/>
                  </a:lnTo>
                  <a:lnTo>
                    <a:pt x="22" y="12"/>
                  </a:lnTo>
                  <a:lnTo>
                    <a:pt x="38" y="15"/>
                  </a:lnTo>
                  <a:lnTo>
                    <a:pt x="48" y="17"/>
                  </a:lnTo>
                  <a:lnTo>
                    <a:pt x="52" y="22"/>
                  </a:lnTo>
                  <a:lnTo>
                    <a:pt x="53" y="20"/>
                  </a:lnTo>
                  <a:lnTo>
                    <a:pt x="57" y="17"/>
                  </a:lnTo>
                  <a:lnTo>
                    <a:pt x="65" y="15"/>
                  </a:lnTo>
                  <a:lnTo>
                    <a:pt x="68" y="16"/>
                  </a:lnTo>
                  <a:lnTo>
                    <a:pt x="75" y="17"/>
                  </a:lnTo>
                  <a:lnTo>
                    <a:pt x="91" y="20"/>
                  </a:lnTo>
                  <a:lnTo>
                    <a:pt x="97" y="22"/>
                  </a:lnTo>
                  <a:lnTo>
                    <a:pt x="100" y="23"/>
                  </a:lnTo>
                  <a:lnTo>
                    <a:pt x="104" y="24"/>
                  </a:lnTo>
                  <a:lnTo>
                    <a:pt x="106" y="27"/>
                  </a:lnTo>
                  <a:lnTo>
                    <a:pt x="111" y="30"/>
                  </a:lnTo>
                  <a:lnTo>
                    <a:pt x="113" y="34"/>
                  </a:lnTo>
                  <a:lnTo>
                    <a:pt x="115" y="38"/>
                  </a:lnTo>
                  <a:lnTo>
                    <a:pt x="115" y="41"/>
                  </a:lnTo>
                  <a:lnTo>
                    <a:pt x="112" y="43"/>
                  </a:lnTo>
                  <a:lnTo>
                    <a:pt x="106" y="43"/>
                  </a:lnTo>
                  <a:lnTo>
                    <a:pt x="98" y="42"/>
                  </a:lnTo>
                  <a:lnTo>
                    <a:pt x="89" y="41"/>
                  </a:lnTo>
                  <a:lnTo>
                    <a:pt x="70" y="41"/>
                  </a:lnTo>
                  <a:lnTo>
                    <a:pt x="63" y="37"/>
                  </a:lnTo>
                  <a:lnTo>
                    <a:pt x="55" y="30"/>
                  </a:lnTo>
                  <a:lnTo>
                    <a:pt x="53" y="28"/>
                  </a:lnTo>
                  <a:lnTo>
                    <a:pt x="52" y="26"/>
                  </a:lnTo>
                  <a:lnTo>
                    <a:pt x="49" y="27"/>
                  </a:lnTo>
                  <a:lnTo>
                    <a:pt x="45" y="28"/>
                  </a:lnTo>
                  <a:lnTo>
                    <a:pt x="34" y="31"/>
                  </a:lnTo>
                  <a:lnTo>
                    <a:pt x="23" y="31"/>
                  </a:lnTo>
                  <a:lnTo>
                    <a:pt x="14" y="30"/>
                  </a:lnTo>
                  <a:lnTo>
                    <a:pt x="8" y="27"/>
                  </a:lnTo>
                  <a:lnTo>
                    <a:pt x="5" y="24"/>
                  </a:lnTo>
                  <a:lnTo>
                    <a:pt x="1" y="19"/>
                  </a:lnTo>
                  <a:lnTo>
                    <a:pt x="0" y="12"/>
                  </a:lnTo>
                  <a:lnTo>
                    <a:pt x="3" y="4"/>
                  </a:lnTo>
                  <a:lnTo>
                    <a:pt x="5" y="1"/>
                  </a:lnTo>
                  <a:lnTo>
                    <a:pt x="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49" name="Freeform 49"/>
            <p:cNvSpPr>
              <a:spLocks/>
            </p:cNvSpPr>
            <p:nvPr/>
          </p:nvSpPr>
          <p:spPr bwMode="auto">
            <a:xfrm>
              <a:off x="6611938" y="3481388"/>
              <a:ext cx="25400" cy="26988"/>
            </a:xfrm>
            <a:custGeom>
              <a:avLst/>
              <a:gdLst/>
              <a:ahLst/>
              <a:cxnLst>
                <a:cxn ang="0">
                  <a:pos x="2" y="0"/>
                </a:cxn>
                <a:cxn ang="0">
                  <a:pos x="12" y="0"/>
                </a:cxn>
                <a:cxn ang="0">
                  <a:pos x="15" y="3"/>
                </a:cxn>
                <a:cxn ang="0">
                  <a:pos x="16" y="6"/>
                </a:cxn>
                <a:cxn ang="0">
                  <a:pos x="16" y="14"/>
                </a:cxn>
                <a:cxn ang="0">
                  <a:pos x="11" y="17"/>
                </a:cxn>
                <a:cxn ang="0">
                  <a:pos x="5" y="17"/>
                </a:cxn>
                <a:cxn ang="0">
                  <a:pos x="2" y="15"/>
                </a:cxn>
                <a:cxn ang="0">
                  <a:pos x="0" y="10"/>
                </a:cxn>
                <a:cxn ang="0">
                  <a:pos x="0" y="6"/>
                </a:cxn>
                <a:cxn ang="0">
                  <a:pos x="2" y="0"/>
                </a:cxn>
              </a:cxnLst>
              <a:rect l="0" t="0" r="r" b="b"/>
              <a:pathLst>
                <a:path w="16" h="17">
                  <a:moveTo>
                    <a:pt x="2" y="0"/>
                  </a:moveTo>
                  <a:lnTo>
                    <a:pt x="12" y="0"/>
                  </a:lnTo>
                  <a:lnTo>
                    <a:pt x="15" y="3"/>
                  </a:lnTo>
                  <a:lnTo>
                    <a:pt x="16" y="6"/>
                  </a:lnTo>
                  <a:lnTo>
                    <a:pt x="16" y="14"/>
                  </a:lnTo>
                  <a:lnTo>
                    <a:pt x="11" y="17"/>
                  </a:lnTo>
                  <a:lnTo>
                    <a:pt x="5" y="17"/>
                  </a:lnTo>
                  <a:lnTo>
                    <a:pt x="2" y="15"/>
                  </a:lnTo>
                  <a:lnTo>
                    <a:pt x="0" y="10"/>
                  </a:lnTo>
                  <a:lnTo>
                    <a:pt x="0" y="6"/>
                  </a:lnTo>
                  <a:lnTo>
                    <a:pt x="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0" name="Freeform 50"/>
            <p:cNvSpPr>
              <a:spLocks/>
            </p:cNvSpPr>
            <p:nvPr/>
          </p:nvSpPr>
          <p:spPr bwMode="auto">
            <a:xfrm>
              <a:off x="6702425" y="3451225"/>
              <a:ext cx="63500" cy="60325"/>
            </a:xfrm>
            <a:custGeom>
              <a:avLst/>
              <a:gdLst/>
              <a:ahLst/>
              <a:cxnLst>
                <a:cxn ang="0">
                  <a:pos x="22" y="0"/>
                </a:cxn>
                <a:cxn ang="0">
                  <a:pos x="28" y="1"/>
                </a:cxn>
                <a:cxn ang="0">
                  <a:pos x="33" y="4"/>
                </a:cxn>
                <a:cxn ang="0">
                  <a:pos x="38" y="10"/>
                </a:cxn>
                <a:cxn ang="0">
                  <a:pos x="40" y="15"/>
                </a:cxn>
                <a:cxn ang="0">
                  <a:pos x="37" y="21"/>
                </a:cxn>
                <a:cxn ang="0">
                  <a:pos x="33" y="23"/>
                </a:cxn>
                <a:cxn ang="0">
                  <a:pos x="30" y="25"/>
                </a:cxn>
                <a:cxn ang="0">
                  <a:pos x="26" y="25"/>
                </a:cxn>
                <a:cxn ang="0">
                  <a:pos x="25" y="26"/>
                </a:cxn>
                <a:cxn ang="0">
                  <a:pos x="23" y="26"/>
                </a:cxn>
                <a:cxn ang="0">
                  <a:pos x="18" y="32"/>
                </a:cxn>
                <a:cxn ang="0">
                  <a:pos x="12" y="36"/>
                </a:cxn>
                <a:cxn ang="0">
                  <a:pos x="7" y="38"/>
                </a:cxn>
                <a:cxn ang="0">
                  <a:pos x="3" y="38"/>
                </a:cxn>
                <a:cxn ang="0">
                  <a:pos x="0" y="34"/>
                </a:cxn>
                <a:cxn ang="0">
                  <a:pos x="3" y="25"/>
                </a:cxn>
                <a:cxn ang="0">
                  <a:pos x="8" y="15"/>
                </a:cxn>
                <a:cxn ang="0">
                  <a:pos x="17" y="4"/>
                </a:cxn>
                <a:cxn ang="0">
                  <a:pos x="22" y="0"/>
                </a:cxn>
              </a:cxnLst>
              <a:rect l="0" t="0" r="r" b="b"/>
              <a:pathLst>
                <a:path w="40" h="38">
                  <a:moveTo>
                    <a:pt x="22" y="0"/>
                  </a:moveTo>
                  <a:lnTo>
                    <a:pt x="28" y="1"/>
                  </a:lnTo>
                  <a:lnTo>
                    <a:pt x="33" y="4"/>
                  </a:lnTo>
                  <a:lnTo>
                    <a:pt x="38" y="10"/>
                  </a:lnTo>
                  <a:lnTo>
                    <a:pt x="40" y="15"/>
                  </a:lnTo>
                  <a:lnTo>
                    <a:pt x="37" y="21"/>
                  </a:lnTo>
                  <a:lnTo>
                    <a:pt x="33" y="23"/>
                  </a:lnTo>
                  <a:lnTo>
                    <a:pt x="30" y="25"/>
                  </a:lnTo>
                  <a:lnTo>
                    <a:pt x="26" y="25"/>
                  </a:lnTo>
                  <a:lnTo>
                    <a:pt x="25" y="26"/>
                  </a:lnTo>
                  <a:lnTo>
                    <a:pt x="23" y="26"/>
                  </a:lnTo>
                  <a:lnTo>
                    <a:pt x="18" y="32"/>
                  </a:lnTo>
                  <a:lnTo>
                    <a:pt x="12" y="36"/>
                  </a:lnTo>
                  <a:lnTo>
                    <a:pt x="7" y="38"/>
                  </a:lnTo>
                  <a:lnTo>
                    <a:pt x="3" y="38"/>
                  </a:lnTo>
                  <a:lnTo>
                    <a:pt x="0" y="34"/>
                  </a:lnTo>
                  <a:lnTo>
                    <a:pt x="3" y="25"/>
                  </a:lnTo>
                  <a:lnTo>
                    <a:pt x="8" y="15"/>
                  </a:lnTo>
                  <a:lnTo>
                    <a:pt x="17" y="4"/>
                  </a:lnTo>
                  <a:lnTo>
                    <a:pt x="2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1" name="Freeform 51"/>
            <p:cNvSpPr>
              <a:spLocks/>
            </p:cNvSpPr>
            <p:nvPr/>
          </p:nvSpPr>
          <p:spPr bwMode="auto">
            <a:xfrm>
              <a:off x="6605588" y="3279775"/>
              <a:ext cx="95250" cy="112713"/>
            </a:xfrm>
            <a:custGeom>
              <a:avLst/>
              <a:gdLst/>
              <a:ahLst/>
              <a:cxnLst>
                <a:cxn ang="0">
                  <a:pos x="13" y="0"/>
                </a:cxn>
                <a:cxn ang="0">
                  <a:pos x="15" y="0"/>
                </a:cxn>
                <a:cxn ang="0">
                  <a:pos x="16" y="1"/>
                </a:cxn>
                <a:cxn ang="0">
                  <a:pos x="19" y="3"/>
                </a:cxn>
                <a:cxn ang="0">
                  <a:pos x="23" y="4"/>
                </a:cxn>
                <a:cxn ang="0">
                  <a:pos x="30" y="4"/>
                </a:cxn>
                <a:cxn ang="0">
                  <a:pos x="37" y="3"/>
                </a:cxn>
                <a:cxn ang="0">
                  <a:pos x="54" y="3"/>
                </a:cxn>
                <a:cxn ang="0">
                  <a:pos x="60" y="7"/>
                </a:cxn>
                <a:cxn ang="0">
                  <a:pos x="60" y="14"/>
                </a:cxn>
                <a:cxn ang="0">
                  <a:pos x="57" y="16"/>
                </a:cxn>
                <a:cxn ang="0">
                  <a:pos x="53" y="18"/>
                </a:cxn>
                <a:cxn ang="0">
                  <a:pos x="48" y="19"/>
                </a:cxn>
                <a:cxn ang="0">
                  <a:pos x="34" y="19"/>
                </a:cxn>
                <a:cxn ang="0">
                  <a:pos x="34" y="20"/>
                </a:cxn>
                <a:cxn ang="0">
                  <a:pos x="35" y="23"/>
                </a:cxn>
                <a:cxn ang="0">
                  <a:pos x="42" y="30"/>
                </a:cxn>
                <a:cxn ang="0">
                  <a:pos x="46" y="33"/>
                </a:cxn>
                <a:cxn ang="0">
                  <a:pos x="52" y="40"/>
                </a:cxn>
                <a:cxn ang="0">
                  <a:pos x="56" y="49"/>
                </a:cxn>
                <a:cxn ang="0">
                  <a:pos x="58" y="60"/>
                </a:cxn>
                <a:cxn ang="0">
                  <a:pos x="60" y="68"/>
                </a:cxn>
                <a:cxn ang="0">
                  <a:pos x="60" y="71"/>
                </a:cxn>
                <a:cxn ang="0">
                  <a:pos x="57" y="71"/>
                </a:cxn>
                <a:cxn ang="0">
                  <a:pos x="52" y="70"/>
                </a:cxn>
                <a:cxn ang="0">
                  <a:pos x="45" y="67"/>
                </a:cxn>
                <a:cxn ang="0">
                  <a:pos x="38" y="60"/>
                </a:cxn>
                <a:cxn ang="0">
                  <a:pos x="34" y="53"/>
                </a:cxn>
                <a:cxn ang="0">
                  <a:pos x="32" y="48"/>
                </a:cxn>
                <a:cxn ang="0">
                  <a:pos x="32" y="42"/>
                </a:cxn>
                <a:cxn ang="0">
                  <a:pos x="31" y="37"/>
                </a:cxn>
                <a:cxn ang="0">
                  <a:pos x="28" y="36"/>
                </a:cxn>
                <a:cxn ang="0">
                  <a:pos x="24" y="37"/>
                </a:cxn>
                <a:cxn ang="0">
                  <a:pos x="19" y="42"/>
                </a:cxn>
                <a:cxn ang="0">
                  <a:pos x="12" y="46"/>
                </a:cxn>
                <a:cxn ang="0">
                  <a:pos x="6" y="51"/>
                </a:cxn>
                <a:cxn ang="0">
                  <a:pos x="2" y="49"/>
                </a:cxn>
                <a:cxn ang="0">
                  <a:pos x="0" y="44"/>
                </a:cxn>
                <a:cxn ang="0">
                  <a:pos x="0" y="37"/>
                </a:cxn>
                <a:cxn ang="0">
                  <a:pos x="2" y="30"/>
                </a:cxn>
                <a:cxn ang="0">
                  <a:pos x="5" y="20"/>
                </a:cxn>
                <a:cxn ang="0">
                  <a:pos x="6" y="14"/>
                </a:cxn>
                <a:cxn ang="0">
                  <a:pos x="8" y="8"/>
                </a:cxn>
                <a:cxn ang="0">
                  <a:pos x="8" y="5"/>
                </a:cxn>
                <a:cxn ang="0">
                  <a:pos x="11" y="1"/>
                </a:cxn>
                <a:cxn ang="0">
                  <a:pos x="13" y="0"/>
                </a:cxn>
              </a:cxnLst>
              <a:rect l="0" t="0" r="r" b="b"/>
              <a:pathLst>
                <a:path w="60" h="71">
                  <a:moveTo>
                    <a:pt x="13" y="0"/>
                  </a:moveTo>
                  <a:lnTo>
                    <a:pt x="15" y="0"/>
                  </a:lnTo>
                  <a:lnTo>
                    <a:pt x="16" y="1"/>
                  </a:lnTo>
                  <a:lnTo>
                    <a:pt x="19" y="3"/>
                  </a:lnTo>
                  <a:lnTo>
                    <a:pt x="23" y="4"/>
                  </a:lnTo>
                  <a:lnTo>
                    <a:pt x="30" y="4"/>
                  </a:lnTo>
                  <a:lnTo>
                    <a:pt x="37" y="3"/>
                  </a:lnTo>
                  <a:lnTo>
                    <a:pt x="54" y="3"/>
                  </a:lnTo>
                  <a:lnTo>
                    <a:pt x="60" y="7"/>
                  </a:lnTo>
                  <a:lnTo>
                    <a:pt x="60" y="14"/>
                  </a:lnTo>
                  <a:lnTo>
                    <a:pt x="57" y="16"/>
                  </a:lnTo>
                  <a:lnTo>
                    <a:pt x="53" y="18"/>
                  </a:lnTo>
                  <a:lnTo>
                    <a:pt x="48" y="19"/>
                  </a:lnTo>
                  <a:lnTo>
                    <a:pt x="34" y="19"/>
                  </a:lnTo>
                  <a:lnTo>
                    <a:pt x="34" y="20"/>
                  </a:lnTo>
                  <a:lnTo>
                    <a:pt x="35" y="23"/>
                  </a:lnTo>
                  <a:lnTo>
                    <a:pt x="42" y="30"/>
                  </a:lnTo>
                  <a:lnTo>
                    <a:pt x="46" y="33"/>
                  </a:lnTo>
                  <a:lnTo>
                    <a:pt x="52" y="40"/>
                  </a:lnTo>
                  <a:lnTo>
                    <a:pt x="56" y="49"/>
                  </a:lnTo>
                  <a:lnTo>
                    <a:pt x="58" y="60"/>
                  </a:lnTo>
                  <a:lnTo>
                    <a:pt x="60" y="68"/>
                  </a:lnTo>
                  <a:lnTo>
                    <a:pt x="60" y="71"/>
                  </a:lnTo>
                  <a:lnTo>
                    <a:pt x="57" y="71"/>
                  </a:lnTo>
                  <a:lnTo>
                    <a:pt x="52" y="70"/>
                  </a:lnTo>
                  <a:lnTo>
                    <a:pt x="45" y="67"/>
                  </a:lnTo>
                  <a:lnTo>
                    <a:pt x="38" y="60"/>
                  </a:lnTo>
                  <a:lnTo>
                    <a:pt x="34" y="53"/>
                  </a:lnTo>
                  <a:lnTo>
                    <a:pt x="32" y="48"/>
                  </a:lnTo>
                  <a:lnTo>
                    <a:pt x="32" y="42"/>
                  </a:lnTo>
                  <a:lnTo>
                    <a:pt x="31" y="37"/>
                  </a:lnTo>
                  <a:lnTo>
                    <a:pt x="28" y="36"/>
                  </a:lnTo>
                  <a:lnTo>
                    <a:pt x="24" y="37"/>
                  </a:lnTo>
                  <a:lnTo>
                    <a:pt x="19" y="42"/>
                  </a:lnTo>
                  <a:lnTo>
                    <a:pt x="12" y="46"/>
                  </a:lnTo>
                  <a:lnTo>
                    <a:pt x="6" y="51"/>
                  </a:lnTo>
                  <a:lnTo>
                    <a:pt x="2" y="49"/>
                  </a:lnTo>
                  <a:lnTo>
                    <a:pt x="0" y="44"/>
                  </a:lnTo>
                  <a:lnTo>
                    <a:pt x="0" y="37"/>
                  </a:lnTo>
                  <a:lnTo>
                    <a:pt x="2" y="30"/>
                  </a:lnTo>
                  <a:lnTo>
                    <a:pt x="5" y="20"/>
                  </a:lnTo>
                  <a:lnTo>
                    <a:pt x="6" y="14"/>
                  </a:lnTo>
                  <a:lnTo>
                    <a:pt x="8" y="8"/>
                  </a:lnTo>
                  <a:lnTo>
                    <a:pt x="8" y="5"/>
                  </a:lnTo>
                  <a:lnTo>
                    <a:pt x="11" y="1"/>
                  </a:lnTo>
                  <a:lnTo>
                    <a:pt x="13"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2" name="Freeform 52"/>
            <p:cNvSpPr>
              <a:spLocks/>
            </p:cNvSpPr>
            <p:nvPr/>
          </p:nvSpPr>
          <p:spPr bwMode="auto">
            <a:xfrm>
              <a:off x="6630988" y="3228975"/>
              <a:ext cx="104775" cy="34925"/>
            </a:xfrm>
            <a:custGeom>
              <a:avLst/>
              <a:gdLst/>
              <a:ahLst/>
              <a:cxnLst>
                <a:cxn ang="0">
                  <a:pos x="64" y="0"/>
                </a:cxn>
                <a:cxn ang="0">
                  <a:pos x="66" y="2"/>
                </a:cxn>
                <a:cxn ang="0">
                  <a:pos x="66" y="3"/>
                </a:cxn>
                <a:cxn ang="0">
                  <a:pos x="62" y="11"/>
                </a:cxn>
                <a:cxn ang="0">
                  <a:pos x="57" y="15"/>
                </a:cxn>
                <a:cxn ang="0">
                  <a:pos x="55" y="17"/>
                </a:cxn>
                <a:cxn ang="0">
                  <a:pos x="48" y="17"/>
                </a:cxn>
                <a:cxn ang="0">
                  <a:pos x="37" y="20"/>
                </a:cxn>
                <a:cxn ang="0">
                  <a:pos x="25" y="21"/>
                </a:cxn>
                <a:cxn ang="0">
                  <a:pos x="14" y="22"/>
                </a:cxn>
                <a:cxn ang="0">
                  <a:pos x="8" y="22"/>
                </a:cxn>
                <a:cxn ang="0">
                  <a:pos x="3" y="20"/>
                </a:cxn>
                <a:cxn ang="0">
                  <a:pos x="0" y="17"/>
                </a:cxn>
                <a:cxn ang="0">
                  <a:pos x="0" y="14"/>
                </a:cxn>
                <a:cxn ang="0">
                  <a:pos x="1" y="10"/>
                </a:cxn>
                <a:cxn ang="0">
                  <a:pos x="4" y="6"/>
                </a:cxn>
                <a:cxn ang="0">
                  <a:pos x="7" y="6"/>
                </a:cxn>
                <a:cxn ang="0">
                  <a:pos x="14" y="7"/>
                </a:cxn>
                <a:cxn ang="0">
                  <a:pos x="22" y="9"/>
                </a:cxn>
                <a:cxn ang="0">
                  <a:pos x="26" y="9"/>
                </a:cxn>
                <a:cxn ang="0">
                  <a:pos x="30" y="7"/>
                </a:cxn>
                <a:cxn ang="0">
                  <a:pos x="40" y="4"/>
                </a:cxn>
                <a:cxn ang="0">
                  <a:pos x="59" y="2"/>
                </a:cxn>
                <a:cxn ang="0">
                  <a:pos x="64" y="0"/>
                </a:cxn>
              </a:cxnLst>
              <a:rect l="0" t="0" r="r" b="b"/>
              <a:pathLst>
                <a:path w="66" h="22">
                  <a:moveTo>
                    <a:pt x="64" y="0"/>
                  </a:moveTo>
                  <a:lnTo>
                    <a:pt x="66" y="2"/>
                  </a:lnTo>
                  <a:lnTo>
                    <a:pt x="66" y="3"/>
                  </a:lnTo>
                  <a:lnTo>
                    <a:pt x="62" y="11"/>
                  </a:lnTo>
                  <a:lnTo>
                    <a:pt x="57" y="15"/>
                  </a:lnTo>
                  <a:lnTo>
                    <a:pt x="55" y="17"/>
                  </a:lnTo>
                  <a:lnTo>
                    <a:pt x="48" y="17"/>
                  </a:lnTo>
                  <a:lnTo>
                    <a:pt x="37" y="20"/>
                  </a:lnTo>
                  <a:lnTo>
                    <a:pt x="25" y="21"/>
                  </a:lnTo>
                  <a:lnTo>
                    <a:pt x="14" y="22"/>
                  </a:lnTo>
                  <a:lnTo>
                    <a:pt x="8" y="22"/>
                  </a:lnTo>
                  <a:lnTo>
                    <a:pt x="3" y="20"/>
                  </a:lnTo>
                  <a:lnTo>
                    <a:pt x="0" y="17"/>
                  </a:lnTo>
                  <a:lnTo>
                    <a:pt x="0" y="14"/>
                  </a:lnTo>
                  <a:lnTo>
                    <a:pt x="1" y="10"/>
                  </a:lnTo>
                  <a:lnTo>
                    <a:pt x="4" y="6"/>
                  </a:lnTo>
                  <a:lnTo>
                    <a:pt x="7" y="6"/>
                  </a:lnTo>
                  <a:lnTo>
                    <a:pt x="14" y="7"/>
                  </a:lnTo>
                  <a:lnTo>
                    <a:pt x="22" y="9"/>
                  </a:lnTo>
                  <a:lnTo>
                    <a:pt x="26" y="9"/>
                  </a:lnTo>
                  <a:lnTo>
                    <a:pt x="30" y="7"/>
                  </a:lnTo>
                  <a:lnTo>
                    <a:pt x="40" y="4"/>
                  </a:lnTo>
                  <a:lnTo>
                    <a:pt x="59" y="2"/>
                  </a:lnTo>
                  <a:lnTo>
                    <a:pt x="64"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3" name="Freeform 53"/>
            <p:cNvSpPr>
              <a:spLocks/>
            </p:cNvSpPr>
            <p:nvPr/>
          </p:nvSpPr>
          <p:spPr bwMode="auto">
            <a:xfrm>
              <a:off x="6780213" y="3209925"/>
              <a:ext cx="34925" cy="74613"/>
            </a:xfrm>
            <a:custGeom>
              <a:avLst/>
              <a:gdLst/>
              <a:ahLst/>
              <a:cxnLst>
                <a:cxn ang="0">
                  <a:pos x="15" y="0"/>
                </a:cxn>
                <a:cxn ang="0">
                  <a:pos x="20" y="0"/>
                </a:cxn>
                <a:cxn ang="0">
                  <a:pos x="22" y="6"/>
                </a:cxn>
                <a:cxn ang="0">
                  <a:pos x="21" y="15"/>
                </a:cxn>
                <a:cxn ang="0">
                  <a:pos x="20" y="26"/>
                </a:cxn>
                <a:cxn ang="0">
                  <a:pos x="15" y="37"/>
                </a:cxn>
                <a:cxn ang="0">
                  <a:pos x="10" y="44"/>
                </a:cxn>
                <a:cxn ang="0">
                  <a:pos x="5" y="47"/>
                </a:cxn>
                <a:cxn ang="0">
                  <a:pos x="0" y="43"/>
                </a:cxn>
                <a:cxn ang="0">
                  <a:pos x="0" y="34"/>
                </a:cxn>
                <a:cxn ang="0">
                  <a:pos x="2" y="25"/>
                </a:cxn>
                <a:cxn ang="0">
                  <a:pos x="10" y="6"/>
                </a:cxn>
                <a:cxn ang="0">
                  <a:pos x="15" y="0"/>
                </a:cxn>
              </a:cxnLst>
              <a:rect l="0" t="0" r="r" b="b"/>
              <a:pathLst>
                <a:path w="22" h="47">
                  <a:moveTo>
                    <a:pt x="15" y="0"/>
                  </a:moveTo>
                  <a:lnTo>
                    <a:pt x="20" y="0"/>
                  </a:lnTo>
                  <a:lnTo>
                    <a:pt x="22" y="6"/>
                  </a:lnTo>
                  <a:lnTo>
                    <a:pt x="21" y="15"/>
                  </a:lnTo>
                  <a:lnTo>
                    <a:pt x="20" y="26"/>
                  </a:lnTo>
                  <a:lnTo>
                    <a:pt x="15" y="37"/>
                  </a:lnTo>
                  <a:lnTo>
                    <a:pt x="10" y="44"/>
                  </a:lnTo>
                  <a:lnTo>
                    <a:pt x="5" y="47"/>
                  </a:lnTo>
                  <a:lnTo>
                    <a:pt x="0" y="43"/>
                  </a:lnTo>
                  <a:lnTo>
                    <a:pt x="0" y="34"/>
                  </a:lnTo>
                  <a:lnTo>
                    <a:pt x="2" y="25"/>
                  </a:lnTo>
                  <a:lnTo>
                    <a:pt x="10" y="6"/>
                  </a:lnTo>
                  <a:lnTo>
                    <a:pt x="1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4" name="Freeform 54"/>
            <p:cNvSpPr>
              <a:spLocks/>
            </p:cNvSpPr>
            <p:nvPr/>
          </p:nvSpPr>
          <p:spPr bwMode="auto">
            <a:xfrm>
              <a:off x="6410325" y="3098800"/>
              <a:ext cx="198438" cy="257175"/>
            </a:xfrm>
            <a:custGeom>
              <a:avLst/>
              <a:gdLst/>
              <a:ahLst/>
              <a:cxnLst>
                <a:cxn ang="0">
                  <a:pos x="105" y="0"/>
                </a:cxn>
                <a:cxn ang="0">
                  <a:pos x="106" y="17"/>
                </a:cxn>
                <a:cxn ang="0">
                  <a:pos x="114" y="28"/>
                </a:cxn>
                <a:cxn ang="0">
                  <a:pos x="124" y="25"/>
                </a:cxn>
                <a:cxn ang="0">
                  <a:pos x="125" y="29"/>
                </a:cxn>
                <a:cxn ang="0">
                  <a:pos x="113" y="40"/>
                </a:cxn>
                <a:cxn ang="0">
                  <a:pos x="106" y="49"/>
                </a:cxn>
                <a:cxn ang="0">
                  <a:pos x="113" y="67"/>
                </a:cxn>
                <a:cxn ang="0">
                  <a:pos x="119" y="89"/>
                </a:cxn>
                <a:cxn ang="0">
                  <a:pos x="110" y="104"/>
                </a:cxn>
                <a:cxn ang="0">
                  <a:pos x="97" y="122"/>
                </a:cxn>
                <a:cxn ang="0">
                  <a:pos x="93" y="144"/>
                </a:cxn>
                <a:cxn ang="0">
                  <a:pos x="93" y="159"/>
                </a:cxn>
                <a:cxn ang="0">
                  <a:pos x="78" y="162"/>
                </a:cxn>
                <a:cxn ang="0">
                  <a:pos x="62" y="159"/>
                </a:cxn>
                <a:cxn ang="0">
                  <a:pos x="39" y="156"/>
                </a:cxn>
                <a:cxn ang="0">
                  <a:pos x="24" y="148"/>
                </a:cxn>
                <a:cxn ang="0">
                  <a:pos x="6" y="123"/>
                </a:cxn>
                <a:cxn ang="0">
                  <a:pos x="0" y="93"/>
                </a:cxn>
                <a:cxn ang="0">
                  <a:pos x="1" y="74"/>
                </a:cxn>
                <a:cxn ang="0">
                  <a:pos x="5" y="73"/>
                </a:cxn>
                <a:cxn ang="0">
                  <a:pos x="9" y="76"/>
                </a:cxn>
                <a:cxn ang="0">
                  <a:pos x="17" y="81"/>
                </a:cxn>
                <a:cxn ang="0">
                  <a:pos x="20" y="82"/>
                </a:cxn>
                <a:cxn ang="0">
                  <a:pos x="24" y="73"/>
                </a:cxn>
                <a:cxn ang="0">
                  <a:pos x="28" y="66"/>
                </a:cxn>
                <a:cxn ang="0">
                  <a:pos x="35" y="62"/>
                </a:cxn>
                <a:cxn ang="0">
                  <a:pos x="45" y="58"/>
                </a:cxn>
                <a:cxn ang="0">
                  <a:pos x="52" y="54"/>
                </a:cxn>
                <a:cxn ang="0">
                  <a:pos x="57" y="44"/>
                </a:cxn>
                <a:cxn ang="0">
                  <a:pos x="68" y="32"/>
                </a:cxn>
                <a:cxn ang="0">
                  <a:pos x="83" y="30"/>
                </a:cxn>
                <a:cxn ang="0">
                  <a:pos x="88" y="29"/>
                </a:cxn>
                <a:cxn ang="0">
                  <a:pos x="90" y="26"/>
                </a:cxn>
                <a:cxn ang="0">
                  <a:pos x="88" y="22"/>
                </a:cxn>
                <a:cxn ang="0">
                  <a:pos x="87" y="11"/>
                </a:cxn>
                <a:cxn ang="0">
                  <a:pos x="91" y="6"/>
                </a:cxn>
                <a:cxn ang="0">
                  <a:pos x="98" y="0"/>
                </a:cxn>
              </a:cxnLst>
              <a:rect l="0" t="0" r="r" b="b"/>
              <a:pathLst>
                <a:path w="125" h="162">
                  <a:moveTo>
                    <a:pt x="98" y="0"/>
                  </a:moveTo>
                  <a:lnTo>
                    <a:pt x="105" y="0"/>
                  </a:lnTo>
                  <a:lnTo>
                    <a:pt x="105" y="3"/>
                  </a:lnTo>
                  <a:lnTo>
                    <a:pt x="106" y="17"/>
                  </a:lnTo>
                  <a:lnTo>
                    <a:pt x="110" y="25"/>
                  </a:lnTo>
                  <a:lnTo>
                    <a:pt x="114" y="28"/>
                  </a:lnTo>
                  <a:lnTo>
                    <a:pt x="119" y="28"/>
                  </a:lnTo>
                  <a:lnTo>
                    <a:pt x="124" y="25"/>
                  </a:lnTo>
                  <a:lnTo>
                    <a:pt x="125" y="26"/>
                  </a:lnTo>
                  <a:lnTo>
                    <a:pt x="125" y="29"/>
                  </a:lnTo>
                  <a:lnTo>
                    <a:pt x="117" y="37"/>
                  </a:lnTo>
                  <a:lnTo>
                    <a:pt x="113" y="40"/>
                  </a:lnTo>
                  <a:lnTo>
                    <a:pt x="109" y="44"/>
                  </a:lnTo>
                  <a:lnTo>
                    <a:pt x="106" y="49"/>
                  </a:lnTo>
                  <a:lnTo>
                    <a:pt x="109" y="58"/>
                  </a:lnTo>
                  <a:lnTo>
                    <a:pt x="113" y="67"/>
                  </a:lnTo>
                  <a:lnTo>
                    <a:pt x="117" y="78"/>
                  </a:lnTo>
                  <a:lnTo>
                    <a:pt x="119" y="89"/>
                  </a:lnTo>
                  <a:lnTo>
                    <a:pt x="116" y="97"/>
                  </a:lnTo>
                  <a:lnTo>
                    <a:pt x="110" y="104"/>
                  </a:lnTo>
                  <a:lnTo>
                    <a:pt x="102" y="113"/>
                  </a:lnTo>
                  <a:lnTo>
                    <a:pt x="97" y="122"/>
                  </a:lnTo>
                  <a:lnTo>
                    <a:pt x="94" y="133"/>
                  </a:lnTo>
                  <a:lnTo>
                    <a:pt x="93" y="144"/>
                  </a:lnTo>
                  <a:lnTo>
                    <a:pt x="94" y="154"/>
                  </a:lnTo>
                  <a:lnTo>
                    <a:pt x="93" y="159"/>
                  </a:lnTo>
                  <a:lnTo>
                    <a:pt x="86" y="160"/>
                  </a:lnTo>
                  <a:lnTo>
                    <a:pt x="78" y="162"/>
                  </a:lnTo>
                  <a:lnTo>
                    <a:pt x="69" y="160"/>
                  </a:lnTo>
                  <a:lnTo>
                    <a:pt x="62" y="159"/>
                  </a:lnTo>
                  <a:lnTo>
                    <a:pt x="50" y="156"/>
                  </a:lnTo>
                  <a:lnTo>
                    <a:pt x="39" y="156"/>
                  </a:lnTo>
                  <a:lnTo>
                    <a:pt x="32" y="154"/>
                  </a:lnTo>
                  <a:lnTo>
                    <a:pt x="24" y="148"/>
                  </a:lnTo>
                  <a:lnTo>
                    <a:pt x="15" y="137"/>
                  </a:lnTo>
                  <a:lnTo>
                    <a:pt x="6" y="123"/>
                  </a:lnTo>
                  <a:lnTo>
                    <a:pt x="2" y="108"/>
                  </a:lnTo>
                  <a:lnTo>
                    <a:pt x="0" y="93"/>
                  </a:lnTo>
                  <a:lnTo>
                    <a:pt x="0" y="81"/>
                  </a:lnTo>
                  <a:lnTo>
                    <a:pt x="1" y="74"/>
                  </a:lnTo>
                  <a:lnTo>
                    <a:pt x="2" y="73"/>
                  </a:lnTo>
                  <a:lnTo>
                    <a:pt x="5" y="73"/>
                  </a:lnTo>
                  <a:lnTo>
                    <a:pt x="6" y="74"/>
                  </a:lnTo>
                  <a:lnTo>
                    <a:pt x="9" y="76"/>
                  </a:lnTo>
                  <a:lnTo>
                    <a:pt x="12" y="78"/>
                  </a:lnTo>
                  <a:lnTo>
                    <a:pt x="17" y="81"/>
                  </a:lnTo>
                  <a:lnTo>
                    <a:pt x="19" y="82"/>
                  </a:lnTo>
                  <a:lnTo>
                    <a:pt x="20" y="82"/>
                  </a:lnTo>
                  <a:lnTo>
                    <a:pt x="21" y="81"/>
                  </a:lnTo>
                  <a:lnTo>
                    <a:pt x="24" y="73"/>
                  </a:lnTo>
                  <a:lnTo>
                    <a:pt x="27" y="70"/>
                  </a:lnTo>
                  <a:lnTo>
                    <a:pt x="28" y="66"/>
                  </a:lnTo>
                  <a:lnTo>
                    <a:pt x="31" y="63"/>
                  </a:lnTo>
                  <a:lnTo>
                    <a:pt x="35" y="62"/>
                  </a:lnTo>
                  <a:lnTo>
                    <a:pt x="41" y="60"/>
                  </a:lnTo>
                  <a:lnTo>
                    <a:pt x="45" y="58"/>
                  </a:lnTo>
                  <a:lnTo>
                    <a:pt x="49" y="56"/>
                  </a:lnTo>
                  <a:lnTo>
                    <a:pt x="52" y="54"/>
                  </a:lnTo>
                  <a:lnTo>
                    <a:pt x="54" y="49"/>
                  </a:lnTo>
                  <a:lnTo>
                    <a:pt x="57" y="44"/>
                  </a:lnTo>
                  <a:lnTo>
                    <a:pt x="61" y="37"/>
                  </a:lnTo>
                  <a:lnTo>
                    <a:pt x="68" y="32"/>
                  </a:lnTo>
                  <a:lnTo>
                    <a:pt x="78" y="30"/>
                  </a:lnTo>
                  <a:lnTo>
                    <a:pt x="83" y="30"/>
                  </a:lnTo>
                  <a:lnTo>
                    <a:pt x="86" y="29"/>
                  </a:lnTo>
                  <a:lnTo>
                    <a:pt x="88" y="29"/>
                  </a:lnTo>
                  <a:lnTo>
                    <a:pt x="90" y="28"/>
                  </a:lnTo>
                  <a:lnTo>
                    <a:pt x="90" y="26"/>
                  </a:lnTo>
                  <a:lnTo>
                    <a:pt x="88" y="23"/>
                  </a:lnTo>
                  <a:lnTo>
                    <a:pt x="88" y="22"/>
                  </a:lnTo>
                  <a:lnTo>
                    <a:pt x="87" y="19"/>
                  </a:lnTo>
                  <a:lnTo>
                    <a:pt x="87" y="11"/>
                  </a:lnTo>
                  <a:lnTo>
                    <a:pt x="88" y="8"/>
                  </a:lnTo>
                  <a:lnTo>
                    <a:pt x="91" y="6"/>
                  </a:lnTo>
                  <a:lnTo>
                    <a:pt x="94" y="4"/>
                  </a:lnTo>
                  <a:lnTo>
                    <a:pt x="9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5" name="Freeform 55"/>
            <p:cNvSpPr>
              <a:spLocks/>
            </p:cNvSpPr>
            <p:nvPr/>
          </p:nvSpPr>
          <p:spPr bwMode="auto">
            <a:xfrm>
              <a:off x="6618288" y="2817813"/>
              <a:ext cx="100013" cy="185738"/>
            </a:xfrm>
            <a:custGeom>
              <a:avLst/>
              <a:gdLst/>
              <a:ahLst/>
              <a:cxnLst>
                <a:cxn ang="0">
                  <a:pos x="27" y="0"/>
                </a:cxn>
                <a:cxn ang="0">
                  <a:pos x="29" y="0"/>
                </a:cxn>
                <a:cxn ang="0">
                  <a:pos x="37" y="5"/>
                </a:cxn>
                <a:cxn ang="0">
                  <a:pos x="42" y="13"/>
                </a:cxn>
                <a:cxn ang="0">
                  <a:pos x="44" y="20"/>
                </a:cxn>
                <a:cxn ang="0">
                  <a:pos x="44" y="26"/>
                </a:cxn>
                <a:cxn ang="0">
                  <a:pos x="41" y="32"/>
                </a:cxn>
                <a:cxn ang="0">
                  <a:pos x="35" y="36"/>
                </a:cxn>
                <a:cxn ang="0">
                  <a:pos x="30" y="42"/>
                </a:cxn>
                <a:cxn ang="0">
                  <a:pos x="26" y="51"/>
                </a:cxn>
                <a:cxn ang="0">
                  <a:pos x="24" y="55"/>
                </a:cxn>
                <a:cxn ang="0">
                  <a:pos x="24" y="61"/>
                </a:cxn>
                <a:cxn ang="0">
                  <a:pos x="26" y="62"/>
                </a:cxn>
                <a:cxn ang="0">
                  <a:pos x="30" y="62"/>
                </a:cxn>
                <a:cxn ang="0">
                  <a:pos x="31" y="61"/>
                </a:cxn>
                <a:cxn ang="0">
                  <a:pos x="37" y="61"/>
                </a:cxn>
                <a:cxn ang="0">
                  <a:pos x="40" y="59"/>
                </a:cxn>
                <a:cxn ang="0">
                  <a:pos x="42" y="61"/>
                </a:cxn>
                <a:cxn ang="0">
                  <a:pos x="48" y="62"/>
                </a:cxn>
                <a:cxn ang="0">
                  <a:pos x="52" y="65"/>
                </a:cxn>
                <a:cxn ang="0">
                  <a:pos x="56" y="66"/>
                </a:cxn>
                <a:cxn ang="0">
                  <a:pos x="60" y="66"/>
                </a:cxn>
                <a:cxn ang="0">
                  <a:pos x="61" y="68"/>
                </a:cxn>
                <a:cxn ang="0">
                  <a:pos x="63" y="68"/>
                </a:cxn>
                <a:cxn ang="0">
                  <a:pos x="63" y="69"/>
                </a:cxn>
                <a:cxn ang="0">
                  <a:pos x="60" y="74"/>
                </a:cxn>
                <a:cxn ang="0">
                  <a:pos x="56" y="77"/>
                </a:cxn>
                <a:cxn ang="0">
                  <a:pos x="49" y="78"/>
                </a:cxn>
                <a:cxn ang="0">
                  <a:pos x="41" y="80"/>
                </a:cxn>
                <a:cxn ang="0">
                  <a:pos x="34" y="85"/>
                </a:cxn>
                <a:cxn ang="0">
                  <a:pos x="30" y="91"/>
                </a:cxn>
                <a:cxn ang="0">
                  <a:pos x="24" y="98"/>
                </a:cxn>
                <a:cxn ang="0">
                  <a:pos x="11" y="111"/>
                </a:cxn>
                <a:cxn ang="0">
                  <a:pos x="5" y="115"/>
                </a:cxn>
                <a:cxn ang="0">
                  <a:pos x="1" y="117"/>
                </a:cxn>
                <a:cxn ang="0">
                  <a:pos x="1" y="114"/>
                </a:cxn>
                <a:cxn ang="0">
                  <a:pos x="5" y="106"/>
                </a:cxn>
                <a:cxn ang="0">
                  <a:pos x="11" y="98"/>
                </a:cxn>
                <a:cxn ang="0">
                  <a:pos x="24" y="84"/>
                </a:cxn>
                <a:cxn ang="0">
                  <a:pos x="24" y="80"/>
                </a:cxn>
                <a:cxn ang="0">
                  <a:pos x="20" y="74"/>
                </a:cxn>
                <a:cxn ang="0">
                  <a:pos x="14" y="68"/>
                </a:cxn>
                <a:cxn ang="0">
                  <a:pos x="7" y="59"/>
                </a:cxn>
                <a:cxn ang="0">
                  <a:pos x="1" y="51"/>
                </a:cxn>
                <a:cxn ang="0">
                  <a:pos x="0" y="43"/>
                </a:cxn>
                <a:cxn ang="0">
                  <a:pos x="1" y="37"/>
                </a:cxn>
                <a:cxn ang="0">
                  <a:pos x="5" y="32"/>
                </a:cxn>
                <a:cxn ang="0">
                  <a:pos x="11" y="28"/>
                </a:cxn>
                <a:cxn ang="0">
                  <a:pos x="18" y="22"/>
                </a:cxn>
                <a:cxn ang="0">
                  <a:pos x="22" y="17"/>
                </a:cxn>
                <a:cxn ang="0">
                  <a:pos x="23" y="11"/>
                </a:cxn>
                <a:cxn ang="0">
                  <a:pos x="23" y="6"/>
                </a:cxn>
                <a:cxn ang="0">
                  <a:pos x="24" y="2"/>
                </a:cxn>
                <a:cxn ang="0">
                  <a:pos x="27" y="0"/>
                </a:cxn>
              </a:cxnLst>
              <a:rect l="0" t="0" r="r" b="b"/>
              <a:pathLst>
                <a:path w="63" h="117">
                  <a:moveTo>
                    <a:pt x="27" y="0"/>
                  </a:moveTo>
                  <a:lnTo>
                    <a:pt x="29" y="0"/>
                  </a:lnTo>
                  <a:lnTo>
                    <a:pt x="37" y="5"/>
                  </a:lnTo>
                  <a:lnTo>
                    <a:pt x="42" y="13"/>
                  </a:lnTo>
                  <a:lnTo>
                    <a:pt x="44" y="20"/>
                  </a:lnTo>
                  <a:lnTo>
                    <a:pt x="44" y="26"/>
                  </a:lnTo>
                  <a:lnTo>
                    <a:pt x="41" y="32"/>
                  </a:lnTo>
                  <a:lnTo>
                    <a:pt x="35" y="36"/>
                  </a:lnTo>
                  <a:lnTo>
                    <a:pt x="30" y="42"/>
                  </a:lnTo>
                  <a:lnTo>
                    <a:pt x="26" y="51"/>
                  </a:lnTo>
                  <a:lnTo>
                    <a:pt x="24" y="55"/>
                  </a:lnTo>
                  <a:lnTo>
                    <a:pt x="24" y="61"/>
                  </a:lnTo>
                  <a:lnTo>
                    <a:pt x="26" y="62"/>
                  </a:lnTo>
                  <a:lnTo>
                    <a:pt x="30" y="62"/>
                  </a:lnTo>
                  <a:lnTo>
                    <a:pt x="31" y="61"/>
                  </a:lnTo>
                  <a:lnTo>
                    <a:pt x="37" y="61"/>
                  </a:lnTo>
                  <a:lnTo>
                    <a:pt x="40" y="59"/>
                  </a:lnTo>
                  <a:lnTo>
                    <a:pt x="42" y="61"/>
                  </a:lnTo>
                  <a:lnTo>
                    <a:pt x="48" y="62"/>
                  </a:lnTo>
                  <a:lnTo>
                    <a:pt x="52" y="65"/>
                  </a:lnTo>
                  <a:lnTo>
                    <a:pt x="56" y="66"/>
                  </a:lnTo>
                  <a:lnTo>
                    <a:pt x="60" y="66"/>
                  </a:lnTo>
                  <a:lnTo>
                    <a:pt x="61" y="68"/>
                  </a:lnTo>
                  <a:lnTo>
                    <a:pt x="63" y="68"/>
                  </a:lnTo>
                  <a:lnTo>
                    <a:pt x="63" y="69"/>
                  </a:lnTo>
                  <a:lnTo>
                    <a:pt x="60" y="74"/>
                  </a:lnTo>
                  <a:lnTo>
                    <a:pt x="56" y="77"/>
                  </a:lnTo>
                  <a:lnTo>
                    <a:pt x="49" y="78"/>
                  </a:lnTo>
                  <a:lnTo>
                    <a:pt x="41" y="80"/>
                  </a:lnTo>
                  <a:lnTo>
                    <a:pt x="34" y="85"/>
                  </a:lnTo>
                  <a:lnTo>
                    <a:pt x="30" y="91"/>
                  </a:lnTo>
                  <a:lnTo>
                    <a:pt x="24" y="98"/>
                  </a:lnTo>
                  <a:lnTo>
                    <a:pt x="11" y="111"/>
                  </a:lnTo>
                  <a:lnTo>
                    <a:pt x="5" y="115"/>
                  </a:lnTo>
                  <a:lnTo>
                    <a:pt x="1" y="117"/>
                  </a:lnTo>
                  <a:lnTo>
                    <a:pt x="1" y="114"/>
                  </a:lnTo>
                  <a:lnTo>
                    <a:pt x="5" y="106"/>
                  </a:lnTo>
                  <a:lnTo>
                    <a:pt x="11" y="98"/>
                  </a:lnTo>
                  <a:lnTo>
                    <a:pt x="24" y="84"/>
                  </a:lnTo>
                  <a:lnTo>
                    <a:pt x="24" y="80"/>
                  </a:lnTo>
                  <a:lnTo>
                    <a:pt x="20" y="74"/>
                  </a:lnTo>
                  <a:lnTo>
                    <a:pt x="14" y="68"/>
                  </a:lnTo>
                  <a:lnTo>
                    <a:pt x="7" y="59"/>
                  </a:lnTo>
                  <a:lnTo>
                    <a:pt x="1" y="51"/>
                  </a:lnTo>
                  <a:lnTo>
                    <a:pt x="0" y="43"/>
                  </a:lnTo>
                  <a:lnTo>
                    <a:pt x="1" y="37"/>
                  </a:lnTo>
                  <a:lnTo>
                    <a:pt x="5" y="32"/>
                  </a:lnTo>
                  <a:lnTo>
                    <a:pt x="11" y="28"/>
                  </a:lnTo>
                  <a:lnTo>
                    <a:pt x="18" y="22"/>
                  </a:lnTo>
                  <a:lnTo>
                    <a:pt x="22" y="17"/>
                  </a:lnTo>
                  <a:lnTo>
                    <a:pt x="23" y="11"/>
                  </a:lnTo>
                  <a:lnTo>
                    <a:pt x="23" y="6"/>
                  </a:lnTo>
                  <a:lnTo>
                    <a:pt x="24" y="2"/>
                  </a:lnTo>
                  <a:lnTo>
                    <a:pt x="2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6" name="Freeform 56"/>
            <p:cNvSpPr>
              <a:spLocks/>
            </p:cNvSpPr>
            <p:nvPr/>
          </p:nvSpPr>
          <p:spPr bwMode="auto">
            <a:xfrm>
              <a:off x="6665913" y="2994025"/>
              <a:ext cx="52388" cy="39688"/>
            </a:xfrm>
            <a:custGeom>
              <a:avLst/>
              <a:gdLst/>
              <a:ahLst/>
              <a:cxnLst>
                <a:cxn ang="0">
                  <a:pos x="7" y="0"/>
                </a:cxn>
                <a:cxn ang="0">
                  <a:pos x="15" y="0"/>
                </a:cxn>
                <a:cxn ang="0">
                  <a:pos x="29" y="14"/>
                </a:cxn>
                <a:cxn ang="0">
                  <a:pos x="33" y="21"/>
                </a:cxn>
                <a:cxn ang="0">
                  <a:pos x="33" y="24"/>
                </a:cxn>
                <a:cxn ang="0">
                  <a:pos x="29" y="25"/>
                </a:cxn>
                <a:cxn ang="0">
                  <a:pos x="22" y="25"/>
                </a:cxn>
                <a:cxn ang="0">
                  <a:pos x="14" y="24"/>
                </a:cxn>
                <a:cxn ang="0">
                  <a:pos x="5" y="24"/>
                </a:cxn>
                <a:cxn ang="0">
                  <a:pos x="0" y="21"/>
                </a:cxn>
                <a:cxn ang="0">
                  <a:pos x="0" y="15"/>
                </a:cxn>
                <a:cxn ang="0">
                  <a:pos x="1" y="9"/>
                </a:cxn>
                <a:cxn ang="0">
                  <a:pos x="4" y="3"/>
                </a:cxn>
                <a:cxn ang="0">
                  <a:pos x="7" y="0"/>
                </a:cxn>
              </a:cxnLst>
              <a:rect l="0" t="0" r="r" b="b"/>
              <a:pathLst>
                <a:path w="33" h="25">
                  <a:moveTo>
                    <a:pt x="7" y="0"/>
                  </a:moveTo>
                  <a:lnTo>
                    <a:pt x="15" y="0"/>
                  </a:lnTo>
                  <a:lnTo>
                    <a:pt x="29" y="14"/>
                  </a:lnTo>
                  <a:lnTo>
                    <a:pt x="33" y="21"/>
                  </a:lnTo>
                  <a:lnTo>
                    <a:pt x="33" y="24"/>
                  </a:lnTo>
                  <a:lnTo>
                    <a:pt x="29" y="25"/>
                  </a:lnTo>
                  <a:lnTo>
                    <a:pt x="22" y="25"/>
                  </a:lnTo>
                  <a:lnTo>
                    <a:pt x="14" y="24"/>
                  </a:lnTo>
                  <a:lnTo>
                    <a:pt x="5" y="24"/>
                  </a:lnTo>
                  <a:lnTo>
                    <a:pt x="0" y="21"/>
                  </a:lnTo>
                  <a:lnTo>
                    <a:pt x="0" y="15"/>
                  </a:lnTo>
                  <a:lnTo>
                    <a:pt x="1" y="9"/>
                  </a:lnTo>
                  <a:lnTo>
                    <a:pt x="4" y="3"/>
                  </a:lnTo>
                  <a:lnTo>
                    <a:pt x="7"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7" name="Freeform 57"/>
            <p:cNvSpPr>
              <a:spLocks/>
            </p:cNvSpPr>
            <p:nvPr/>
          </p:nvSpPr>
          <p:spPr bwMode="auto">
            <a:xfrm>
              <a:off x="6718300" y="2963863"/>
              <a:ext cx="36513" cy="39688"/>
            </a:xfrm>
            <a:custGeom>
              <a:avLst/>
              <a:gdLst/>
              <a:ahLst/>
              <a:cxnLst>
                <a:cxn ang="0">
                  <a:pos x="9" y="0"/>
                </a:cxn>
                <a:cxn ang="0">
                  <a:pos x="16" y="3"/>
                </a:cxn>
                <a:cxn ang="0">
                  <a:pos x="20" y="7"/>
                </a:cxn>
                <a:cxn ang="0">
                  <a:pos x="23" y="13"/>
                </a:cxn>
                <a:cxn ang="0">
                  <a:pos x="22" y="18"/>
                </a:cxn>
                <a:cxn ang="0">
                  <a:pos x="18" y="22"/>
                </a:cxn>
                <a:cxn ang="0">
                  <a:pos x="9" y="25"/>
                </a:cxn>
                <a:cxn ang="0">
                  <a:pos x="2" y="23"/>
                </a:cxn>
                <a:cxn ang="0">
                  <a:pos x="0" y="19"/>
                </a:cxn>
                <a:cxn ang="0">
                  <a:pos x="1" y="13"/>
                </a:cxn>
                <a:cxn ang="0">
                  <a:pos x="4" y="6"/>
                </a:cxn>
                <a:cxn ang="0">
                  <a:pos x="7" y="2"/>
                </a:cxn>
                <a:cxn ang="0">
                  <a:pos x="9" y="0"/>
                </a:cxn>
              </a:cxnLst>
              <a:rect l="0" t="0" r="r" b="b"/>
              <a:pathLst>
                <a:path w="23" h="25">
                  <a:moveTo>
                    <a:pt x="9" y="0"/>
                  </a:moveTo>
                  <a:lnTo>
                    <a:pt x="16" y="3"/>
                  </a:lnTo>
                  <a:lnTo>
                    <a:pt x="20" y="7"/>
                  </a:lnTo>
                  <a:lnTo>
                    <a:pt x="23" y="13"/>
                  </a:lnTo>
                  <a:lnTo>
                    <a:pt x="22" y="18"/>
                  </a:lnTo>
                  <a:lnTo>
                    <a:pt x="18" y="22"/>
                  </a:lnTo>
                  <a:lnTo>
                    <a:pt x="9" y="25"/>
                  </a:lnTo>
                  <a:lnTo>
                    <a:pt x="2" y="23"/>
                  </a:lnTo>
                  <a:lnTo>
                    <a:pt x="0" y="19"/>
                  </a:lnTo>
                  <a:lnTo>
                    <a:pt x="1" y="13"/>
                  </a:lnTo>
                  <a:lnTo>
                    <a:pt x="4" y="6"/>
                  </a:lnTo>
                  <a:lnTo>
                    <a:pt x="7" y="2"/>
                  </a:lnTo>
                  <a:lnTo>
                    <a:pt x="9"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8" name="Freeform 58"/>
            <p:cNvSpPr>
              <a:spLocks/>
            </p:cNvSpPr>
            <p:nvPr/>
          </p:nvSpPr>
          <p:spPr bwMode="auto">
            <a:xfrm>
              <a:off x="6659563" y="3038475"/>
              <a:ext cx="106363" cy="82550"/>
            </a:xfrm>
            <a:custGeom>
              <a:avLst/>
              <a:gdLst/>
              <a:ahLst/>
              <a:cxnLst>
                <a:cxn ang="0">
                  <a:pos x="49" y="0"/>
                </a:cxn>
                <a:cxn ang="0">
                  <a:pos x="56" y="7"/>
                </a:cxn>
                <a:cxn ang="0">
                  <a:pos x="63" y="15"/>
                </a:cxn>
                <a:cxn ang="0">
                  <a:pos x="67" y="22"/>
                </a:cxn>
                <a:cxn ang="0">
                  <a:pos x="67" y="30"/>
                </a:cxn>
                <a:cxn ang="0">
                  <a:pos x="63" y="38"/>
                </a:cxn>
                <a:cxn ang="0">
                  <a:pos x="56" y="46"/>
                </a:cxn>
                <a:cxn ang="0">
                  <a:pos x="48" y="50"/>
                </a:cxn>
                <a:cxn ang="0">
                  <a:pos x="44" y="52"/>
                </a:cxn>
                <a:cxn ang="0">
                  <a:pos x="39" y="52"/>
                </a:cxn>
                <a:cxn ang="0">
                  <a:pos x="38" y="50"/>
                </a:cxn>
                <a:cxn ang="0">
                  <a:pos x="35" y="49"/>
                </a:cxn>
                <a:cxn ang="0">
                  <a:pos x="34" y="45"/>
                </a:cxn>
                <a:cxn ang="0">
                  <a:pos x="31" y="41"/>
                </a:cxn>
                <a:cxn ang="0">
                  <a:pos x="27" y="35"/>
                </a:cxn>
                <a:cxn ang="0">
                  <a:pos x="11" y="33"/>
                </a:cxn>
                <a:cxn ang="0">
                  <a:pos x="4" y="33"/>
                </a:cxn>
                <a:cxn ang="0">
                  <a:pos x="0" y="30"/>
                </a:cxn>
                <a:cxn ang="0">
                  <a:pos x="0" y="26"/>
                </a:cxn>
                <a:cxn ang="0">
                  <a:pos x="4" y="20"/>
                </a:cxn>
                <a:cxn ang="0">
                  <a:pos x="9" y="15"/>
                </a:cxn>
                <a:cxn ang="0">
                  <a:pos x="18" y="12"/>
                </a:cxn>
                <a:cxn ang="0">
                  <a:pos x="24" y="12"/>
                </a:cxn>
                <a:cxn ang="0">
                  <a:pos x="30" y="15"/>
                </a:cxn>
                <a:cxn ang="0">
                  <a:pos x="34" y="16"/>
                </a:cxn>
                <a:cxn ang="0">
                  <a:pos x="37" y="16"/>
                </a:cxn>
                <a:cxn ang="0">
                  <a:pos x="42" y="11"/>
                </a:cxn>
                <a:cxn ang="0">
                  <a:pos x="49" y="0"/>
                </a:cxn>
              </a:cxnLst>
              <a:rect l="0" t="0" r="r" b="b"/>
              <a:pathLst>
                <a:path w="67" h="52">
                  <a:moveTo>
                    <a:pt x="49" y="0"/>
                  </a:moveTo>
                  <a:lnTo>
                    <a:pt x="56" y="7"/>
                  </a:lnTo>
                  <a:lnTo>
                    <a:pt x="63" y="15"/>
                  </a:lnTo>
                  <a:lnTo>
                    <a:pt x="67" y="22"/>
                  </a:lnTo>
                  <a:lnTo>
                    <a:pt x="67" y="30"/>
                  </a:lnTo>
                  <a:lnTo>
                    <a:pt x="63" y="38"/>
                  </a:lnTo>
                  <a:lnTo>
                    <a:pt x="56" y="46"/>
                  </a:lnTo>
                  <a:lnTo>
                    <a:pt x="48" y="50"/>
                  </a:lnTo>
                  <a:lnTo>
                    <a:pt x="44" y="52"/>
                  </a:lnTo>
                  <a:lnTo>
                    <a:pt x="39" y="52"/>
                  </a:lnTo>
                  <a:lnTo>
                    <a:pt x="38" y="50"/>
                  </a:lnTo>
                  <a:lnTo>
                    <a:pt x="35" y="49"/>
                  </a:lnTo>
                  <a:lnTo>
                    <a:pt x="34" y="45"/>
                  </a:lnTo>
                  <a:lnTo>
                    <a:pt x="31" y="41"/>
                  </a:lnTo>
                  <a:lnTo>
                    <a:pt x="27" y="35"/>
                  </a:lnTo>
                  <a:lnTo>
                    <a:pt x="11" y="33"/>
                  </a:lnTo>
                  <a:lnTo>
                    <a:pt x="4" y="33"/>
                  </a:lnTo>
                  <a:lnTo>
                    <a:pt x="0" y="30"/>
                  </a:lnTo>
                  <a:lnTo>
                    <a:pt x="0" y="26"/>
                  </a:lnTo>
                  <a:lnTo>
                    <a:pt x="4" y="20"/>
                  </a:lnTo>
                  <a:lnTo>
                    <a:pt x="9" y="15"/>
                  </a:lnTo>
                  <a:lnTo>
                    <a:pt x="18" y="12"/>
                  </a:lnTo>
                  <a:lnTo>
                    <a:pt x="24" y="12"/>
                  </a:lnTo>
                  <a:lnTo>
                    <a:pt x="30" y="15"/>
                  </a:lnTo>
                  <a:lnTo>
                    <a:pt x="34" y="16"/>
                  </a:lnTo>
                  <a:lnTo>
                    <a:pt x="37" y="16"/>
                  </a:lnTo>
                  <a:lnTo>
                    <a:pt x="42" y="11"/>
                  </a:lnTo>
                  <a:lnTo>
                    <a:pt x="49"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sp>
          <p:nvSpPr>
            <p:cNvPr id="59" name="Freeform 59"/>
            <p:cNvSpPr>
              <a:spLocks/>
            </p:cNvSpPr>
            <p:nvPr/>
          </p:nvSpPr>
          <p:spPr bwMode="auto">
            <a:xfrm>
              <a:off x="6843713" y="3263900"/>
              <a:ext cx="390525" cy="258763"/>
            </a:xfrm>
            <a:custGeom>
              <a:avLst/>
              <a:gdLst/>
              <a:ahLst/>
              <a:cxnLst>
                <a:cxn ang="0">
                  <a:pos x="21" y="0"/>
                </a:cxn>
                <a:cxn ang="0">
                  <a:pos x="26" y="4"/>
                </a:cxn>
                <a:cxn ang="0">
                  <a:pos x="30" y="13"/>
                </a:cxn>
                <a:cxn ang="0">
                  <a:pos x="52" y="17"/>
                </a:cxn>
                <a:cxn ang="0">
                  <a:pos x="64" y="25"/>
                </a:cxn>
                <a:cxn ang="0">
                  <a:pos x="66" y="22"/>
                </a:cxn>
                <a:cxn ang="0">
                  <a:pos x="81" y="18"/>
                </a:cxn>
                <a:cxn ang="0">
                  <a:pos x="111" y="21"/>
                </a:cxn>
                <a:cxn ang="0">
                  <a:pos x="137" y="35"/>
                </a:cxn>
                <a:cxn ang="0">
                  <a:pos x="160" y="47"/>
                </a:cxn>
                <a:cxn ang="0">
                  <a:pos x="178" y="59"/>
                </a:cxn>
                <a:cxn ang="0">
                  <a:pos x="189" y="74"/>
                </a:cxn>
                <a:cxn ang="0">
                  <a:pos x="196" y="80"/>
                </a:cxn>
                <a:cxn ang="0">
                  <a:pos x="202" y="84"/>
                </a:cxn>
                <a:cxn ang="0">
                  <a:pos x="208" y="92"/>
                </a:cxn>
                <a:cxn ang="0">
                  <a:pos x="216" y="111"/>
                </a:cxn>
                <a:cxn ang="0">
                  <a:pos x="231" y="126"/>
                </a:cxn>
                <a:cxn ang="0">
                  <a:pos x="242" y="143"/>
                </a:cxn>
                <a:cxn ang="0">
                  <a:pos x="246" y="161"/>
                </a:cxn>
                <a:cxn ang="0">
                  <a:pos x="237" y="162"/>
                </a:cxn>
                <a:cxn ang="0">
                  <a:pos x="217" y="152"/>
                </a:cxn>
                <a:cxn ang="0">
                  <a:pos x="200" y="133"/>
                </a:cxn>
                <a:cxn ang="0">
                  <a:pos x="193" y="117"/>
                </a:cxn>
                <a:cxn ang="0">
                  <a:pos x="172" y="117"/>
                </a:cxn>
                <a:cxn ang="0">
                  <a:pos x="163" y="128"/>
                </a:cxn>
                <a:cxn ang="0">
                  <a:pos x="150" y="147"/>
                </a:cxn>
                <a:cxn ang="0">
                  <a:pos x="135" y="148"/>
                </a:cxn>
                <a:cxn ang="0">
                  <a:pos x="124" y="130"/>
                </a:cxn>
                <a:cxn ang="0">
                  <a:pos x="118" y="122"/>
                </a:cxn>
                <a:cxn ang="0">
                  <a:pos x="94" y="124"/>
                </a:cxn>
                <a:cxn ang="0">
                  <a:pos x="93" y="118"/>
                </a:cxn>
                <a:cxn ang="0">
                  <a:pos x="103" y="110"/>
                </a:cxn>
                <a:cxn ang="0">
                  <a:pos x="109" y="109"/>
                </a:cxn>
                <a:cxn ang="0">
                  <a:pos x="105" y="98"/>
                </a:cxn>
                <a:cxn ang="0">
                  <a:pos x="97" y="88"/>
                </a:cxn>
                <a:cxn ang="0">
                  <a:pos x="89" y="80"/>
                </a:cxn>
                <a:cxn ang="0">
                  <a:pos x="67" y="70"/>
                </a:cxn>
                <a:cxn ang="0">
                  <a:pos x="56" y="69"/>
                </a:cxn>
                <a:cxn ang="0">
                  <a:pos x="51" y="65"/>
                </a:cxn>
                <a:cxn ang="0">
                  <a:pos x="47" y="58"/>
                </a:cxn>
                <a:cxn ang="0">
                  <a:pos x="29" y="61"/>
                </a:cxn>
                <a:cxn ang="0">
                  <a:pos x="19" y="58"/>
                </a:cxn>
                <a:cxn ang="0">
                  <a:pos x="29" y="36"/>
                </a:cxn>
                <a:cxn ang="0">
                  <a:pos x="33" y="30"/>
                </a:cxn>
                <a:cxn ang="0">
                  <a:pos x="32" y="28"/>
                </a:cxn>
                <a:cxn ang="0">
                  <a:pos x="25" y="25"/>
                </a:cxn>
                <a:cxn ang="0">
                  <a:pos x="12" y="22"/>
                </a:cxn>
                <a:cxn ang="0">
                  <a:pos x="3" y="19"/>
                </a:cxn>
                <a:cxn ang="0">
                  <a:pos x="0" y="15"/>
                </a:cxn>
                <a:cxn ang="0">
                  <a:pos x="15" y="2"/>
                </a:cxn>
              </a:cxnLst>
              <a:rect l="0" t="0" r="r" b="b"/>
              <a:pathLst>
                <a:path w="246" h="163">
                  <a:moveTo>
                    <a:pt x="18" y="0"/>
                  </a:moveTo>
                  <a:lnTo>
                    <a:pt x="21" y="0"/>
                  </a:lnTo>
                  <a:lnTo>
                    <a:pt x="23" y="2"/>
                  </a:lnTo>
                  <a:lnTo>
                    <a:pt x="26" y="4"/>
                  </a:lnTo>
                  <a:lnTo>
                    <a:pt x="27" y="9"/>
                  </a:lnTo>
                  <a:lnTo>
                    <a:pt x="30" y="13"/>
                  </a:lnTo>
                  <a:lnTo>
                    <a:pt x="36" y="14"/>
                  </a:lnTo>
                  <a:lnTo>
                    <a:pt x="52" y="17"/>
                  </a:lnTo>
                  <a:lnTo>
                    <a:pt x="60" y="21"/>
                  </a:lnTo>
                  <a:lnTo>
                    <a:pt x="64" y="25"/>
                  </a:lnTo>
                  <a:lnTo>
                    <a:pt x="66" y="25"/>
                  </a:lnTo>
                  <a:lnTo>
                    <a:pt x="66" y="22"/>
                  </a:lnTo>
                  <a:lnTo>
                    <a:pt x="71" y="19"/>
                  </a:lnTo>
                  <a:lnTo>
                    <a:pt x="81" y="18"/>
                  </a:lnTo>
                  <a:lnTo>
                    <a:pt x="96" y="18"/>
                  </a:lnTo>
                  <a:lnTo>
                    <a:pt x="111" y="21"/>
                  </a:lnTo>
                  <a:lnTo>
                    <a:pt x="123" y="26"/>
                  </a:lnTo>
                  <a:lnTo>
                    <a:pt x="137" y="35"/>
                  </a:lnTo>
                  <a:lnTo>
                    <a:pt x="146" y="41"/>
                  </a:lnTo>
                  <a:lnTo>
                    <a:pt x="160" y="47"/>
                  </a:lnTo>
                  <a:lnTo>
                    <a:pt x="171" y="51"/>
                  </a:lnTo>
                  <a:lnTo>
                    <a:pt x="178" y="59"/>
                  </a:lnTo>
                  <a:lnTo>
                    <a:pt x="183" y="67"/>
                  </a:lnTo>
                  <a:lnTo>
                    <a:pt x="189" y="74"/>
                  </a:lnTo>
                  <a:lnTo>
                    <a:pt x="191" y="77"/>
                  </a:lnTo>
                  <a:lnTo>
                    <a:pt x="196" y="80"/>
                  </a:lnTo>
                  <a:lnTo>
                    <a:pt x="198" y="81"/>
                  </a:lnTo>
                  <a:lnTo>
                    <a:pt x="202" y="84"/>
                  </a:lnTo>
                  <a:lnTo>
                    <a:pt x="205" y="87"/>
                  </a:lnTo>
                  <a:lnTo>
                    <a:pt x="208" y="92"/>
                  </a:lnTo>
                  <a:lnTo>
                    <a:pt x="211" y="100"/>
                  </a:lnTo>
                  <a:lnTo>
                    <a:pt x="216" y="111"/>
                  </a:lnTo>
                  <a:lnTo>
                    <a:pt x="224" y="121"/>
                  </a:lnTo>
                  <a:lnTo>
                    <a:pt x="231" y="126"/>
                  </a:lnTo>
                  <a:lnTo>
                    <a:pt x="237" y="133"/>
                  </a:lnTo>
                  <a:lnTo>
                    <a:pt x="242" y="143"/>
                  </a:lnTo>
                  <a:lnTo>
                    <a:pt x="246" y="154"/>
                  </a:lnTo>
                  <a:lnTo>
                    <a:pt x="246" y="161"/>
                  </a:lnTo>
                  <a:lnTo>
                    <a:pt x="243" y="163"/>
                  </a:lnTo>
                  <a:lnTo>
                    <a:pt x="237" y="162"/>
                  </a:lnTo>
                  <a:lnTo>
                    <a:pt x="227" y="158"/>
                  </a:lnTo>
                  <a:lnTo>
                    <a:pt x="217" y="152"/>
                  </a:lnTo>
                  <a:lnTo>
                    <a:pt x="207" y="143"/>
                  </a:lnTo>
                  <a:lnTo>
                    <a:pt x="200" y="133"/>
                  </a:lnTo>
                  <a:lnTo>
                    <a:pt x="196" y="122"/>
                  </a:lnTo>
                  <a:lnTo>
                    <a:pt x="193" y="117"/>
                  </a:lnTo>
                  <a:lnTo>
                    <a:pt x="186" y="114"/>
                  </a:lnTo>
                  <a:lnTo>
                    <a:pt x="172" y="117"/>
                  </a:lnTo>
                  <a:lnTo>
                    <a:pt x="167" y="121"/>
                  </a:lnTo>
                  <a:lnTo>
                    <a:pt x="163" y="128"/>
                  </a:lnTo>
                  <a:lnTo>
                    <a:pt x="157" y="137"/>
                  </a:lnTo>
                  <a:lnTo>
                    <a:pt x="150" y="147"/>
                  </a:lnTo>
                  <a:lnTo>
                    <a:pt x="144" y="151"/>
                  </a:lnTo>
                  <a:lnTo>
                    <a:pt x="135" y="148"/>
                  </a:lnTo>
                  <a:lnTo>
                    <a:pt x="129" y="140"/>
                  </a:lnTo>
                  <a:lnTo>
                    <a:pt x="124" y="130"/>
                  </a:lnTo>
                  <a:lnTo>
                    <a:pt x="122" y="124"/>
                  </a:lnTo>
                  <a:lnTo>
                    <a:pt x="118" y="122"/>
                  </a:lnTo>
                  <a:lnTo>
                    <a:pt x="111" y="124"/>
                  </a:lnTo>
                  <a:lnTo>
                    <a:pt x="94" y="124"/>
                  </a:lnTo>
                  <a:lnTo>
                    <a:pt x="92" y="121"/>
                  </a:lnTo>
                  <a:lnTo>
                    <a:pt x="93" y="118"/>
                  </a:lnTo>
                  <a:lnTo>
                    <a:pt x="100" y="111"/>
                  </a:lnTo>
                  <a:lnTo>
                    <a:pt x="103" y="110"/>
                  </a:lnTo>
                  <a:lnTo>
                    <a:pt x="107" y="110"/>
                  </a:lnTo>
                  <a:lnTo>
                    <a:pt x="109" y="109"/>
                  </a:lnTo>
                  <a:lnTo>
                    <a:pt x="108" y="104"/>
                  </a:lnTo>
                  <a:lnTo>
                    <a:pt x="105" y="98"/>
                  </a:lnTo>
                  <a:lnTo>
                    <a:pt x="101" y="92"/>
                  </a:lnTo>
                  <a:lnTo>
                    <a:pt x="97" y="88"/>
                  </a:lnTo>
                  <a:lnTo>
                    <a:pt x="94" y="84"/>
                  </a:lnTo>
                  <a:lnTo>
                    <a:pt x="89" y="80"/>
                  </a:lnTo>
                  <a:lnTo>
                    <a:pt x="81" y="74"/>
                  </a:lnTo>
                  <a:lnTo>
                    <a:pt x="67" y="70"/>
                  </a:lnTo>
                  <a:lnTo>
                    <a:pt x="60" y="69"/>
                  </a:lnTo>
                  <a:lnTo>
                    <a:pt x="56" y="69"/>
                  </a:lnTo>
                  <a:lnTo>
                    <a:pt x="53" y="67"/>
                  </a:lnTo>
                  <a:lnTo>
                    <a:pt x="51" y="65"/>
                  </a:lnTo>
                  <a:lnTo>
                    <a:pt x="51" y="61"/>
                  </a:lnTo>
                  <a:lnTo>
                    <a:pt x="47" y="58"/>
                  </a:lnTo>
                  <a:lnTo>
                    <a:pt x="38" y="59"/>
                  </a:lnTo>
                  <a:lnTo>
                    <a:pt x="29" y="61"/>
                  </a:lnTo>
                  <a:lnTo>
                    <a:pt x="22" y="61"/>
                  </a:lnTo>
                  <a:lnTo>
                    <a:pt x="19" y="58"/>
                  </a:lnTo>
                  <a:lnTo>
                    <a:pt x="21" y="52"/>
                  </a:lnTo>
                  <a:lnTo>
                    <a:pt x="29" y="36"/>
                  </a:lnTo>
                  <a:lnTo>
                    <a:pt x="32" y="33"/>
                  </a:lnTo>
                  <a:lnTo>
                    <a:pt x="33" y="30"/>
                  </a:lnTo>
                  <a:lnTo>
                    <a:pt x="33" y="29"/>
                  </a:lnTo>
                  <a:lnTo>
                    <a:pt x="32" y="28"/>
                  </a:lnTo>
                  <a:lnTo>
                    <a:pt x="29" y="26"/>
                  </a:lnTo>
                  <a:lnTo>
                    <a:pt x="25" y="25"/>
                  </a:lnTo>
                  <a:lnTo>
                    <a:pt x="19" y="24"/>
                  </a:lnTo>
                  <a:lnTo>
                    <a:pt x="12" y="22"/>
                  </a:lnTo>
                  <a:lnTo>
                    <a:pt x="7" y="21"/>
                  </a:lnTo>
                  <a:lnTo>
                    <a:pt x="3" y="19"/>
                  </a:lnTo>
                  <a:lnTo>
                    <a:pt x="0" y="18"/>
                  </a:lnTo>
                  <a:lnTo>
                    <a:pt x="0" y="15"/>
                  </a:lnTo>
                  <a:lnTo>
                    <a:pt x="11" y="4"/>
                  </a:lnTo>
                  <a:lnTo>
                    <a:pt x="15" y="2"/>
                  </a:lnTo>
                  <a:lnTo>
                    <a:pt x="1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US" dirty="0"/>
            </a:p>
          </p:txBody>
        </p:sp>
      </p:grpSp>
      <p:sp>
        <p:nvSpPr>
          <p:cNvPr id="60" name="TextBox 59"/>
          <p:cNvSpPr txBox="1"/>
          <p:nvPr/>
        </p:nvSpPr>
        <p:spPr>
          <a:xfrm>
            <a:off x="4223608" y="2164670"/>
            <a:ext cx="4362683" cy="1631216"/>
          </a:xfrm>
          <a:prstGeom prst="rect">
            <a:avLst/>
          </a:prstGeom>
          <a:noFill/>
        </p:spPr>
        <p:txBody>
          <a:bodyPr wrap="square" rtlCol="0">
            <a:spAutoFit/>
          </a:bodyPr>
          <a:lstStyle/>
          <a:p>
            <a:r>
              <a:rPr lang="en-US" b="1" i="1" dirty="0" smtClean="0"/>
              <a:t>Poster was prepared by METAS</a:t>
            </a:r>
          </a:p>
          <a:p>
            <a:endParaRPr lang="en-US" b="1" i="1" dirty="0"/>
          </a:p>
          <a:p>
            <a:r>
              <a:rPr lang="en-US" b="1" i="1" dirty="0" smtClean="0">
                <a:solidFill>
                  <a:srgbClr val="193B7F"/>
                </a:solidFill>
              </a:rPr>
              <a:t>As of today, </a:t>
            </a:r>
          </a:p>
          <a:p>
            <a:pPr marL="285750" indent="-285750">
              <a:spcBef>
                <a:spcPts val="600"/>
              </a:spcBef>
              <a:buFont typeface="Arial" panose="020B0604020202020204" pitchFamily="34" charset="0"/>
              <a:buChar char="•"/>
            </a:pPr>
            <a:r>
              <a:rPr lang="en-US" b="1" i="1" dirty="0" smtClean="0">
                <a:solidFill>
                  <a:srgbClr val="193B7F"/>
                </a:solidFill>
              </a:rPr>
              <a:t>Poster translated into 14 Languages</a:t>
            </a:r>
          </a:p>
          <a:p>
            <a:pPr marL="285750" indent="-285750">
              <a:spcBef>
                <a:spcPts val="600"/>
              </a:spcBef>
              <a:buFont typeface="Arial" panose="020B0604020202020204" pitchFamily="34" charset="0"/>
              <a:buChar char="•"/>
            </a:pPr>
            <a:r>
              <a:rPr lang="en-US" altLang="en-US" b="1" i="1" dirty="0" smtClean="0">
                <a:solidFill>
                  <a:srgbClr val="193B7F"/>
                </a:solidFill>
              </a:rPr>
              <a:t>Events </a:t>
            </a:r>
            <a:r>
              <a:rPr lang="en-US" altLang="en-US" b="1" i="1" dirty="0">
                <a:solidFill>
                  <a:srgbClr val="193B7F"/>
                </a:solidFill>
              </a:rPr>
              <a:t>recorded </a:t>
            </a:r>
            <a:r>
              <a:rPr lang="en-US" altLang="en-US" b="1" i="1" dirty="0" smtClean="0">
                <a:solidFill>
                  <a:srgbClr val="193B7F"/>
                </a:solidFill>
              </a:rPr>
              <a:t>in 8 countries</a:t>
            </a:r>
            <a:endParaRPr lang="en-US" altLang="en-US" b="1" i="1" dirty="0">
              <a:solidFill>
                <a:srgbClr val="193B7F"/>
              </a:solidFill>
            </a:endParaRPr>
          </a:p>
        </p:txBody>
      </p:sp>
      <p:sp>
        <p:nvSpPr>
          <p:cNvPr id="61" name="Title 1"/>
          <p:cNvSpPr txBox="1">
            <a:spLocks/>
          </p:cNvSpPr>
          <p:nvPr/>
        </p:nvSpPr>
        <p:spPr>
          <a:xfrm>
            <a:off x="4176896" y="879440"/>
            <a:ext cx="4644008" cy="7683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lang="en-US" sz="2800" b="0" kern="1200" dirty="0">
                <a:solidFill>
                  <a:srgbClr val="193B7F"/>
                </a:solidFill>
                <a:latin typeface="+mj-lt"/>
                <a:ea typeface="+mj-ea"/>
                <a:cs typeface="+mj-cs"/>
              </a:defRPr>
            </a:lvl1pPr>
          </a:lstStyle>
          <a:p>
            <a:pPr algn="ctr"/>
            <a:r>
              <a:rPr lang="en-US" sz="2400" dirty="0" smtClean="0">
                <a:solidFill>
                  <a:schemeClr val="bg1">
                    <a:lumMod val="50000"/>
                  </a:schemeClr>
                </a:solidFill>
              </a:rPr>
              <a:t>theme: </a:t>
            </a:r>
            <a:r>
              <a:rPr lang="en-US" sz="2400" dirty="0" smtClean="0"/>
              <a:t>“Constant evolution”</a:t>
            </a:r>
            <a:endParaRPr lang="en-US" sz="2400" dirty="0"/>
          </a:p>
        </p:txBody>
      </p:sp>
      <p:sp>
        <p:nvSpPr>
          <p:cNvPr id="62" name="Rectangle 61"/>
          <p:cNvSpPr/>
          <p:nvPr/>
        </p:nvSpPr>
        <p:spPr>
          <a:xfrm>
            <a:off x="4572000" y="4484382"/>
            <a:ext cx="3630609" cy="369332"/>
          </a:xfrm>
          <a:prstGeom prst="rect">
            <a:avLst/>
          </a:prstGeom>
        </p:spPr>
        <p:txBody>
          <a:bodyPr wrap="none">
            <a:spAutoFit/>
          </a:bodyPr>
          <a:lstStyle/>
          <a:p>
            <a:pPr algn="ctr"/>
            <a:r>
              <a:rPr lang="en-US" b="1" dirty="0">
                <a:hlinkClick r:id="rId3"/>
              </a:rPr>
              <a:t>http://</a:t>
            </a:r>
            <a:r>
              <a:rPr lang="en-US" b="1" dirty="0" smtClean="0">
                <a:hlinkClick r:id="rId3"/>
              </a:rPr>
              <a:t>www.worldmetrologyday.org</a:t>
            </a:r>
            <a:endParaRPr lang="en-US" b="1" dirty="0" smtClean="0"/>
          </a:p>
        </p:txBody>
      </p:sp>
    </p:spTree>
    <p:extLst>
      <p:ext uri="{BB962C8B-B14F-4D97-AF65-F5344CB8AC3E}">
        <p14:creationId xmlns:p14="http://schemas.microsoft.com/office/powerpoint/2010/main" val="8745765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chingis.kuanbayev\Desktop\news\Leaders\IMG_20161110_1638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5259" y="1207953"/>
            <a:ext cx="1844207" cy="1383154"/>
          </a:xfrm>
          <a:prstGeom prst="rect">
            <a:avLst/>
          </a:prstGeom>
          <a:ln w="12700">
            <a:solidFill>
              <a:schemeClr val="bg1">
                <a:lumMod val="95000"/>
              </a:schemeClr>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GB" sz="2400" b="1" dirty="0"/>
              <a:t>BIPM Capacity Building </a:t>
            </a:r>
            <a:r>
              <a:rPr lang="en-GB" sz="2400" b="1" dirty="0" smtClean="0"/>
              <a:t>&amp; </a:t>
            </a:r>
            <a:r>
              <a:rPr lang="en-GB" sz="2400" b="1" dirty="0"/>
              <a:t>Knowledge Transfer </a:t>
            </a:r>
            <a:r>
              <a:rPr lang="en-GB" sz="2400" b="1" dirty="0" smtClean="0"/>
              <a:t>Programme</a:t>
            </a:r>
            <a:endParaRPr lang="en-GB" sz="2400" b="1" dirty="0"/>
          </a:p>
        </p:txBody>
      </p:sp>
      <p:sp>
        <p:nvSpPr>
          <p:cNvPr id="3" name="Rectangle 2"/>
          <p:cNvSpPr/>
          <p:nvPr/>
        </p:nvSpPr>
        <p:spPr>
          <a:xfrm>
            <a:off x="323528" y="843558"/>
            <a:ext cx="8352928" cy="584775"/>
          </a:xfrm>
          <a:prstGeom prst="rect">
            <a:avLst/>
          </a:prstGeom>
        </p:spPr>
        <p:txBody>
          <a:bodyPr wrap="square">
            <a:spAutoFit/>
          </a:bodyPr>
          <a:lstStyle/>
          <a:p>
            <a:pPr marL="180975">
              <a:spcAft>
                <a:spcPts val="600"/>
              </a:spcAft>
            </a:pPr>
            <a:r>
              <a:rPr lang="en-GB" sz="1600" b="1" i="1" dirty="0">
                <a:solidFill>
                  <a:srgbClr val="1F497D"/>
                </a:solidFill>
              </a:rPr>
              <a:t>The aim of the BIPM </a:t>
            </a:r>
            <a:r>
              <a:rPr lang="en-GB" sz="1600" b="1" i="1" dirty="0" smtClean="0">
                <a:solidFill>
                  <a:srgbClr val="1F497D"/>
                </a:solidFill>
              </a:rPr>
              <a:t>CB&amp;KT </a:t>
            </a:r>
            <a:r>
              <a:rPr lang="en-GB" sz="1600" b="1" i="1" dirty="0">
                <a:solidFill>
                  <a:srgbClr val="1F497D"/>
                </a:solidFill>
              </a:rPr>
              <a:t>programme is to increase the effectiveness with which Member States and Associates engage in the world-wide coordinated metrological system.</a:t>
            </a:r>
          </a:p>
        </p:txBody>
      </p:sp>
      <p:pic>
        <p:nvPicPr>
          <p:cNvPr id="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3501896"/>
            <a:ext cx="1789871" cy="1196546"/>
          </a:xfrm>
          <a:prstGeom prst="rect">
            <a:avLst/>
          </a:prstGeom>
          <a:ln w="12700">
            <a:solidFill>
              <a:schemeClr val="bg1">
                <a:lumMod val="95000"/>
              </a:schemeClr>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1"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304" y="3903738"/>
            <a:ext cx="1405145" cy="1053859"/>
          </a:xfrm>
          <a:prstGeom prst="rect">
            <a:avLst/>
          </a:prstGeom>
          <a:ln w="12700">
            <a:solidFill>
              <a:schemeClr val="bg1">
                <a:lumMod val="95000"/>
              </a:schemeClr>
            </a:solid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6"/>
          <a:stretch>
            <a:fillRect/>
          </a:stretch>
        </p:blipFill>
        <p:spPr>
          <a:xfrm>
            <a:off x="5703536" y="2271672"/>
            <a:ext cx="2344434" cy="1540628"/>
          </a:xfrm>
          <a:prstGeom prst="rect">
            <a:avLst/>
          </a:prstGeom>
          <a:noFill/>
          <a:ln w="12700">
            <a:solidFill>
              <a:schemeClr val="bg1"/>
            </a:solidFill>
          </a:ln>
          <a:effectLst>
            <a:outerShdw blurRad="292100" dist="139700" dir="2700000" algn="tl" rotWithShape="0">
              <a:srgbClr val="333333">
                <a:alpha val="65000"/>
              </a:srgbClr>
            </a:outerShdw>
          </a:effectLst>
        </p:spPr>
      </p:pic>
      <p:pic>
        <p:nvPicPr>
          <p:cNvPr id="13"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48315" y="1877391"/>
            <a:ext cx="1440160" cy="975332"/>
          </a:xfrm>
          <a:prstGeom prst="rect">
            <a:avLst/>
          </a:prstGeom>
          <a:noFill/>
          <a:ln w="12700">
            <a:solidFill>
              <a:schemeClr val="bg1"/>
            </a:solidFill>
          </a:ln>
          <a:effectLst>
            <a:outerShdw blurRad="292100" dist="139700" dir="2700000" algn="tl" rotWithShape="0">
              <a:srgbClr val="333333">
                <a:alpha val="65000"/>
              </a:srgbClr>
            </a:outerShdw>
          </a:effectLst>
          <a:extLst/>
        </p:spPr>
      </p:pic>
      <p:pic>
        <p:nvPicPr>
          <p:cNvPr id="12" name="Picture 3" descr="T:\CGPM 2014\2016-06-FTIR.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73891" y="3284418"/>
            <a:ext cx="1306201" cy="1000288"/>
          </a:xfrm>
          <a:prstGeom prst="rect">
            <a:avLst/>
          </a:prstGeom>
          <a:noFill/>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337845" y="4739793"/>
            <a:ext cx="2190087" cy="276999"/>
          </a:xfrm>
          <a:prstGeom prst="rect">
            <a:avLst/>
          </a:prstGeom>
          <a:solidFill>
            <a:schemeClr val="bg1"/>
          </a:solidFill>
        </p:spPr>
        <p:txBody>
          <a:bodyPr wrap="none">
            <a:spAutoFit/>
          </a:bodyPr>
          <a:lstStyle/>
          <a:p>
            <a:r>
              <a:rPr lang="en-US" sz="1200" dirty="0">
                <a:hlinkClick r:id="rId9"/>
              </a:rPr>
              <a:t>https://www.bipm.org/en/cbkt</a:t>
            </a:r>
            <a:r>
              <a:rPr lang="en-US" sz="1200" dirty="0" smtClean="0">
                <a:hlinkClick r:id="rId9"/>
              </a:rPr>
              <a:t>/</a:t>
            </a:r>
            <a:endParaRPr lang="en-US" sz="1200" dirty="0" smtClean="0"/>
          </a:p>
        </p:txBody>
      </p:sp>
      <p:pic>
        <p:nvPicPr>
          <p:cNvPr id="15" name="Picture 14"/>
          <p:cNvPicPr>
            <a:picLocks noChangeAspect="1"/>
          </p:cNvPicPr>
          <p:nvPr/>
        </p:nvPicPr>
        <p:blipFill>
          <a:blip r:embed="rId10"/>
          <a:stretch>
            <a:fillRect/>
          </a:stretch>
        </p:blipFill>
        <p:spPr>
          <a:xfrm>
            <a:off x="182540" y="2481039"/>
            <a:ext cx="4295029" cy="2070762"/>
          </a:xfrm>
          <a:prstGeom prst="rect">
            <a:avLst/>
          </a:prstGeom>
          <a:noFill/>
          <a:ln w="9525">
            <a:solidFill>
              <a:srgbClr val="8064A2"/>
            </a:solidFill>
            <a:miter lim="800000"/>
            <a:headEnd/>
            <a:tailEnd/>
          </a:ln>
          <a:effectLst/>
        </p:spPr>
      </p:pic>
      <p:sp>
        <p:nvSpPr>
          <p:cNvPr id="14" name="Прямоугольник 1"/>
          <p:cNvSpPr/>
          <p:nvPr/>
        </p:nvSpPr>
        <p:spPr>
          <a:xfrm>
            <a:off x="335013" y="1620882"/>
            <a:ext cx="1564460" cy="954107"/>
          </a:xfrm>
          <a:prstGeom prst="rect">
            <a:avLst/>
          </a:prstGeom>
          <a:solidFill>
            <a:schemeClr val="bg1"/>
          </a:solidFill>
          <a:ln w="12700" cap="flat">
            <a:solidFill>
              <a:schemeClr val="accent1"/>
            </a:solidFill>
            <a:miter lim="400000"/>
          </a:ln>
          <a:effectLst/>
        </p:spPr>
        <p:txBody>
          <a:bodyPr wrap="square" lIns="72000" tIns="34289" rIns="72000" bIns="34289" numCol="1" anchor="ctr">
            <a:noAutofit/>
          </a:bodyPr>
          <a:lstStyle/>
          <a:p>
            <a:pPr algn="just"/>
            <a:r>
              <a:rPr lang="en-US" sz="1400" b="1" dirty="0">
                <a:solidFill>
                  <a:srgbClr val="1D3B7F"/>
                </a:solidFill>
              </a:rPr>
              <a:t>CB&amp;KT initiatives</a:t>
            </a:r>
            <a:endParaRPr lang="en-US" sz="1400" b="1" dirty="0" smtClean="0">
              <a:solidFill>
                <a:srgbClr val="1D3B7F"/>
              </a:solidFill>
            </a:endParaRPr>
          </a:p>
          <a:p>
            <a:pPr algn="just"/>
            <a:r>
              <a:rPr lang="en-US" sz="1200" dirty="0" smtClean="0">
                <a:solidFill>
                  <a:srgbClr val="1D3B7F"/>
                </a:solidFill>
                <a:latin typeface="Calibri Light" panose="020F0302020204030204" pitchFamily="34" charset="0"/>
              </a:rPr>
              <a:t>8 Completed </a:t>
            </a:r>
            <a:endParaRPr lang="en-US" sz="1200" dirty="0">
              <a:solidFill>
                <a:srgbClr val="1D3B7F"/>
              </a:solidFill>
              <a:latin typeface="Calibri Light" panose="020F0302020204030204" pitchFamily="34" charset="0"/>
            </a:endParaRPr>
          </a:p>
          <a:p>
            <a:pPr algn="just"/>
            <a:r>
              <a:rPr lang="en-US" sz="1200" dirty="0" smtClean="0">
                <a:solidFill>
                  <a:srgbClr val="1D3B7F"/>
                </a:solidFill>
                <a:latin typeface="Calibri Light" panose="020F0302020204030204" pitchFamily="34" charset="0"/>
              </a:rPr>
              <a:t>4 Ongoing </a:t>
            </a:r>
          </a:p>
          <a:p>
            <a:pPr algn="just"/>
            <a:r>
              <a:rPr lang="en-US" sz="1200" dirty="0">
                <a:solidFill>
                  <a:srgbClr val="1D3B7F"/>
                </a:solidFill>
                <a:latin typeface="Calibri Light" panose="020F0302020204030204" pitchFamily="34" charset="0"/>
              </a:rPr>
              <a:t>6</a:t>
            </a:r>
            <a:r>
              <a:rPr lang="en-US" sz="1200" dirty="0" smtClean="0">
                <a:solidFill>
                  <a:srgbClr val="1D3B7F"/>
                </a:solidFill>
                <a:latin typeface="Calibri Light" panose="020F0302020204030204" pitchFamily="34" charset="0"/>
              </a:rPr>
              <a:t> Planned so far</a:t>
            </a:r>
            <a:endParaRPr lang="en-US" sz="1200" dirty="0">
              <a:solidFill>
                <a:srgbClr val="1D3B7F"/>
              </a:solidFill>
              <a:latin typeface="Calibri Light" panose="020F0302020204030204" pitchFamily="34" charset="0"/>
            </a:endParaRPr>
          </a:p>
        </p:txBody>
      </p:sp>
      <p:sp>
        <p:nvSpPr>
          <p:cNvPr id="16" name="Прямоугольник 1"/>
          <p:cNvSpPr/>
          <p:nvPr/>
        </p:nvSpPr>
        <p:spPr>
          <a:xfrm>
            <a:off x="1871305" y="1688534"/>
            <a:ext cx="2588228" cy="931203"/>
          </a:xfrm>
          <a:prstGeom prst="rect">
            <a:avLst/>
          </a:prstGeom>
          <a:solidFill>
            <a:schemeClr val="accent4"/>
          </a:solidFill>
          <a:ln w="12700" cap="flat">
            <a:noFill/>
            <a:miter lim="400000"/>
          </a:ln>
          <a:effectLst/>
        </p:spPr>
        <p:txBody>
          <a:bodyPr wrap="square" lIns="72000" tIns="34289" rIns="34289" bIns="34289" numCol="1" anchor="ctr">
            <a:noAutofit/>
          </a:bodyPr>
          <a:lstStyle/>
          <a:p>
            <a:r>
              <a:rPr lang="en-US" sz="1400" b="1" dirty="0" smtClean="0">
                <a:solidFill>
                  <a:schemeClr val="bg1"/>
                </a:solidFill>
                <a:latin typeface="+mj-lt"/>
                <a:ea typeface="Helvetica"/>
                <a:cs typeface="Helvetica"/>
              </a:rPr>
              <a:t>Around 190 participants (around 100 at the BIPM)  </a:t>
            </a:r>
            <a:r>
              <a:rPr lang="en-US" sz="1400" b="1" dirty="0">
                <a:solidFill>
                  <a:schemeClr val="bg1"/>
                </a:solidFill>
                <a:latin typeface="+mj-lt"/>
                <a:ea typeface="Helvetica"/>
                <a:cs typeface="Helvetica"/>
              </a:rPr>
              <a:t>from </a:t>
            </a:r>
            <a:r>
              <a:rPr lang="en-US" sz="1400" b="1" dirty="0" smtClean="0">
                <a:solidFill>
                  <a:schemeClr val="bg1"/>
                </a:solidFill>
                <a:latin typeface="+mj-lt"/>
                <a:ea typeface="Helvetica"/>
                <a:cs typeface="Helvetica"/>
              </a:rPr>
              <a:t>74 </a:t>
            </a:r>
            <a:r>
              <a:rPr lang="en-US" sz="1400" b="1" dirty="0">
                <a:solidFill>
                  <a:schemeClr val="bg1"/>
                </a:solidFill>
                <a:latin typeface="+mj-lt"/>
                <a:ea typeface="Helvetica"/>
                <a:cs typeface="Helvetica"/>
              </a:rPr>
              <a:t>countries </a:t>
            </a:r>
            <a:r>
              <a:rPr lang="en-US" sz="1400" b="1" dirty="0" smtClean="0">
                <a:solidFill>
                  <a:schemeClr val="bg1"/>
                </a:solidFill>
                <a:latin typeface="+mj-lt"/>
                <a:ea typeface="Helvetica"/>
                <a:cs typeface="Helvetica"/>
              </a:rPr>
              <a:t>participated in </a:t>
            </a:r>
            <a:r>
              <a:rPr lang="en-US" sz="1400" b="1" dirty="0">
                <a:solidFill>
                  <a:schemeClr val="bg1"/>
                </a:solidFill>
                <a:latin typeface="+mj-lt"/>
                <a:ea typeface="Helvetica"/>
                <a:cs typeface="Helvetica"/>
              </a:rPr>
              <a:t>various training courses! </a:t>
            </a:r>
          </a:p>
        </p:txBody>
      </p:sp>
    </p:spTree>
    <p:extLst>
      <p:ext uri="{BB962C8B-B14F-4D97-AF65-F5344CB8AC3E}">
        <p14:creationId xmlns:p14="http://schemas.microsoft.com/office/powerpoint/2010/main" val="4217589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70518440"/>
              </p:ext>
            </p:extLst>
          </p:nvPr>
        </p:nvGraphicFramePr>
        <p:xfrm>
          <a:off x="457200" y="1684655"/>
          <a:ext cx="8229600" cy="2072640"/>
        </p:xfrm>
        <a:graphic>
          <a:graphicData uri="http://schemas.openxmlformats.org/drawingml/2006/table">
            <a:tbl>
              <a:tblPr/>
              <a:tblGrid>
                <a:gridCol w="1975104">
                  <a:extLst>
                    <a:ext uri="{9D8B030D-6E8A-4147-A177-3AD203B41FA5}">
                      <a16:colId xmlns:a16="http://schemas.microsoft.com/office/drawing/2014/main" xmlns="" val="3119399830"/>
                    </a:ext>
                  </a:extLst>
                </a:gridCol>
                <a:gridCol w="329184">
                  <a:extLst>
                    <a:ext uri="{9D8B030D-6E8A-4147-A177-3AD203B41FA5}">
                      <a16:colId xmlns:a16="http://schemas.microsoft.com/office/drawing/2014/main" xmlns="" val="885535027"/>
                    </a:ext>
                  </a:extLst>
                </a:gridCol>
                <a:gridCol w="5925312">
                  <a:extLst>
                    <a:ext uri="{9D8B030D-6E8A-4147-A177-3AD203B41FA5}">
                      <a16:colId xmlns:a16="http://schemas.microsoft.com/office/drawing/2014/main" xmlns="" val="1555716298"/>
                    </a:ext>
                  </a:extLst>
                </a:gridCol>
              </a:tblGrid>
              <a:tr h="0">
                <a:tc gridSpan="2">
                  <a:txBody>
                    <a:bodyPr/>
                    <a:lstStyle/>
                    <a:p>
                      <a:r>
                        <a:rPr lang="en-US" dirty="0"/>
                        <a:t>Decision CIPM/106-27</a:t>
                      </a:r>
                    </a:p>
                  </a:txBody>
                  <a:tcPr marL="38100" marR="38100" marT="38100" marB="38100">
                    <a:lnL>
                      <a:noFill/>
                    </a:lnL>
                    <a:lnR>
                      <a:noFill/>
                    </a:lnR>
                    <a:lnT>
                      <a:noFill/>
                    </a:lnT>
                    <a:lnB>
                      <a:noFill/>
                    </a:lnB>
                    <a:solidFill>
                      <a:srgbClr val="829EBA"/>
                    </a:solidFill>
                  </a:tcPr>
                </a:tc>
                <a:tc hMerge="1">
                  <a:txBody>
                    <a:bodyPr/>
                    <a:lstStyle/>
                    <a:p>
                      <a:endParaRPr lang="en-US"/>
                    </a:p>
                  </a:txBody>
                  <a:tcPr/>
                </a:tc>
                <a:tc>
                  <a:txBody>
                    <a:bodyPr/>
                    <a:lstStyle/>
                    <a:p>
                      <a:r>
                        <a:rPr lang="en-US"/>
                        <a:t>October 2017</a:t>
                      </a:r>
                    </a:p>
                  </a:txBody>
                  <a:tcPr marL="38100" marR="38100" marT="38100" marB="38100" anchor="ctr">
                    <a:lnL>
                      <a:noFill/>
                    </a:lnL>
                    <a:lnR>
                      <a:noFill/>
                    </a:lnR>
                    <a:lnT>
                      <a:noFill/>
                    </a:lnT>
                    <a:lnB>
                      <a:noFill/>
                    </a:lnB>
                    <a:solidFill>
                      <a:srgbClr val="829EBA"/>
                    </a:solidFill>
                  </a:tcPr>
                </a:tc>
                <a:extLst>
                  <a:ext uri="{0D108BD9-81ED-4DB2-BD59-A6C34878D82A}">
                    <a16:rowId xmlns:a16="http://schemas.microsoft.com/office/drawing/2014/main" xmlns="" val="279010968"/>
                  </a:ext>
                </a:extLst>
              </a:tr>
              <a:tr h="0">
                <a:tc>
                  <a:txBody>
                    <a:bodyPr/>
                    <a:lstStyle/>
                    <a:p>
                      <a:endParaRPr lang="en-US"/>
                    </a:p>
                  </a:txBody>
                  <a:tcPr marL="38100" marR="38100" marT="38100" marB="38100" anchor="ctr">
                    <a:lnL>
                      <a:noFill/>
                    </a:lnL>
                    <a:lnR>
                      <a:noFill/>
                    </a:lnR>
                    <a:lnT>
                      <a:noFill/>
                    </a:lnT>
                    <a:lnB>
                      <a:noFill/>
                    </a:lnB>
                    <a:solidFill>
                      <a:srgbClr val="DBE3EB"/>
                    </a:solidFill>
                  </a:tcPr>
                </a:tc>
                <a:tc gridSpan="2">
                  <a:txBody>
                    <a:bodyPr/>
                    <a:lstStyle/>
                    <a:p>
                      <a:pPr algn="just"/>
                      <a:r>
                        <a:rPr lang="en-US" dirty="0"/>
                        <a:t>The CIPM asked the CIPM President to invite each RMO to send one or two representatives to the next meeting of the CC Presidents (19-20 June 2018). These representatives should be prepared to address the recommendations of the review of the CIPM MRA in order to ensure common understanding between the CCs and the RMOs on technical and quality-system issues.</a:t>
                      </a:r>
                    </a:p>
                  </a:txBody>
                  <a:tcPr marL="38100" marR="38100" marT="38100" marB="38100" anchor="ctr">
                    <a:lnL>
                      <a:noFill/>
                    </a:lnL>
                    <a:lnR>
                      <a:noFill/>
                    </a:lnR>
                    <a:lnT>
                      <a:noFill/>
                    </a:lnT>
                    <a:lnB>
                      <a:noFill/>
                    </a:lnB>
                    <a:solidFill>
                      <a:srgbClr val="DBE3EB"/>
                    </a:solidFill>
                  </a:tcPr>
                </a:tc>
                <a:tc hMerge="1">
                  <a:txBody>
                    <a:bodyPr/>
                    <a:lstStyle/>
                    <a:p>
                      <a:endParaRPr lang="en-US"/>
                    </a:p>
                  </a:txBody>
                  <a:tcPr/>
                </a:tc>
                <a:extLst>
                  <a:ext uri="{0D108BD9-81ED-4DB2-BD59-A6C34878D82A}">
                    <a16:rowId xmlns:a16="http://schemas.microsoft.com/office/drawing/2014/main" xmlns="" val="2894802326"/>
                  </a:ext>
                </a:extLst>
              </a:tr>
            </a:tbl>
          </a:graphicData>
        </a:graphic>
      </p:graphicFrame>
      <p:sp>
        <p:nvSpPr>
          <p:cNvPr id="3" name="Title 2"/>
          <p:cNvSpPr>
            <a:spLocks noGrp="1"/>
          </p:cNvSpPr>
          <p:nvPr>
            <p:ph type="title"/>
          </p:nvPr>
        </p:nvSpPr>
        <p:spPr/>
        <p:txBody>
          <a:bodyPr/>
          <a:lstStyle/>
          <a:p>
            <a:r>
              <a:rPr lang="en-US" dirty="0" smtClean="0"/>
              <a:t>RMO representatives included in CC Presidents meeting</a:t>
            </a:r>
            <a:endParaRPr lang="en-US" dirty="0"/>
          </a:p>
        </p:txBody>
      </p:sp>
      <p:sp>
        <p:nvSpPr>
          <p:cNvPr id="5"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907704" y="4083918"/>
            <a:ext cx="5760640" cy="338554"/>
          </a:xfrm>
          <a:prstGeom prst="rect">
            <a:avLst/>
          </a:prstGeom>
          <a:noFill/>
        </p:spPr>
        <p:txBody>
          <a:bodyPr wrap="square" rtlCol="0">
            <a:spAutoFit/>
          </a:bodyPr>
          <a:lstStyle/>
          <a:p>
            <a:pPr algn="ctr"/>
            <a:r>
              <a:rPr lang="fr-FR" sz="1600" b="1" dirty="0">
                <a:solidFill>
                  <a:srgbClr val="193B7F"/>
                </a:solidFill>
                <a:hlinkClick r:id="rId2"/>
              </a:rPr>
              <a:t>https://</a:t>
            </a:r>
            <a:r>
              <a:rPr lang="fr-FR" sz="1600" b="1" dirty="0" smtClean="0">
                <a:solidFill>
                  <a:srgbClr val="193B7F"/>
                </a:solidFill>
                <a:hlinkClick r:id="rId2"/>
              </a:rPr>
              <a:t>www.bipm.org/en/committees/cipm/meeting/106.html</a:t>
            </a:r>
            <a:r>
              <a:rPr lang="fr-FR" sz="1600" b="1" dirty="0" smtClean="0">
                <a:solidFill>
                  <a:srgbClr val="193B7F"/>
                </a:solidFill>
              </a:rPr>
              <a:t> </a:t>
            </a:r>
            <a:endParaRPr lang="fr-FR" sz="1600" b="1" dirty="0">
              <a:solidFill>
                <a:srgbClr val="193B7F"/>
              </a:solidFill>
            </a:endParaRPr>
          </a:p>
        </p:txBody>
      </p:sp>
    </p:spTree>
    <p:extLst>
      <p:ext uri="{BB962C8B-B14F-4D97-AF65-F5344CB8AC3E}">
        <p14:creationId xmlns:p14="http://schemas.microsoft.com/office/powerpoint/2010/main" val="27631783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BIPM </a:t>
            </a:r>
            <a:r>
              <a:rPr lang="en-GB" dirty="0" err="1" smtClean="0"/>
              <a:t>Secondees</a:t>
            </a:r>
            <a:r>
              <a:rPr lang="en-GB" dirty="0" smtClean="0"/>
              <a:t> and guest workers</a:t>
            </a:r>
            <a:endParaRPr lang="en-GB" dirty="0"/>
          </a:p>
        </p:txBody>
      </p:sp>
      <p:sp>
        <p:nvSpPr>
          <p:cNvPr id="8" name="Rectangle 7"/>
          <p:cNvSpPr/>
          <p:nvPr/>
        </p:nvSpPr>
        <p:spPr>
          <a:xfrm>
            <a:off x="827584" y="839393"/>
            <a:ext cx="7344816" cy="4750018"/>
          </a:xfrm>
          <a:prstGeom prst="rect">
            <a:avLst/>
          </a:prstGeom>
        </p:spPr>
        <p:txBody>
          <a:bodyPr wrap="square">
            <a:spAutoFit/>
          </a:bodyPr>
          <a:lstStyle/>
          <a:p>
            <a:pPr algn="just"/>
            <a:r>
              <a:rPr lang="en-US" sz="1300" b="1" u="sng" dirty="0">
                <a:solidFill>
                  <a:schemeClr val="tx2"/>
                </a:solidFill>
              </a:rPr>
              <a:t>BIPM International Liaison and Communication </a:t>
            </a:r>
            <a:r>
              <a:rPr lang="en-US" sz="1300" b="1" u="sng" dirty="0" smtClean="0">
                <a:solidFill>
                  <a:schemeClr val="tx2"/>
                </a:solidFill>
              </a:rPr>
              <a:t>Department:</a:t>
            </a:r>
          </a:p>
          <a:p>
            <a:pPr indent="-285750" algn="just">
              <a:buFont typeface="Arial" panose="020B0604020202020204" pitchFamily="34" charset="0"/>
              <a:buChar char="•"/>
            </a:pPr>
            <a:r>
              <a:rPr lang="en-US" sz="1300" b="1" dirty="0" err="1" smtClean="0">
                <a:solidFill>
                  <a:schemeClr val="tx2"/>
                </a:solidFill>
              </a:rPr>
              <a:t>Ms</a:t>
            </a:r>
            <a:r>
              <a:rPr lang="en-US" sz="1300" b="1" dirty="0" smtClean="0">
                <a:solidFill>
                  <a:schemeClr val="tx2"/>
                </a:solidFill>
              </a:rPr>
              <a:t> </a:t>
            </a:r>
            <a:r>
              <a:rPr lang="en-US" sz="1300" b="1" dirty="0">
                <a:solidFill>
                  <a:schemeClr val="tx2"/>
                </a:solidFill>
              </a:rPr>
              <a:t>Sally </a:t>
            </a:r>
            <a:r>
              <a:rPr lang="en-US" sz="1300" b="1" dirty="0" smtClean="0">
                <a:solidFill>
                  <a:schemeClr val="tx2"/>
                </a:solidFill>
              </a:rPr>
              <a:t>Bruce, </a:t>
            </a:r>
            <a:r>
              <a:rPr lang="en-US" sz="1300" dirty="0" smtClean="0">
                <a:solidFill>
                  <a:schemeClr val="tx2"/>
                </a:solidFill>
              </a:rPr>
              <a:t>from </a:t>
            </a:r>
            <a:r>
              <a:rPr lang="en-US" sz="1300" dirty="0">
                <a:solidFill>
                  <a:schemeClr val="tx2"/>
                </a:solidFill>
              </a:rPr>
              <a:t>NIST (</a:t>
            </a:r>
            <a:r>
              <a:rPr lang="en-US" sz="1300" dirty="0" smtClean="0">
                <a:solidFill>
                  <a:schemeClr val="tx2"/>
                </a:solidFill>
              </a:rPr>
              <a:t>USA) - from </a:t>
            </a:r>
            <a:r>
              <a:rPr lang="en-US" sz="1300" dirty="0">
                <a:solidFill>
                  <a:schemeClr val="tx2"/>
                </a:solidFill>
              </a:rPr>
              <a:t>9 April 2018 to 6 July </a:t>
            </a:r>
            <a:r>
              <a:rPr lang="en-US" sz="1300" dirty="0" smtClean="0">
                <a:solidFill>
                  <a:schemeClr val="tx2"/>
                </a:solidFill>
              </a:rPr>
              <a:t>2018.</a:t>
            </a:r>
          </a:p>
          <a:p>
            <a:pPr indent="-285750" algn="just">
              <a:buFont typeface="Arial" panose="020B0604020202020204" pitchFamily="34" charset="0"/>
              <a:buChar char="•"/>
            </a:pPr>
            <a:r>
              <a:rPr lang="en-US" sz="1300" b="1" dirty="0" err="1" smtClean="0">
                <a:solidFill>
                  <a:schemeClr val="tx2"/>
                </a:solidFill>
              </a:rPr>
              <a:t>Ms</a:t>
            </a:r>
            <a:r>
              <a:rPr lang="en-US" sz="1300" b="1" dirty="0" smtClean="0">
                <a:solidFill>
                  <a:schemeClr val="tx2"/>
                </a:solidFill>
              </a:rPr>
              <a:t> </a:t>
            </a:r>
            <a:r>
              <a:rPr lang="en-US" sz="1300" b="1" dirty="0">
                <a:solidFill>
                  <a:schemeClr val="tx2"/>
                </a:solidFill>
              </a:rPr>
              <a:t>Juan </a:t>
            </a:r>
            <a:r>
              <a:rPr lang="en-US" sz="1300" b="1" dirty="0" err="1">
                <a:solidFill>
                  <a:schemeClr val="tx2"/>
                </a:solidFill>
              </a:rPr>
              <a:t>Cai</a:t>
            </a:r>
            <a:r>
              <a:rPr lang="en-US" sz="1300" b="1" dirty="0">
                <a:solidFill>
                  <a:schemeClr val="tx2"/>
                </a:solidFill>
              </a:rPr>
              <a:t>, </a:t>
            </a:r>
            <a:r>
              <a:rPr lang="en-US" sz="1300" dirty="0">
                <a:solidFill>
                  <a:schemeClr val="tx2"/>
                </a:solidFill>
              </a:rPr>
              <a:t>from NIM (China) - from 3 April 2018 to 25 March 2019.</a:t>
            </a:r>
          </a:p>
          <a:p>
            <a:pPr lvl="0" indent="-285750">
              <a:buFont typeface="Arial" panose="020B0604020202020204" pitchFamily="34" charset="0"/>
              <a:buChar char="•"/>
            </a:pPr>
            <a:r>
              <a:rPr lang="en-GB" sz="1300" b="1" dirty="0">
                <a:solidFill>
                  <a:schemeClr val="tx2"/>
                </a:solidFill>
              </a:rPr>
              <a:t>Mr Nikita </a:t>
            </a:r>
            <a:r>
              <a:rPr lang="en-GB" sz="1300" b="1" dirty="0" err="1">
                <a:solidFill>
                  <a:schemeClr val="tx2"/>
                </a:solidFill>
              </a:rPr>
              <a:t>Zviagin</a:t>
            </a:r>
            <a:r>
              <a:rPr lang="en-GB" sz="1300" dirty="0">
                <a:solidFill>
                  <a:schemeClr val="tx2"/>
                </a:solidFill>
              </a:rPr>
              <a:t>, from VNIIM (Russian Federation) - </a:t>
            </a:r>
            <a:r>
              <a:rPr lang="en-GB" sz="1300" dirty="0" smtClean="0">
                <a:solidFill>
                  <a:schemeClr val="tx2"/>
                </a:solidFill>
              </a:rPr>
              <a:t>from </a:t>
            </a:r>
            <a:r>
              <a:rPr lang="en-GB" sz="1300" dirty="0">
                <a:solidFill>
                  <a:schemeClr val="tx2"/>
                </a:solidFill>
              </a:rPr>
              <a:t>1 January 2017 to 31 December 2018</a:t>
            </a:r>
            <a:r>
              <a:rPr lang="en-GB" sz="1300" dirty="0" smtClean="0">
                <a:solidFill>
                  <a:schemeClr val="tx2"/>
                </a:solidFill>
              </a:rPr>
              <a:t>.</a:t>
            </a:r>
          </a:p>
          <a:p>
            <a:pPr lvl="0" indent="-285750">
              <a:buFont typeface="Arial" panose="020B0604020202020204" pitchFamily="34" charset="0"/>
              <a:buChar char="•"/>
            </a:pPr>
            <a:endParaRPr lang="en-GB" sz="1300" dirty="0" smtClean="0">
              <a:solidFill>
                <a:schemeClr val="tx2"/>
              </a:solidFill>
            </a:endParaRPr>
          </a:p>
          <a:p>
            <a:pPr lvl="0"/>
            <a:r>
              <a:rPr lang="en-US" sz="1300" b="1" u="sng" dirty="0" smtClean="0">
                <a:solidFill>
                  <a:schemeClr val="tx2"/>
                </a:solidFill>
              </a:rPr>
              <a:t>BIPM </a:t>
            </a:r>
            <a:r>
              <a:rPr lang="en-US" sz="1300" b="1" u="sng" dirty="0">
                <a:solidFill>
                  <a:schemeClr val="tx2"/>
                </a:solidFill>
              </a:rPr>
              <a:t>Chemistry </a:t>
            </a:r>
            <a:r>
              <a:rPr lang="en-US" sz="1300" b="1" u="sng" dirty="0" smtClean="0">
                <a:solidFill>
                  <a:schemeClr val="tx2"/>
                </a:solidFill>
              </a:rPr>
              <a:t>Department:</a:t>
            </a:r>
          </a:p>
          <a:p>
            <a:pPr marL="285750" lvl="0" indent="-285750">
              <a:buFont typeface="Arial" panose="020B0604020202020204" pitchFamily="34" charset="0"/>
              <a:buChar char="•"/>
            </a:pPr>
            <a:r>
              <a:rPr lang="en-US" sz="1300" b="1" dirty="0" smtClean="0">
                <a:solidFill>
                  <a:schemeClr val="tx2"/>
                </a:solidFill>
              </a:rPr>
              <a:t>Dr </a:t>
            </a:r>
            <a:r>
              <a:rPr lang="en-US" sz="1300" b="1" dirty="0" err="1" smtClean="0">
                <a:solidFill>
                  <a:schemeClr val="tx2"/>
                </a:solidFill>
              </a:rPr>
              <a:t>Jintana</a:t>
            </a:r>
            <a:r>
              <a:rPr lang="en-US" sz="1300" b="1" dirty="0" smtClean="0">
                <a:solidFill>
                  <a:schemeClr val="tx2"/>
                </a:solidFill>
              </a:rPr>
              <a:t> </a:t>
            </a:r>
            <a:r>
              <a:rPr lang="en-US" sz="1300" b="1" dirty="0" err="1" smtClean="0">
                <a:solidFill>
                  <a:schemeClr val="tx2"/>
                </a:solidFill>
              </a:rPr>
              <a:t>Nammoonnov</a:t>
            </a:r>
            <a:r>
              <a:rPr lang="en-US" sz="1300" b="1" dirty="0" smtClean="0">
                <a:solidFill>
                  <a:schemeClr val="tx2"/>
                </a:solidFill>
              </a:rPr>
              <a:t>,</a:t>
            </a:r>
            <a:r>
              <a:rPr lang="en-US" sz="1300" dirty="0" smtClean="0">
                <a:solidFill>
                  <a:schemeClr val="tx2"/>
                </a:solidFill>
              </a:rPr>
              <a:t> </a:t>
            </a:r>
            <a:r>
              <a:rPr lang="en-US" sz="1300" dirty="0">
                <a:solidFill>
                  <a:schemeClr val="tx2"/>
                </a:solidFill>
              </a:rPr>
              <a:t>from the </a:t>
            </a:r>
            <a:r>
              <a:rPr lang="en-US" sz="1300" dirty="0" smtClean="0">
                <a:solidFill>
                  <a:schemeClr val="tx2"/>
                </a:solidFill>
              </a:rPr>
              <a:t>NIMT (Thailand) – from 3 April 2018 </a:t>
            </a:r>
            <a:r>
              <a:rPr lang="en-US" sz="1300" dirty="0">
                <a:solidFill>
                  <a:schemeClr val="tx2"/>
                </a:solidFill>
              </a:rPr>
              <a:t>until 31 December </a:t>
            </a:r>
            <a:r>
              <a:rPr lang="en-US" sz="1300" dirty="0" smtClean="0">
                <a:solidFill>
                  <a:schemeClr val="tx2"/>
                </a:solidFill>
              </a:rPr>
              <a:t>2018</a:t>
            </a:r>
            <a:r>
              <a:rPr lang="en-US" sz="1300" dirty="0">
                <a:solidFill>
                  <a:schemeClr val="tx2"/>
                </a:solidFill>
              </a:rPr>
              <a:t>.</a:t>
            </a:r>
            <a:endParaRPr lang="fr-FR" sz="1300" dirty="0">
              <a:solidFill>
                <a:schemeClr val="tx2"/>
              </a:solidFill>
            </a:endParaRPr>
          </a:p>
          <a:p>
            <a:pPr marL="285750" lvl="0" indent="-285750">
              <a:buFont typeface="Arial" panose="020B0604020202020204" pitchFamily="34" charset="0"/>
              <a:buChar char="•"/>
            </a:pPr>
            <a:r>
              <a:rPr lang="en-US" sz="1300" b="1" dirty="0" smtClean="0">
                <a:solidFill>
                  <a:schemeClr val="tx2"/>
                </a:solidFill>
              </a:rPr>
              <a:t>Dr Dennis </a:t>
            </a:r>
            <a:r>
              <a:rPr lang="en-US" sz="1300" b="1" dirty="0" err="1" smtClean="0">
                <a:solidFill>
                  <a:schemeClr val="tx2"/>
                </a:solidFill>
              </a:rPr>
              <a:t>Mkhize</a:t>
            </a:r>
            <a:r>
              <a:rPr lang="en-US" sz="1300" b="1" dirty="0" smtClean="0">
                <a:solidFill>
                  <a:schemeClr val="tx2"/>
                </a:solidFill>
              </a:rPr>
              <a:t>, </a:t>
            </a:r>
            <a:r>
              <a:rPr lang="en-US" sz="1300" dirty="0">
                <a:solidFill>
                  <a:schemeClr val="tx2"/>
                </a:solidFill>
              </a:rPr>
              <a:t>from the </a:t>
            </a:r>
            <a:r>
              <a:rPr lang="en-US" sz="1300" dirty="0" smtClean="0">
                <a:solidFill>
                  <a:schemeClr val="tx2"/>
                </a:solidFill>
              </a:rPr>
              <a:t>NMISA (South Africa) - </a:t>
            </a:r>
            <a:r>
              <a:rPr lang="en-US" sz="1300" dirty="0">
                <a:solidFill>
                  <a:schemeClr val="tx2"/>
                </a:solidFill>
              </a:rPr>
              <a:t>from 3 April 2018 </a:t>
            </a:r>
            <a:r>
              <a:rPr lang="en-US" sz="1300" dirty="0" smtClean="0">
                <a:solidFill>
                  <a:schemeClr val="tx2"/>
                </a:solidFill>
              </a:rPr>
              <a:t>until </a:t>
            </a:r>
            <a:r>
              <a:rPr lang="en-US" sz="1300" dirty="0">
                <a:solidFill>
                  <a:schemeClr val="tx2"/>
                </a:solidFill>
              </a:rPr>
              <a:t>30 June 2018.</a:t>
            </a:r>
            <a:endParaRPr lang="fr-FR" sz="1300" dirty="0">
              <a:solidFill>
                <a:schemeClr val="tx2"/>
              </a:solidFill>
            </a:endParaRPr>
          </a:p>
          <a:p>
            <a:pPr marL="285750" indent="-285750" algn="just">
              <a:buFont typeface="Arial" panose="020B0604020202020204" pitchFamily="34" charset="0"/>
              <a:buChar char="•"/>
            </a:pPr>
            <a:r>
              <a:rPr lang="en-US" sz="1300" b="1" dirty="0" smtClean="0">
                <a:solidFill>
                  <a:schemeClr val="tx2"/>
                </a:solidFill>
              </a:rPr>
              <a:t>Dr </a:t>
            </a:r>
            <a:r>
              <a:rPr lang="en-US" sz="1300" b="1" dirty="0" err="1">
                <a:solidFill>
                  <a:schemeClr val="tx2"/>
                </a:solidFill>
              </a:rPr>
              <a:t>Burcu</a:t>
            </a:r>
            <a:r>
              <a:rPr lang="en-US" sz="1300" b="1" dirty="0">
                <a:solidFill>
                  <a:schemeClr val="tx2"/>
                </a:solidFill>
              </a:rPr>
              <a:t> </a:t>
            </a:r>
            <a:r>
              <a:rPr lang="en-US" sz="1300" b="1" dirty="0" err="1">
                <a:solidFill>
                  <a:schemeClr val="tx2"/>
                </a:solidFill>
              </a:rPr>
              <a:t>Bínící</a:t>
            </a:r>
            <a:r>
              <a:rPr lang="en-US" sz="1300" b="1" dirty="0">
                <a:solidFill>
                  <a:schemeClr val="tx2"/>
                </a:solidFill>
              </a:rPr>
              <a:t>, </a:t>
            </a:r>
            <a:r>
              <a:rPr lang="en-US" sz="1300" dirty="0">
                <a:solidFill>
                  <a:schemeClr val="tx2"/>
                </a:solidFill>
              </a:rPr>
              <a:t>from TÜBITAK (</a:t>
            </a:r>
            <a:r>
              <a:rPr lang="en-US" sz="1300" dirty="0" smtClean="0">
                <a:solidFill>
                  <a:schemeClr val="tx2"/>
                </a:solidFill>
              </a:rPr>
              <a:t>Turkey) - from </a:t>
            </a:r>
            <a:r>
              <a:rPr lang="en-US" sz="1300" dirty="0">
                <a:solidFill>
                  <a:schemeClr val="tx2"/>
                </a:solidFill>
              </a:rPr>
              <a:t>3 April 2018 to 30 June 2018.</a:t>
            </a:r>
          </a:p>
          <a:p>
            <a:pPr marL="285750" indent="-285750" algn="just">
              <a:buFont typeface="Arial" panose="020B0604020202020204" pitchFamily="34" charset="0"/>
              <a:buChar char="•"/>
            </a:pPr>
            <a:r>
              <a:rPr lang="en-US" sz="1300" b="1" dirty="0" smtClean="0">
                <a:solidFill>
                  <a:schemeClr val="tx2"/>
                </a:solidFill>
              </a:rPr>
              <a:t>Dr </a:t>
            </a:r>
            <a:r>
              <a:rPr lang="en-US" sz="1300" b="1" dirty="0">
                <a:solidFill>
                  <a:schemeClr val="tx2"/>
                </a:solidFill>
              </a:rPr>
              <a:t>Zhen </a:t>
            </a:r>
            <a:r>
              <a:rPr lang="en-US" sz="1300" b="1" dirty="0" err="1">
                <a:solidFill>
                  <a:schemeClr val="tx2"/>
                </a:solidFill>
              </a:rPr>
              <a:t>Guo</a:t>
            </a:r>
            <a:r>
              <a:rPr lang="en-US" sz="1300" b="1" dirty="0">
                <a:solidFill>
                  <a:schemeClr val="tx2"/>
                </a:solidFill>
              </a:rPr>
              <a:t>, </a:t>
            </a:r>
            <a:r>
              <a:rPr lang="en-US" sz="1300" dirty="0">
                <a:solidFill>
                  <a:schemeClr val="tx2"/>
                </a:solidFill>
              </a:rPr>
              <a:t>from NIM (</a:t>
            </a:r>
            <a:r>
              <a:rPr lang="en-US" sz="1300" dirty="0" smtClean="0">
                <a:solidFill>
                  <a:schemeClr val="tx2"/>
                </a:solidFill>
              </a:rPr>
              <a:t>China) - from 4 December 2017 </a:t>
            </a:r>
            <a:r>
              <a:rPr lang="en-US" sz="1300" dirty="0">
                <a:solidFill>
                  <a:schemeClr val="tx2"/>
                </a:solidFill>
              </a:rPr>
              <a:t>to 30 November </a:t>
            </a:r>
            <a:r>
              <a:rPr lang="en-US" sz="1300" dirty="0" smtClean="0">
                <a:solidFill>
                  <a:schemeClr val="tx2"/>
                </a:solidFill>
              </a:rPr>
              <a:t>2018.</a:t>
            </a:r>
            <a:endParaRPr lang="en-US" sz="1300" dirty="0">
              <a:solidFill>
                <a:schemeClr val="tx2"/>
              </a:solidFill>
            </a:endParaRPr>
          </a:p>
          <a:p>
            <a:pPr marL="285750" indent="-285750" algn="just">
              <a:buFont typeface="Arial" panose="020B0604020202020204" pitchFamily="34" charset="0"/>
              <a:buChar char="•"/>
            </a:pPr>
            <a:r>
              <a:rPr lang="en-US" sz="1300" b="1" dirty="0">
                <a:solidFill>
                  <a:schemeClr val="tx2"/>
                </a:solidFill>
              </a:rPr>
              <a:t>Dr Ming Li, </a:t>
            </a:r>
            <a:r>
              <a:rPr lang="en-US" sz="1300" dirty="0">
                <a:solidFill>
                  <a:schemeClr val="tx2"/>
                </a:solidFill>
              </a:rPr>
              <a:t>from NIM (China) - </a:t>
            </a:r>
            <a:r>
              <a:rPr lang="en-US" sz="1300" dirty="0" smtClean="0">
                <a:solidFill>
                  <a:schemeClr val="tx2"/>
                </a:solidFill>
              </a:rPr>
              <a:t>from </a:t>
            </a:r>
            <a:r>
              <a:rPr lang="en-US" sz="1300" dirty="0">
                <a:solidFill>
                  <a:schemeClr val="tx2"/>
                </a:solidFill>
              </a:rPr>
              <a:t>21 April 2017 to 20 April 2018.</a:t>
            </a:r>
          </a:p>
          <a:p>
            <a:pPr marL="285750" indent="-285750" algn="just">
              <a:buFont typeface="Arial" panose="020B0604020202020204" pitchFamily="34" charset="0"/>
              <a:buChar char="•"/>
            </a:pPr>
            <a:r>
              <a:rPr lang="en-US" sz="1300" b="1" dirty="0">
                <a:solidFill>
                  <a:schemeClr val="tx2"/>
                </a:solidFill>
              </a:rPr>
              <a:t>Dr Francesca Rolle,</a:t>
            </a:r>
            <a:r>
              <a:rPr lang="en-US" sz="1300" dirty="0">
                <a:solidFill>
                  <a:schemeClr val="tx2"/>
                </a:solidFill>
              </a:rPr>
              <a:t> from INRIM (Italy) - </a:t>
            </a:r>
            <a:r>
              <a:rPr lang="en-GB" sz="1300" dirty="0" smtClean="0">
                <a:solidFill>
                  <a:schemeClr val="tx2"/>
                </a:solidFill>
              </a:rPr>
              <a:t>from </a:t>
            </a:r>
            <a:r>
              <a:rPr lang="en-GB" sz="1300" dirty="0">
                <a:solidFill>
                  <a:schemeClr val="tx2"/>
                </a:solidFill>
              </a:rPr>
              <a:t>1 February to 31 July 2018.</a:t>
            </a:r>
          </a:p>
          <a:p>
            <a:pPr marL="285750" indent="-285750" algn="just">
              <a:buFont typeface="Arial" panose="020B0604020202020204" pitchFamily="34" charset="0"/>
              <a:buChar char="•"/>
            </a:pPr>
            <a:r>
              <a:rPr lang="en-US" sz="1300" b="1" dirty="0">
                <a:solidFill>
                  <a:schemeClr val="tx2"/>
                </a:solidFill>
              </a:rPr>
              <a:t>Dr Napo </a:t>
            </a:r>
            <a:r>
              <a:rPr lang="en-US" sz="1300" b="1" dirty="0" err="1">
                <a:solidFill>
                  <a:schemeClr val="tx2"/>
                </a:solidFill>
              </a:rPr>
              <a:t>Godwill</a:t>
            </a:r>
            <a:r>
              <a:rPr lang="en-US" sz="1300" b="1" dirty="0">
                <a:solidFill>
                  <a:schemeClr val="tx2"/>
                </a:solidFill>
              </a:rPr>
              <a:t> </a:t>
            </a:r>
            <a:r>
              <a:rPr lang="en-US" sz="1300" b="1" dirty="0" err="1">
                <a:solidFill>
                  <a:schemeClr val="tx2"/>
                </a:solidFill>
              </a:rPr>
              <a:t>Ntsasa</a:t>
            </a:r>
            <a:r>
              <a:rPr lang="en-US" sz="1300" b="1" dirty="0">
                <a:solidFill>
                  <a:schemeClr val="tx2"/>
                </a:solidFill>
              </a:rPr>
              <a:t>, </a:t>
            </a:r>
            <a:r>
              <a:rPr lang="en-US" sz="1300" dirty="0">
                <a:solidFill>
                  <a:schemeClr val="tx2"/>
                </a:solidFill>
              </a:rPr>
              <a:t>from NMISA (South Africa) - </a:t>
            </a:r>
            <a:r>
              <a:rPr lang="en-GB" sz="1300" dirty="0" smtClean="0">
                <a:solidFill>
                  <a:schemeClr val="tx2"/>
                </a:solidFill>
              </a:rPr>
              <a:t>from </a:t>
            </a:r>
            <a:r>
              <a:rPr lang="en-GB" sz="1300" dirty="0">
                <a:solidFill>
                  <a:schemeClr val="tx2"/>
                </a:solidFill>
              </a:rPr>
              <a:t>1 February to 31 July 2018.</a:t>
            </a:r>
          </a:p>
          <a:p>
            <a:pPr marL="285750" indent="-285750" algn="just">
              <a:buFont typeface="Arial" panose="020B0604020202020204" pitchFamily="34" charset="0"/>
              <a:buChar char="•"/>
            </a:pPr>
            <a:r>
              <a:rPr lang="en-GB" sz="1300" b="1" dirty="0">
                <a:solidFill>
                  <a:schemeClr val="tx2"/>
                </a:solidFill>
              </a:rPr>
              <a:t>Dr Christophe </a:t>
            </a:r>
            <a:r>
              <a:rPr lang="en-GB" sz="1300" b="1" dirty="0" err="1">
                <a:solidFill>
                  <a:schemeClr val="tx2"/>
                </a:solidFill>
              </a:rPr>
              <a:t>Sutour</a:t>
            </a:r>
            <a:r>
              <a:rPr lang="en-GB" sz="1300" dirty="0">
                <a:solidFill>
                  <a:schemeClr val="tx2"/>
                </a:solidFill>
              </a:rPr>
              <a:t>, from LNE (France) - </a:t>
            </a:r>
            <a:r>
              <a:rPr lang="en-GB" sz="1300" dirty="0" smtClean="0">
                <a:solidFill>
                  <a:schemeClr val="tx2"/>
                </a:solidFill>
              </a:rPr>
              <a:t>from </a:t>
            </a:r>
            <a:r>
              <a:rPr lang="en-GB" sz="1300" dirty="0">
                <a:solidFill>
                  <a:schemeClr val="tx2"/>
                </a:solidFill>
              </a:rPr>
              <a:t>18 September 2017 to 16 November 2018.</a:t>
            </a:r>
          </a:p>
          <a:p>
            <a:pPr marL="285750" indent="-285750" algn="just">
              <a:buFont typeface="Arial" panose="020B0604020202020204" pitchFamily="34" charset="0"/>
              <a:buChar char="•"/>
            </a:pPr>
            <a:r>
              <a:rPr lang="en-GB" sz="1300" b="1" dirty="0">
                <a:solidFill>
                  <a:schemeClr val="tx2"/>
                </a:solidFill>
              </a:rPr>
              <a:t>Dr Wei Zhang</a:t>
            </a:r>
            <a:r>
              <a:rPr lang="en-GB" sz="1300" dirty="0">
                <a:solidFill>
                  <a:schemeClr val="tx2"/>
                </a:solidFill>
              </a:rPr>
              <a:t>, from NIM(China) - </a:t>
            </a:r>
            <a:r>
              <a:rPr lang="en-GB" sz="1300" dirty="0" smtClean="0">
                <a:solidFill>
                  <a:schemeClr val="tx2"/>
                </a:solidFill>
              </a:rPr>
              <a:t>from </a:t>
            </a:r>
            <a:r>
              <a:rPr lang="en-GB" sz="1300" dirty="0">
                <a:solidFill>
                  <a:schemeClr val="tx2"/>
                </a:solidFill>
              </a:rPr>
              <a:t>16 January to 13 April 2018</a:t>
            </a:r>
            <a:r>
              <a:rPr lang="en-GB" sz="1300" dirty="0" smtClean="0">
                <a:solidFill>
                  <a:schemeClr val="tx2"/>
                </a:solidFill>
              </a:rPr>
              <a:t>.</a:t>
            </a:r>
          </a:p>
          <a:p>
            <a:pPr marL="285750" indent="-285750" algn="just">
              <a:buFont typeface="Arial" panose="020B0604020202020204" pitchFamily="34" charset="0"/>
              <a:buChar char="•"/>
            </a:pPr>
            <a:endParaRPr lang="en-GB" sz="1300" dirty="0">
              <a:solidFill>
                <a:schemeClr val="tx2"/>
              </a:solidFill>
            </a:endParaRPr>
          </a:p>
          <a:p>
            <a:pPr algn="just"/>
            <a:r>
              <a:rPr lang="en-US" sz="1300" b="1" u="sng" dirty="0">
                <a:solidFill>
                  <a:schemeClr val="tx2"/>
                </a:solidFill>
              </a:rPr>
              <a:t>BIPM Physical Metrology </a:t>
            </a:r>
            <a:r>
              <a:rPr lang="en-US" sz="1300" b="1" u="sng" dirty="0" smtClean="0">
                <a:solidFill>
                  <a:schemeClr val="tx2"/>
                </a:solidFill>
              </a:rPr>
              <a:t>Department:</a:t>
            </a:r>
          </a:p>
          <a:p>
            <a:pPr marL="285750" indent="-285750">
              <a:buFont typeface="Arial" panose="020B0604020202020204" pitchFamily="34" charset="0"/>
              <a:buChar char="•"/>
            </a:pPr>
            <a:r>
              <a:rPr lang="en-US" sz="1300" b="1" dirty="0" smtClean="0">
                <a:solidFill>
                  <a:schemeClr val="tx2"/>
                </a:solidFill>
              </a:rPr>
              <a:t>Dr </a:t>
            </a:r>
            <a:r>
              <a:rPr lang="en-US" sz="1300" b="1" dirty="0" err="1">
                <a:solidFill>
                  <a:schemeClr val="tx2"/>
                </a:solidFill>
              </a:rPr>
              <a:t>Mun-Seong</a:t>
            </a:r>
            <a:r>
              <a:rPr lang="en-US" sz="1300" b="1" dirty="0">
                <a:solidFill>
                  <a:schemeClr val="tx2"/>
                </a:solidFill>
              </a:rPr>
              <a:t> Kim, </a:t>
            </a:r>
            <a:r>
              <a:rPr lang="en-US" sz="1300" dirty="0">
                <a:solidFill>
                  <a:schemeClr val="tx2"/>
                </a:solidFill>
              </a:rPr>
              <a:t>from KRISS (Republic of </a:t>
            </a:r>
            <a:r>
              <a:rPr lang="en-US" sz="1300" dirty="0" smtClean="0">
                <a:solidFill>
                  <a:schemeClr val="tx2"/>
                </a:solidFill>
              </a:rPr>
              <a:t>Korea) - from </a:t>
            </a:r>
            <a:r>
              <a:rPr lang="en-US" sz="1300" dirty="0">
                <a:solidFill>
                  <a:schemeClr val="tx2"/>
                </a:solidFill>
              </a:rPr>
              <a:t>2 October 2017 </a:t>
            </a:r>
            <a:r>
              <a:rPr lang="en-US" sz="1300" dirty="0" smtClean="0">
                <a:solidFill>
                  <a:schemeClr val="tx2"/>
                </a:solidFill>
              </a:rPr>
              <a:t>to 30 </a:t>
            </a:r>
            <a:r>
              <a:rPr lang="en-US" sz="1300" dirty="0">
                <a:solidFill>
                  <a:schemeClr val="tx2"/>
                </a:solidFill>
              </a:rPr>
              <a:t>September </a:t>
            </a:r>
            <a:r>
              <a:rPr lang="en-US" sz="1300" dirty="0" smtClean="0">
                <a:solidFill>
                  <a:schemeClr val="tx2"/>
                </a:solidFill>
              </a:rPr>
              <a:t>2018.</a:t>
            </a:r>
            <a:endParaRPr lang="en-US" sz="1300" dirty="0">
              <a:solidFill>
                <a:schemeClr val="tx2"/>
              </a:solidFill>
            </a:endParaRPr>
          </a:p>
          <a:p>
            <a:pPr marL="285750" indent="-285750">
              <a:buFont typeface="Arial" panose="020B0604020202020204" pitchFamily="34" charset="0"/>
              <a:buChar char="•"/>
            </a:pPr>
            <a:r>
              <a:rPr lang="en-GB" sz="1300" b="1" dirty="0" smtClean="0">
                <a:solidFill>
                  <a:schemeClr val="tx2"/>
                </a:solidFill>
              </a:rPr>
              <a:t>Dr </a:t>
            </a:r>
            <a:r>
              <a:rPr lang="en-GB" sz="1300" b="1" dirty="0">
                <a:solidFill>
                  <a:schemeClr val="tx2"/>
                </a:solidFill>
              </a:rPr>
              <a:t>Norihiko Sakamoto</a:t>
            </a:r>
            <a:r>
              <a:rPr lang="en-GB" sz="1300" dirty="0">
                <a:solidFill>
                  <a:schemeClr val="tx2"/>
                </a:solidFill>
              </a:rPr>
              <a:t>, from NMIJ-AIST (</a:t>
            </a:r>
            <a:r>
              <a:rPr lang="en-GB" sz="1300" dirty="0" smtClean="0">
                <a:solidFill>
                  <a:schemeClr val="tx2"/>
                </a:solidFill>
              </a:rPr>
              <a:t>Japan) - from </a:t>
            </a:r>
            <a:r>
              <a:rPr lang="en-GB" sz="1300" dirty="0">
                <a:solidFill>
                  <a:schemeClr val="tx2"/>
                </a:solidFill>
              </a:rPr>
              <a:t>2 October 2017 </a:t>
            </a:r>
            <a:r>
              <a:rPr lang="en-GB" sz="1300" dirty="0" smtClean="0">
                <a:solidFill>
                  <a:schemeClr val="tx2"/>
                </a:solidFill>
              </a:rPr>
              <a:t>to 30 </a:t>
            </a:r>
            <a:r>
              <a:rPr lang="en-GB" sz="1300" dirty="0">
                <a:solidFill>
                  <a:schemeClr val="tx2"/>
                </a:solidFill>
              </a:rPr>
              <a:t>September </a:t>
            </a:r>
            <a:r>
              <a:rPr lang="en-GB" sz="1300" dirty="0" smtClean="0">
                <a:solidFill>
                  <a:schemeClr val="tx2"/>
                </a:solidFill>
              </a:rPr>
              <a:t>2018.</a:t>
            </a:r>
          </a:p>
          <a:p>
            <a:pPr marL="285750" indent="-285750">
              <a:buFont typeface="Arial" panose="020B0604020202020204" pitchFamily="34" charset="0"/>
              <a:buChar char="•"/>
            </a:pPr>
            <a:r>
              <a:rPr lang="en-US" sz="1300" b="1" dirty="0" smtClean="0">
                <a:solidFill>
                  <a:schemeClr val="tx2"/>
                </a:solidFill>
              </a:rPr>
              <a:t>Dr </a:t>
            </a:r>
            <a:r>
              <a:rPr lang="en-US" sz="1300" b="1" dirty="0">
                <a:solidFill>
                  <a:schemeClr val="tx2"/>
                </a:solidFill>
              </a:rPr>
              <a:t>Huang Lu, </a:t>
            </a:r>
            <a:r>
              <a:rPr lang="en-US" sz="1300" dirty="0">
                <a:solidFill>
                  <a:schemeClr val="tx2"/>
                </a:solidFill>
              </a:rPr>
              <a:t>from NIM (China) </a:t>
            </a:r>
            <a:r>
              <a:rPr lang="en-US" sz="1300" dirty="0" smtClean="0">
                <a:solidFill>
                  <a:schemeClr val="tx2"/>
                </a:solidFill>
              </a:rPr>
              <a:t>- from </a:t>
            </a:r>
            <a:r>
              <a:rPr lang="en-US" sz="1300" dirty="0">
                <a:solidFill>
                  <a:schemeClr val="tx2"/>
                </a:solidFill>
              </a:rPr>
              <a:t>10 April 2018 to 31 July 2018</a:t>
            </a:r>
            <a:endParaRPr lang="en-GB" sz="1300" dirty="0" smtClean="0">
              <a:solidFill>
                <a:schemeClr val="tx2"/>
              </a:solidFill>
            </a:endParaRPr>
          </a:p>
          <a:p>
            <a:pPr algn="just">
              <a:spcBef>
                <a:spcPts val="1000"/>
              </a:spcBef>
            </a:pPr>
            <a:endParaRPr lang="en-GB" sz="1300" dirty="0">
              <a:solidFill>
                <a:schemeClr val="tx2"/>
              </a:solidFill>
            </a:endParaRPr>
          </a:p>
          <a:p>
            <a:pPr algn="just">
              <a:spcBef>
                <a:spcPts val="1000"/>
              </a:spcBef>
            </a:pPr>
            <a:endParaRPr lang="en-GB" sz="1300" dirty="0">
              <a:solidFill>
                <a:schemeClr val="tx2"/>
              </a:solidFill>
            </a:endParaRPr>
          </a:p>
        </p:txBody>
      </p:sp>
    </p:spTree>
    <p:extLst>
      <p:ext uri="{BB962C8B-B14F-4D97-AF65-F5344CB8AC3E}">
        <p14:creationId xmlns:p14="http://schemas.microsoft.com/office/powerpoint/2010/main" val="34256407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6926" t="6335" r="17713" b="22628"/>
          <a:stretch/>
        </p:blipFill>
        <p:spPr>
          <a:xfrm>
            <a:off x="3174930" y="51470"/>
            <a:ext cx="5717550" cy="3754295"/>
          </a:xfrm>
          <a:prstGeom prst="rect">
            <a:avLst/>
          </a:prstGeom>
        </p:spPr>
      </p:pic>
      <p:sp>
        <p:nvSpPr>
          <p:cNvPr id="5" name="TextBox 4"/>
          <p:cNvSpPr txBox="1"/>
          <p:nvPr/>
        </p:nvSpPr>
        <p:spPr>
          <a:xfrm>
            <a:off x="885416" y="3299937"/>
            <a:ext cx="7992888" cy="1477328"/>
          </a:xfrm>
          <a:prstGeom prst="rect">
            <a:avLst/>
          </a:prstGeom>
          <a:solidFill>
            <a:schemeClr val="bg1">
              <a:lumMod val="95000"/>
            </a:schemeClr>
          </a:solidFill>
          <a:ln w="3175">
            <a:solidFill>
              <a:srgbClr val="AB378C"/>
            </a:solidFill>
          </a:ln>
        </p:spPr>
        <p:txBody>
          <a:bodyPr wrap="square" rtlCol="0">
            <a:spAutoFit/>
          </a:bodyPr>
          <a:lstStyle/>
          <a:p>
            <a:pPr lvl="0">
              <a:spcBef>
                <a:spcPts val="600"/>
              </a:spcBef>
            </a:pPr>
            <a:r>
              <a:rPr lang="en-US" sz="1400" b="1" dirty="0" smtClean="0">
                <a:solidFill>
                  <a:srgbClr val="193B7F"/>
                </a:solidFill>
              </a:rPr>
              <a:t>A</a:t>
            </a:r>
            <a:r>
              <a:rPr lang="en-US" sz="1400" dirty="0" smtClean="0">
                <a:solidFill>
                  <a:srgbClr val="193B7F"/>
                </a:solidFill>
              </a:rPr>
              <a:t>   On </a:t>
            </a:r>
            <a:r>
              <a:rPr lang="en-US" sz="1400" dirty="0">
                <a:solidFill>
                  <a:srgbClr val="193B7F"/>
                </a:solidFill>
              </a:rPr>
              <a:t>the revision of the International System of Units (SI)</a:t>
            </a:r>
          </a:p>
          <a:p>
            <a:pPr lvl="0">
              <a:spcBef>
                <a:spcPts val="600"/>
              </a:spcBef>
            </a:pPr>
            <a:r>
              <a:rPr lang="en-US" sz="1400" b="1" dirty="0">
                <a:solidFill>
                  <a:srgbClr val="193B7F"/>
                </a:solidFill>
              </a:rPr>
              <a:t>B</a:t>
            </a:r>
            <a:r>
              <a:rPr lang="en-US" sz="1400" dirty="0">
                <a:solidFill>
                  <a:srgbClr val="193B7F"/>
                </a:solidFill>
              </a:rPr>
              <a:t> </a:t>
            </a:r>
            <a:r>
              <a:rPr lang="en-US" sz="1400" dirty="0" smtClean="0">
                <a:solidFill>
                  <a:srgbClr val="193B7F"/>
                </a:solidFill>
              </a:rPr>
              <a:t>   On </a:t>
            </a:r>
            <a:r>
              <a:rPr lang="en-US" sz="1400" dirty="0">
                <a:solidFill>
                  <a:srgbClr val="193B7F"/>
                </a:solidFill>
              </a:rPr>
              <a:t>the definition of time scales</a:t>
            </a:r>
          </a:p>
          <a:p>
            <a:pPr lvl="0">
              <a:spcBef>
                <a:spcPts val="600"/>
              </a:spcBef>
            </a:pPr>
            <a:r>
              <a:rPr lang="en-US" sz="1400" b="1" dirty="0">
                <a:solidFill>
                  <a:srgbClr val="193B7F"/>
                </a:solidFill>
              </a:rPr>
              <a:t>C</a:t>
            </a:r>
            <a:r>
              <a:rPr lang="en-US" sz="1400" dirty="0">
                <a:solidFill>
                  <a:srgbClr val="193B7F"/>
                </a:solidFill>
              </a:rPr>
              <a:t> </a:t>
            </a:r>
            <a:r>
              <a:rPr lang="en-US" sz="1400" dirty="0" smtClean="0">
                <a:solidFill>
                  <a:srgbClr val="193B7F"/>
                </a:solidFill>
              </a:rPr>
              <a:t>   On </a:t>
            </a:r>
            <a:r>
              <a:rPr lang="en-US" sz="1400" dirty="0">
                <a:solidFill>
                  <a:srgbClr val="193B7F"/>
                </a:solidFill>
              </a:rPr>
              <a:t>the objectives of the BIPM</a:t>
            </a:r>
          </a:p>
          <a:p>
            <a:pPr lvl="0">
              <a:spcBef>
                <a:spcPts val="600"/>
              </a:spcBef>
            </a:pPr>
            <a:r>
              <a:rPr lang="en-US" sz="1400" b="1" dirty="0">
                <a:solidFill>
                  <a:srgbClr val="193B7F"/>
                </a:solidFill>
              </a:rPr>
              <a:t>D</a:t>
            </a:r>
            <a:r>
              <a:rPr lang="en-US" sz="1400" dirty="0">
                <a:solidFill>
                  <a:srgbClr val="193B7F"/>
                </a:solidFill>
              </a:rPr>
              <a:t> </a:t>
            </a:r>
            <a:r>
              <a:rPr lang="en-US" sz="1400" dirty="0" smtClean="0">
                <a:solidFill>
                  <a:srgbClr val="193B7F"/>
                </a:solidFill>
              </a:rPr>
              <a:t>  On </a:t>
            </a:r>
            <a:r>
              <a:rPr lang="en-US" sz="1400" dirty="0">
                <a:solidFill>
                  <a:srgbClr val="193B7F"/>
                </a:solidFill>
              </a:rPr>
              <a:t>the dotation of the BIPM for the years 2020 to 2023</a:t>
            </a:r>
          </a:p>
          <a:p>
            <a:pPr lvl="0">
              <a:spcBef>
                <a:spcPts val="600"/>
              </a:spcBef>
            </a:pPr>
            <a:r>
              <a:rPr lang="en-US" sz="1400" b="1" dirty="0">
                <a:solidFill>
                  <a:srgbClr val="193B7F"/>
                </a:solidFill>
              </a:rPr>
              <a:t>E</a:t>
            </a:r>
            <a:r>
              <a:rPr lang="en-US" sz="1400" dirty="0">
                <a:solidFill>
                  <a:srgbClr val="193B7F"/>
                </a:solidFill>
              </a:rPr>
              <a:t> </a:t>
            </a:r>
            <a:r>
              <a:rPr lang="en-US" sz="1400" dirty="0" smtClean="0">
                <a:solidFill>
                  <a:srgbClr val="193B7F"/>
                </a:solidFill>
              </a:rPr>
              <a:t>  On </a:t>
            </a:r>
            <a:r>
              <a:rPr lang="en-US" sz="1400" dirty="0">
                <a:solidFill>
                  <a:srgbClr val="193B7F"/>
                </a:solidFill>
              </a:rPr>
              <a:t>financial arrears of Member States and the process of exclusion</a:t>
            </a:r>
            <a:endParaRPr lang="en-GB" sz="1400" dirty="0">
              <a:solidFill>
                <a:srgbClr val="193B7F"/>
              </a:solidFill>
            </a:endParaRPr>
          </a:p>
        </p:txBody>
      </p:sp>
      <p:sp>
        <p:nvSpPr>
          <p:cNvPr id="13" name="Rectangle 12"/>
          <p:cNvSpPr/>
          <p:nvPr/>
        </p:nvSpPr>
        <p:spPr>
          <a:xfrm>
            <a:off x="888487" y="2930605"/>
            <a:ext cx="2534456" cy="369332"/>
          </a:xfrm>
          <a:prstGeom prst="rect">
            <a:avLst/>
          </a:prstGeom>
          <a:solidFill>
            <a:schemeClr val="bg1">
              <a:lumMod val="95000"/>
            </a:schemeClr>
          </a:solidFill>
        </p:spPr>
        <p:txBody>
          <a:bodyPr wrap="square">
            <a:spAutoFit/>
          </a:bodyPr>
          <a:lstStyle/>
          <a:p>
            <a:r>
              <a:rPr lang="en-US" b="1" dirty="0">
                <a:solidFill>
                  <a:srgbClr val="193B7F"/>
                </a:solidFill>
                <a:latin typeface="+mj-lt"/>
                <a:ea typeface="+mj-ea"/>
                <a:cs typeface="+mj-cs"/>
                <a:hlinkClick r:id="rId3"/>
              </a:rPr>
              <a:t>List of Draft Resolutions</a:t>
            </a:r>
            <a:endParaRPr lang="en-US" b="1" dirty="0">
              <a:solidFill>
                <a:srgbClr val="193B7F"/>
              </a:solidFill>
              <a:latin typeface="+mj-lt"/>
              <a:ea typeface="+mj-ea"/>
              <a:cs typeface="+mj-cs"/>
            </a:endParaRPr>
          </a:p>
        </p:txBody>
      </p:sp>
      <p:sp>
        <p:nvSpPr>
          <p:cNvPr id="14" name="Rectangle 13"/>
          <p:cNvSpPr/>
          <p:nvPr/>
        </p:nvSpPr>
        <p:spPr>
          <a:xfrm>
            <a:off x="251521" y="1131590"/>
            <a:ext cx="2736304" cy="830997"/>
          </a:xfrm>
          <a:prstGeom prst="rect">
            <a:avLst/>
          </a:prstGeom>
        </p:spPr>
        <p:txBody>
          <a:bodyPr wrap="square">
            <a:spAutoFit/>
          </a:bodyPr>
          <a:lstStyle/>
          <a:p>
            <a:r>
              <a:rPr lang="en-US" sz="2400" dirty="0" smtClean="0">
                <a:solidFill>
                  <a:srgbClr val="193B7F"/>
                </a:solidFill>
                <a:latin typeface="+mj-lt"/>
                <a:ea typeface="+mj-ea"/>
                <a:cs typeface="+mj-cs"/>
              </a:rPr>
              <a:t>26</a:t>
            </a:r>
            <a:r>
              <a:rPr lang="en-US" sz="2400" baseline="30000" dirty="0" smtClean="0">
                <a:solidFill>
                  <a:srgbClr val="193B7F"/>
                </a:solidFill>
                <a:latin typeface="+mj-lt"/>
                <a:ea typeface="+mj-ea"/>
                <a:cs typeface="+mj-cs"/>
              </a:rPr>
              <a:t>th</a:t>
            </a:r>
            <a:r>
              <a:rPr lang="en-US" sz="2400" dirty="0" smtClean="0">
                <a:solidFill>
                  <a:srgbClr val="193B7F"/>
                </a:solidFill>
                <a:latin typeface="+mj-lt"/>
                <a:ea typeface="+mj-ea"/>
                <a:cs typeface="+mj-cs"/>
              </a:rPr>
              <a:t> meeting </a:t>
            </a:r>
            <a:r>
              <a:rPr lang="en-US" sz="2400" dirty="0">
                <a:solidFill>
                  <a:srgbClr val="193B7F"/>
                </a:solidFill>
                <a:latin typeface="+mj-lt"/>
                <a:ea typeface="+mj-ea"/>
                <a:cs typeface="+mj-cs"/>
              </a:rPr>
              <a:t>of the CGPM</a:t>
            </a:r>
          </a:p>
        </p:txBody>
      </p:sp>
      <p:sp>
        <p:nvSpPr>
          <p:cNvPr id="3" name="Rectangle 2"/>
          <p:cNvSpPr/>
          <p:nvPr/>
        </p:nvSpPr>
        <p:spPr>
          <a:xfrm>
            <a:off x="229706" y="1928617"/>
            <a:ext cx="2711063" cy="276999"/>
          </a:xfrm>
          <a:prstGeom prst="rect">
            <a:avLst/>
          </a:prstGeom>
        </p:spPr>
        <p:txBody>
          <a:bodyPr wrap="none">
            <a:spAutoFit/>
          </a:bodyPr>
          <a:lstStyle/>
          <a:p>
            <a:r>
              <a:rPr lang="en-US" sz="1200" b="1" dirty="0">
                <a:hlinkClick r:id="rId4"/>
              </a:rPr>
              <a:t>https://</a:t>
            </a:r>
            <a:r>
              <a:rPr lang="en-US" sz="1200" b="1" dirty="0" smtClean="0">
                <a:hlinkClick r:id="rId4"/>
              </a:rPr>
              <a:t>www.bipm.org/en/cgpm-2018/</a:t>
            </a:r>
            <a:endParaRPr lang="en-US" sz="1200" b="1" dirty="0" smtClean="0"/>
          </a:p>
        </p:txBody>
      </p:sp>
      <p:sp>
        <p:nvSpPr>
          <p:cNvPr id="6" name="Rectangle 5"/>
          <p:cNvSpPr/>
          <p:nvPr/>
        </p:nvSpPr>
        <p:spPr>
          <a:xfrm>
            <a:off x="5364088" y="3528766"/>
            <a:ext cx="4572000" cy="584775"/>
          </a:xfrm>
          <a:prstGeom prst="rect">
            <a:avLst/>
          </a:prstGeom>
        </p:spPr>
        <p:txBody>
          <a:bodyPr>
            <a:spAutoFit/>
          </a:bodyPr>
          <a:lstStyle/>
          <a:p>
            <a:endParaRPr lang="en-US" sz="1600" dirty="0"/>
          </a:p>
          <a:p>
            <a:endParaRPr lang="en-US" sz="1600" dirty="0"/>
          </a:p>
        </p:txBody>
      </p:sp>
    </p:spTree>
    <p:extLst>
      <p:ext uri="{BB962C8B-B14F-4D97-AF65-F5344CB8AC3E}">
        <p14:creationId xmlns:p14="http://schemas.microsoft.com/office/powerpoint/2010/main" val="31842744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p:cNvSpPr>
          <p:nvPr/>
        </p:nvSpPr>
        <p:spPr>
          <a:xfrm>
            <a:off x="2410444" y="2171825"/>
            <a:ext cx="6194004" cy="2334861"/>
          </a:xfrm>
          <a:prstGeom prst="rect">
            <a:avLst/>
          </a:prstGeom>
          <a:gradFill flip="none" rotWithShape="1">
            <a:gsLst>
              <a:gs pos="0">
                <a:schemeClr val="bg1">
                  <a:lumMod val="59000"/>
                  <a:alpha val="89000"/>
                </a:schemeClr>
              </a:gs>
              <a:gs pos="100000">
                <a:schemeClr val="bg1">
                  <a:alpha val="24000"/>
                  <a:lumMod val="55000"/>
                  <a:lumOff val="45000"/>
                </a:schemeClr>
              </a:gs>
            </a:gsLst>
            <a:path path="circle">
              <a:fillToRect l="100000" t="100000"/>
            </a:path>
            <a:tileRect r="-100000" b="-100000"/>
          </a:gradFill>
          <a:ln>
            <a:noFill/>
          </a:ln>
        </p:spPr>
        <p:txBody>
          <a:bodyPr wrap="square" lIns="36000" tIns="36000" rIns="36000" bIns="36000" anchor="ctr">
            <a:noAutofit/>
          </a:bodyPr>
          <a:lstStyle/>
          <a:p>
            <a:endParaRPr lang="fr-FR" sz="1100" i="1" dirty="0">
              <a:solidFill>
                <a:srgbClr val="000000"/>
              </a:solidFill>
            </a:endParaRPr>
          </a:p>
        </p:txBody>
      </p:sp>
      <p:sp>
        <p:nvSpPr>
          <p:cNvPr id="3" name="Title 2"/>
          <p:cNvSpPr>
            <a:spLocks noGrp="1"/>
          </p:cNvSpPr>
          <p:nvPr>
            <p:ph type="title"/>
          </p:nvPr>
        </p:nvSpPr>
        <p:spPr/>
        <p:txBody>
          <a:bodyPr/>
          <a:lstStyle/>
          <a:p>
            <a:r>
              <a:rPr lang="en-GB" dirty="0"/>
              <a:t>The BIPM – an international organisation</a:t>
            </a:r>
          </a:p>
        </p:txBody>
      </p:sp>
      <p:sp>
        <p:nvSpPr>
          <p:cNvPr id="7" name="Rectangle 6"/>
          <p:cNvSpPr/>
          <p:nvPr/>
        </p:nvSpPr>
        <p:spPr>
          <a:xfrm>
            <a:off x="636311" y="815840"/>
            <a:ext cx="7848872" cy="1015663"/>
          </a:xfrm>
          <a:prstGeom prst="rect">
            <a:avLst/>
          </a:prstGeom>
        </p:spPr>
        <p:txBody>
          <a:bodyPr wrap="square">
            <a:spAutoFit/>
          </a:bodyPr>
          <a:lstStyle/>
          <a:p>
            <a:pPr algn="ctr"/>
            <a:r>
              <a:rPr lang="en-US" sz="1600" b="1" dirty="0" smtClean="0">
                <a:solidFill>
                  <a:srgbClr val="193B7F"/>
                </a:solidFill>
                <a:latin typeface="Cambria" panose="02040503050406030204" pitchFamily="18" charset="0"/>
              </a:rPr>
              <a:t>“the </a:t>
            </a:r>
            <a:r>
              <a:rPr lang="en-US" sz="1600" b="1" dirty="0">
                <a:solidFill>
                  <a:srgbClr val="193B7F"/>
                </a:solidFill>
                <a:latin typeface="Cambria" panose="02040503050406030204" pitchFamily="18" charset="0"/>
              </a:rPr>
              <a:t>intergovernmental organization through which Member States act </a:t>
            </a:r>
            <a:r>
              <a:rPr lang="en-US" sz="1600" b="1" dirty="0" smtClean="0">
                <a:solidFill>
                  <a:srgbClr val="193B7F"/>
                </a:solidFill>
                <a:latin typeface="Cambria" panose="02040503050406030204" pitchFamily="18" charset="0"/>
              </a:rPr>
              <a:t>together on </a:t>
            </a:r>
            <a:r>
              <a:rPr lang="en-US" sz="1600" b="1" dirty="0">
                <a:solidFill>
                  <a:srgbClr val="193B7F"/>
                </a:solidFill>
                <a:latin typeface="Cambria" panose="02040503050406030204" pitchFamily="18" charset="0"/>
              </a:rPr>
              <a:t>matters related to measurement science and measurement </a:t>
            </a:r>
            <a:r>
              <a:rPr lang="en-US" sz="1600" b="1" dirty="0" smtClean="0">
                <a:solidFill>
                  <a:srgbClr val="193B7F"/>
                </a:solidFill>
                <a:latin typeface="Cambria" panose="02040503050406030204" pitchFamily="18" charset="0"/>
              </a:rPr>
              <a:t>standards</a:t>
            </a:r>
            <a:r>
              <a:rPr lang="en-GB" sz="1600" b="1" dirty="0" smtClean="0">
                <a:solidFill>
                  <a:srgbClr val="193B7F"/>
                </a:solidFill>
                <a:latin typeface="Cambria" panose="02040503050406030204" pitchFamily="18" charset="0"/>
              </a:rPr>
              <a:t>”</a:t>
            </a:r>
            <a:endParaRPr lang="en-GB" sz="1600" b="1" dirty="0">
              <a:solidFill>
                <a:srgbClr val="193B7F"/>
              </a:solidFill>
              <a:latin typeface="Cambria" panose="02040503050406030204" pitchFamily="18" charset="0"/>
            </a:endParaRPr>
          </a:p>
          <a:p>
            <a:pPr algn="ctr"/>
            <a:endParaRPr lang="en-GB" sz="1400" dirty="0" smtClean="0">
              <a:solidFill>
                <a:srgbClr val="193B7F"/>
              </a:solidFill>
              <a:latin typeface="Cambria" panose="02040503050406030204" pitchFamily="18" charset="0"/>
            </a:endParaRPr>
          </a:p>
          <a:p>
            <a:pPr algn="ctr"/>
            <a:r>
              <a:rPr lang="en-GB" sz="1400" b="1" dirty="0" smtClean="0">
                <a:solidFill>
                  <a:srgbClr val="193B7F"/>
                </a:solidFill>
                <a:latin typeface="Cambria" panose="02040503050406030204" pitchFamily="18" charset="0"/>
              </a:rPr>
              <a:t>Established </a:t>
            </a:r>
            <a:r>
              <a:rPr lang="en-GB" sz="1400" b="1" dirty="0">
                <a:solidFill>
                  <a:srgbClr val="193B7F"/>
                </a:solidFill>
                <a:latin typeface="Cambria" panose="02040503050406030204" pitchFamily="18" charset="0"/>
              </a:rPr>
              <a:t>in 1875 when 17 States signed the Metre </a:t>
            </a:r>
            <a:r>
              <a:rPr lang="en-GB" sz="1400" b="1" dirty="0" smtClean="0">
                <a:solidFill>
                  <a:srgbClr val="193B7F"/>
                </a:solidFill>
                <a:latin typeface="Cambria" panose="02040503050406030204" pitchFamily="18" charset="0"/>
              </a:rPr>
              <a:t>Convention</a:t>
            </a:r>
            <a:r>
              <a:rPr lang="en-GB" sz="1400" b="1" dirty="0">
                <a:solidFill>
                  <a:srgbClr val="193B7F"/>
                </a:solidFill>
                <a:latin typeface="Cambria" panose="02040503050406030204" pitchFamily="18" charset="0"/>
              </a:rPr>
              <a:t>.</a:t>
            </a:r>
          </a:p>
        </p:txBody>
      </p:sp>
      <p:sp>
        <p:nvSpPr>
          <p:cNvPr id="11" name="Rectangle 10"/>
          <p:cNvSpPr>
            <a:spLocks/>
          </p:cNvSpPr>
          <p:nvPr/>
        </p:nvSpPr>
        <p:spPr>
          <a:xfrm>
            <a:off x="2399737" y="3927787"/>
            <a:ext cx="3697732" cy="804203"/>
          </a:xfrm>
          <a:prstGeom prst="rect">
            <a:avLst/>
          </a:prstGeom>
          <a:solidFill>
            <a:schemeClr val="bg1">
              <a:lumMod val="85000"/>
            </a:schemeClr>
          </a:solidFill>
          <a:ln>
            <a:solidFill>
              <a:schemeClr val="bg1">
                <a:lumMod val="65000"/>
              </a:schemeClr>
            </a:solidFill>
          </a:ln>
        </p:spPr>
        <p:txBody>
          <a:bodyPr wrap="square" lIns="36000" tIns="36000" rIns="36000" bIns="36000" anchor="ctr">
            <a:noAutofit/>
          </a:bodyPr>
          <a:lstStyle/>
          <a:p>
            <a:r>
              <a:rPr lang="fr-FR" sz="1200" b="1" dirty="0">
                <a:solidFill>
                  <a:srgbClr val="193B7F"/>
                </a:solidFill>
              </a:rPr>
              <a:t>BIPM </a:t>
            </a:r>
            <a:r>
              <a:rPr lang="fr-FR" sz="1200" b="1" dirty="0" smtClean="0">
                <a:solidFill>
                  <a:srgbClr val="193B7F"/>
                </a:solidFill>
              </a:rPr>
              <a:t>Director and Staff</a:t>
            </a:r>
            <a:endParaRPr lang="fr-FR" sz="1200" b="1" dirty="0">
              <a:solidFill>
                <a:srgbClr val="193B7F"/>
              </a:solidFill>
            </a:endParaRPr>
          </a:p>
          <a:p>
            <a:pPr marL="171450" indent="-171450">
              <a:spcBef>
                <a:spcPts val="200"/>
              </a:spcBef>
              <a:buFont typeface="Arial" panose="020B0604020202020204" pitchFamily="34" charset="0"/>
              <a:buChar char="•"/>
            </a:pPr>
            <a:r>
              <a:rPr lang="fr-FR" sz="1100" i="1" dirty="0" smtClean="0"/>
              <a:t>International </a:t>
            </a:r>
            <a:r>
              <a:rPr lang="fr-FR" sz="1100" i="1" dirty="0"/>
              <a:t>coordination and liaison</a:t>
            </a:r>
          </a:p>
          <a:p>
            <a:pPr marL="171450" indent="-171450">
              <a:spcBef>
                <a:spcPts val="200"/>
              </a:spcBef>
              <a:buFont typeface="Arial" panose="020B0604020202020204" pitchFamily="34" charset="0"/>
              <a:buChar char="•"/>
            </a:pPr>
            <a:r>
              <a:rPr lang="fr-FR" sz="1100" i="1" dirty="0" err="1"/>
              <a:t>Technical</a:t>
            </a:r>
            <a:r>
              <a:rPr lang="fr-FR" sz="1100" i="1" dirty="0"/>
              <a:t> coordination – </a:t>
            </a:r>
            <a:r>
              <a:rPr lang="fr-FR" sz="1100" i="1" dirty="0" err="1"/>
              <a:t>laboratories</a:t>
            </a:r>
            <a:endParaRPr lang="fr-FR" sz="1100" i="1" dirty="0"/>
          </a:p>
          <a:p>
            <a:pPr marL="171450" indent="-171450">
              <a:spcBef>
                <a:spcPts val="200"/>
              </a:spcBef>
              <a:buFont typeface="Arial" panose="020B0604020202020204" pitchFamily="34" charset="0"/>
              <a:buChar char="•"/>
            </a:pPr>
            <a:r>
              <a:rPr lang="fr-FR" sz="1100" i="1" dirty="0" err="1"/>
              <a:t>Capacity</a:t>
            </a:r>
            <a:r>
              <a:rPr lang="fr-FR" sz="1100" i="1" dirty="0"/>
              <a:t> building</a:t>
            </a:r>
          </a:p>
        </p:txBody>
      </p:sp>
      <p:sp>
        <p:nvSpPr>
          <p:cNvPr id="13" name="Rectangle 12"/>
          <p:cNvSpPr>
            <a:spLocks/>
          </p:cNvSpPr>
          <p:nvPr/>
        </p:nvSpPr>
        <p:spPr>
          <a:xfrm>
            <a:off x="2399736" y="2928271"/>
            <a:ext cx="3697732" cy="813321"/>
          </a:xfrm>
          <a:prstGeom prst="rect">
            <a:avLst/>
          </a:prstGeom>
          <a:solidFill>
            <a:schemeClr val="bg1">
              <a:lumMod val="85000"/>
            </a:schemeClr>
          </a:solidFill>
          <a:ln>
            <a:solidFill>
              <a:schemeClr val="bg1">
                <a:lumMod val="65000"/>
              </a:schemeClr>
            </a:solidFill>
          </a:ln>
        </p:spPr>
        <p:txBody>
          <a:bodyPr wrap="square" lIns="36000" tIns="36000" rIns="36000" bIns="36000" anchor="ctr">
            <a:noAutofit/>
          </a:bodyPr>
          <a:lstStyle/>
          <a:p>
            <a:r>
              <a:rPr lang="fr-FR" sz="1200" b="1" dirty="0">
                <a:solidFill>
                  <a:srgbClr val="193B7F"/>
                </a:solidFill>
              </a:rPr>
              <a:t>CIPM – Comité International des Poids et Mesures</a:t>
            </a:r>
          </a:p>
          <a:p>
            <a:pPr>
              <a:spcBef>
                <a:spcPts val="1200"/>
              </a:spcBef>
            </a:pPr>
            <a:r>
              <a:rPr lang="en-GB" sz="1050" i="1" dirty="0" smtClean="0"/>
              <a:t>Eighteen </a:t>
            </a:r>
            <a:r>
              <a:rPr lang="en-GB" sz="1050" i="1" dirty="0"/>
              <a:t>individuals of different nationalities elected by the CGPM</a:t>
            </a:r>
            <a:r>
              <a:rPr lang="en-GB" sz="1000" i="1" dirty="0" smtClean="0"/>
              <a:t>.</a:t>
            </a:r>
            <a:endParaRPr lang="en-GB" sz="1000" i="1" dirty="0"/>
          </a:p>
        </p:txBody>
      </p:sp>
      <p:sp>
        <p:nvSpPr>
          <p:cNvPr id="22" name="Rectangle 21"/>
          <p:cNvSpPr>
            <a:spLocks/>
          </p:cNvSpPr>
          <p:nvPr/>
        </p:nvSpPr>
        <p:spPr>
          <a:xfrm>
            <a:off x="6249868" y="2171824"/>
            <a:ext cx="2140024" cy="2334861"/>
          </a:xfrm>
          <a:prstGeom prst="rect">
            <a:avLst/>
          </a:prstGeom>
          <a:noFill/>
          <a:ln>
            <a:noFill/>
          </a:ln>
        </p:spPr>
        <p:txBody>
          <a:bodyPr wrap="square" lIns="36000" tIns="36000" rIns="36000" bIns="36000" anchor="ctr">
            <a:noAutofit/>
          </a:bodyPr>
          <a:lstStyle/>
          <a:p>
            <a:r>
              <a:rPr lang="fr-FR" sz="1100" dirty="0">
                <a:solidFill>
                  <a:srgbClr val="193B7F"/>
                </a:solidFill>
              </a:rPr>
              <a:t>Consultative </a:t>
            </a:r>
            <a:r>
              <a:rPr lang="fr-FR" sz="1100" dirty="0" err="1">
                <a:solidFill>
                  <a:srgbClr val="193B7F"/>
                </a:solidFill>
              </a:rPr>
              <a:t>Committees</a:t>
            </a:r>
            <a:r>
              <a:rPr lang="fr-FR" sz="1100" dirty="0">
                <a:solidFill>
                  <a:srgbClr val="193B7F"/>
                </a:solidFill>
              </a:rPr>
              <a:t> (</a:t>
            </a:r>
            <a:r>
              <a:rPr lang="fr-FR" sz="1100" dirty="0" err="1">
                <a:solidFill>
                  <a:srgbClr val="193B7F"/>
                </a:solidFill>
              </a:rPr>
              <a:t>CCs</a:t>
            </a:r>
            <a:r>
              <a:rPr lang="fr-FR" sz="1100" dirty="0">
                <a:solidFill>
                  <a:srgbClr val="193B7F"/>
                </a:solidFill>
              </a:rPr>
              <a:t>) </a:t>
            </a:r>
          </a:p>
          <a:p>
            <a:pPr>
              <a:spcBef>
                <a:spcPts val="300"/>
              </a:spcBef>
            </a:pPr>
            <a:r>
              <a:rPr lang="fr-FR" sz="1050" i="1" dirty="0" smtClean="0">
                <a:solidFill>
                  <a:srgbClr val="000000"/>
                </a:solidFill>
              </a:rPr>
              <a:t>CCAUV </a:t>
            </a:r>
            <a:r>
              <a:rPr lang="fr-FR" sz="1050" i="1" dirty="0">
                <a:solidFill>
                  <a:srgbClr val="000000"/>
                </a:solidFill>
              </a:rPr>
              <a:t>– </a:t>
            </a:r>
            <a:r>
              <a:rPr lang="fr-FR" sz="1050" i="1" dirty="0" err="1">
                <a:solidFill>
                  <a:srgbClr val="000000"/>
                </a:solidFill>
              </a:rPr>
              <a:t>Acoustics</a:t>
            </a:r>
            <a:r>
              <a:rPr lang="fr-FR" sz="1050" i="1" dirty="0">
                <a:solidFill>
                  <a:srgbClr val="000000"/>
                </a:solidFill>
              </a:rPr>
              <a:t>, US &amp; Vibration</a:t>
            </a:r>
          </a:p>
          <a:p>
            <a:pPr>
              <a:spcBef>
                <a:spcPts val="300"/>
              </a:spcBef>
            </a:pPr>
            <a:r>
              <a:rPr lang="fr-FR" sz="1050" i="1" dirty="0">
                <a:solidFill>
                  <a:srgbClr val="000000"/>
                </a:solidFill>
              </a:rPr>
              <a:t>CCEM – </a:t>
            </a:r>
            <a:r>
              <a:rPr lang="fr-FR" sz="1050" i="1" dirty="0" err="1">
                <a:solidFill>
                  <a:srgbClr val="000000"/>
                </a:solidFill>
              </a:rPr>
              <a:t>Electricity</a:t>
            </a:r>
            <a:r>
              <a:rPr lang="fr-FR" sz="1050" i="1" dirty="0">
                <a:solidFill>
                  <a:srgbClr val="000000"/>
                </a:solidFill>
              </a:rPr>
              <a:t> &amp; </a:t>
            </a:r>
            <a:r>
              <a:rPr lang="fr-FR" sz="1050" i="1" dirty="0" err="1">
                <a:solidFill>
                  <a:srgbClr val="000000"/>
                </a:solidFill>
              </a:rPr>
              <a:t>Magnetism</a:t>
            </a:r>
            <a:endParaRPr lang="fr-FR" sz="1050" i="1" dirty="0">
              <a:solidFill>
                <a:srgbClr val="000000"/>
              </a:solidFill>
            </a:endParaRPr>
          </a:p>
          <a:p>
            <a:pPr>
              <a:spcBef>
                <a:spcPts val="300"/>
              </a:spcBef>
            </a:pPr>
            <a:r>
              <a:rPr lang="fr-FR" sz="1050" i="1" dirty="0">
                <a:solidFill>
                  <a:srgbClr val="000000"/>
                </a:solidFill>
              </a:rPr>
              <a:t>CCL – </a:t>
            </a:r>
            <a:r>
              <a:rPr lang="fr-FR" sz="1050" i="1" dirty="0" err="1">
                <a:solidFill>
                  <a:srgbClr val="000000"/>
                </a:solidFill>
              </a:rPr>
              <a:t>Length</a:t>
            </a:r>
            <a:endParaRPr lang="fr-FR" sz="1050" i="1" dirty="0">
              <a:solidFill>
                <a:srgbClr val="000000"/>
              </a:solidFill>
            </a:endParaRPr>
          </a:p>
          <a:p>
            <a:pPr>
              <a:spcBef>
                <a:spcPts val="300"/>
              </a:spcBef>
            </a:pPr>
            <a:r>
              <a:rPr lang="fr-FR" sz="1050" i="1" dirty="0">
                <a:solidFill>
                  <a:srgbClr val="000000"/>
                </a:solidFill>
              </a:rPr>
              <a:t>CCM – Mass and </a:t>
            </a:r>
            <a:r>
              <a:rPr lang="fr-FR" sz="1050" i="1" dirty="0" err="1">
                <a:solidFill>
                  <a:srgbClr val="000000"/>
                </a:solidFill>
              </a:rPr>
              <a:t>related</a:t>
            </a:r>
            <a:endParaRPr lang="fr-FR" sz="1050" i="1" dirty="0">
              <a:solidFill>
                <a:srgbClr val="000000"/>
              </a:solidFill>
            </a:endParaRPr>
          </a:p>
          <a:p>
            <a:pPr>
              <a:spcBef>
                <a:spcPts val="300"/>
              </a:spcBef>
            </a:pPr>
            <a:r>
              <a:rPr lang="fr-FR" sz="1050" i="1" dirty="0">
                <a:solidFill>
                  <a:srgbClr val="000000"/>
                </a:solidFill>
              </a:rPr>
              <a:t>CCPR – </a:t>
            </a:r>
            <a:r>
              <a:rPr lang="fr-FR" sz="1050" i="1" dirty="0" err="1">
                <a:solidFill>
                  <a:srgbClr val="000000"/>
                </a:solidFill>
              </a:rPr>
              <a:t>Photometry</a:t>
            </a:r>
            <a:r>
              <a:rPr lang="fr-FR" sz="1050" i="1" dirty="0">
                <a:solidFill>
                  <a:srgbClr val="000000"/>
                </a:solidFill>
              </a:rPr>
              <a:t> &amp; </a:t>
            </a:r>
            <a:r>
              <a:rPr lang="fr-FR" sz="1050" i="1" dirty="0" err="1">
                <a:solidFill>
                  <a:srgbClr val="000000"/>
                </a:solidFill>
              </a:rPr>
              <a:t>Radiometry</a:t>
            </a:r>
            <a:endParaRPr lang="fr-FR" sz="1050" i="1" dirty="0">
              <a:solidFill>
                <a:srgbClr val="000000"/>
              </a:solidFill>
            </a:endParaRPr>
          </a:p>
          <a:p>
            <a:pPr>
              <a:spcBef>
                <a:spcPts val="300"/>
              </a:spcBef>
            </a:pPr>
            <a:r>
              <a:rPr lang="fr-FR" sz="1050" i="1" dirty="0">
                <a:solidFill>
                  <a:srgbClr val="000000"/>
                </a:solidFill>
              </a:rPr>
              <a:t>CCQM – </a:t>
            </a:r>
            <a:r>
              <a:rPr lang="fr-FR" sz="1050" i="1" dirty="0" err="1">
                <a:solidFill>
                  <a:srgbClr val="000000"/>
                </a:solidFill>
              </a:rPr>
              <a:t>Amount</a:t>
            </a:r>
            <a:r>
              <a:rPr lang="fr-FR" sz="1050" i="1" dirty="0">
                <a:solidFill>
                  <a:srgbClr val="000000"/>
                </a:solidFill>
              </a:rPr>
              <a:t> of substance</a:t>
            </a:r>
          </a:p>
          <a:p>
            <a:pPr>
              <a:spcBef>
                <a:spcPts val="300"/>
              </a:spcBef>
            </a:pPr>
            <a:r>
              <a:rPr lang="fr-FR" sz="1050" i="1" dirty="0">
                <a:solidFill>
                  <a:srgbClr val="000000"/>
                </a:solidFill>
              </a:rPr>
              <a:t>CCRI – </a:t>
            </a:r>
            <a:r>
              <a:rPr lang="fr-FR" sz="1050" i="1" dirty="0" err="1">
                <a:solidFill>
                  <a:srgbClr val="000000"/>
                </a:solidFill>
              </a:rPr>
              <a:t>Ionizing</a:t>
            </a:r>
            <a:r>
              <a:rPr lang="fr-FR" sz="1050" i="1" dirty="0">
                <a:solidFill>
                  <a:srgbClr val="000000"/>
                </a:solidFill>
              </a:rPr>
              <a:t> Radiation</a:t>
            </a:r>
          </a:p>
          <a:p>
            <a:pPr>
              <a:spcBef>
                <a:spcPts val="300"/>
              </a:spcBef>
            </a:pPr>
            <a:r>
              <a:rPr lang="fr-FR" sz="1050" i="1" dirty="0">
                <a:solidFill>
                  <a:srgbClr val="000000"/>
                </a:solidFill>
              </a:rPr>
              <a:t>CCT – </a:t>
            </a:r>
            <a:r>
              <a:rPr lang="fr-FR" sz="1050" i="1" dirty="0" err="1">
                <a:solidFill>
                  <a:srgbClr val="000000"/>
                </a:solidFill>
              </a:rPr>
              <a:t>Thermometry</a:t>
            </a:r>
            <a:endParaRPr lang="fr-FR" sz="1050" i="1" dirty="0">
              <a:solidFill>
                <a:srgbClr val="000000"/>
              </a:solidFill>
            </a:endParaRPr>
          </a:p>
          <a:p>
            <a:pPr>
              <a:spcBef>
                <a:spcPts val="300"/>
              </a:spcBef>
            </a:pPr>
            <a:r>
              <a:rPr lang="fr-FR" sz="1050" i="1" dirty="0">
                <a:solidFill>
                  <a:srgbClr val="000000"/>
                </a:solidFill>
              </a:rPr>
              <a:t>CCTF – Time &amp; </a:t>
            </a:r>
            <a:r>
              <a:rPr lang="fr-FR" sz="1050" i="1" dirty="0" err="1">
                <a:solidFill>
                  <a:srgbClr val="000000"/>
                </a:solidFill>
              </a:rPr>
              <a:t>Frequency</a:t>
            </a:r>
            <a:endParaRPr lang="fr-FR" sz="1050" i="1" dirty="0">
              <a:solidFill>
                <a:srgbClr val="000000"/>
              </a:solidFill>
            </a:endParaRPr>
          </a:p>
          <a:p>
            <a:pPr>
              <a:spcBef>
                <a:spcPts val="300"/>
              </a:spcBef>
            </a:pPr>
            <a:r>
              <a:rPr lang="fr-FR" sz="1050" i="1" dirty="0">
                <a:solidFill>
                  <a:srgbClr val="000000"/>
                </a:solidFill>
              </a:rPr>
              <a:t>CCU - </a:t>
            </a:r>
            <a:r>
              <a:rPr lang="fr-FR" sz="1050" i="1" dirty="0" err="1">
                <a:solidFill>
                  <a:srgbClr val="000000"/>
                </a:solidFill>
              </a:rPr>
              <a:t>Units</a:t>
            </a:r>
            <a:endParaRPr lang="fr-FR" sz="1050" i="1" dirty="0">
              <a:solidFill>
                <a:srgbClr val="000000"/>
              </a:solidFill>
            </a:endParaRPr>
          </a:p>
        </p:txBody>
      </p:sp>
      <p:sp>
        <p:nvSpPr>
          <p:cNvPr id="9" name="Rectangle 8"/>
          <p:cNvSpPr>
            <a:spLocks/>
          </p:cNvSpPr>
          <p:nvPr/>
        </p:nvSpPr>
        <p:spPr>
          <a:xfrm>
            <a:off x="2399736" y="1966753"/>
            <a:ext cx="3697732" cy="775323"/>
          </a:xfrm>
          <a:prstGeom prst="rect">
            <a:avLst/>
          </a:prstGeom>
          <a:solidFill>
            <a:schemeClr val="bg1">
              <a:lumMod val="85000"/>
            </a:schemeClr>
          </a:solidFill>
          <a:ln>
            <a:solidFill>
              <a:schemeClr val="bg1">
                <a:lumMod val="65000"/>
              </a:schemeClr>
            </a:solidFill>
          </a:ln>
        </p:spPr>
        <p:txBody>
          <a:bodyPr wrap="square" lIns="36000" tIns="36000" rIns="36000" bIns="36000" anchor="ctr">
            <a:noAutofit/>
          </a:bodyPr>
          <a:lstStyle/>
          <a:p>
            <a:r>
              <a:rPr lang="fr-FR" sz="1200" b="1" dirty="0">
                <a:solidFill>
                  <a:srgbClr val="193B7F"/>
                </a:solidFill>
              </a:rPr>
              <a:t>CGPM – Conférence Générale des Poids et </a:t>
            </a:r>
            <a:r>
              <a:rPr lang="fr-FR" sz="1200" b="1" dirty="0" smtClean="0">
                <a:solidFill>
                  <a:srgbClr val="193B7F"/>
                </a:solidFill>
              </a:rPr>
              <a:t>Mesures</a:t>
            </a:r>
            <a:endParaRPr lang="fr-FR" sz="1200" b="1" dirty="0">
              <a:solidFill>
                <a:srgbClr val="193B7F"/>
              </a:solidFill>
            </a:endParaRPr>
          </a:p>
          <a:p>
            <a:pPr>
              <a:spcBef>
                <a:spcPts val="1200"/>
              </a:spcBef>
            </a:pPr>
            <a:r>
              <a:rPr lang="fr-FR" sz="1100" i="1" dirty="0"/>
              <a:t>Official </a:t>
            </a:r>
            <a:r>
              <a:rPr lang="fr-FR" sz="1100" i="1" dirty="0" err="1" smtClean="0"/>
              <a:t>representatives</a:t>
            </a:r>
            <a:r>
              <a:rPr lang="fr-FR" sz="1100" i="1" dirty="0" smtClean="0"/>
              <a:t> </a:t>
            </a:r>
            <a:r>
              <a:rPr lang="fr-FR" sz="1100" i="1" dirty="0"/>
              <a:t>of </a:t>
            </a:r>
            <a:r>
              <a:rPr lang="fr-FR" sz="1100" i="1" dirty="0" err="1"/>
              <a:t>Member</a:t>
            </a:r>
            <a:r>
              <a:rPr lang="fr-FR" sz="1100" i="1" dirty="0"/>
              <a:t> States. </a:t>
            </a:r>
          </a:p>
        </p:txBody>
      </p:sp>
      <p:pic>
        <p:nvPicPr>
          <p:cNvPr id="4" name="Picture 7" descr="BIPM_Today"/>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b="-59"/>
          <a:stretch/>
        </p:blipFill>
        <p:spPr bwMode="auto">
          <a:xfrm>
            <a:off x="588906" y="3957990"/>
            <a:ext cx="1399697" cy="774000"/>
          </a:xfrm>
          <a:prstGeom prst="rect">
            <a:avLst/>
          </a:prstGeom>
          <a:noFill/>
          <a:ln w="9525">
            <a:solidFill>
              <a:schemeClr val="bg1">
                <a:lumMod val="65000"/>
              </a:schemeClr>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8906" y="1982125"/>
            <a:ext cx="1399697" cy="773210"/>
          </a:xfrm>
          <a:prstGeom prst="rect">
            <a:avLst/>
          </a:prstGeom>
          <a:noFill/>
          <a:ln w="9525">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8906" y="2989836"/>
            <a:ext cx="1399697" cy="733653"/>
          </a:xfrm>
          <a:prstGeom prst="rect">
            <a:avLst/>
          </a:prstGeom>
          <a:noFill/>
          <a:ln w="9525">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970787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7" grpId="0" build="p"/>
      <p:bldP spid="11" grpId="0" animBg="1"/>
      <p:bldP spid="13" grpId="0" animBg="1"/>
      <p:bldP spid="22" grpId="0"/>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0538"/>
            <a:ext cx="8229600" cy="768096"/>
          </a:xfrm>
        </p:spPr>
        <p:txBody>
          <a:bodyPr>
            <a:normAutofit/>
          </a:bodyPr>
          <a:lstStyle/>
          <a:p>
            <a:r>
              <a:rPr lang="fr-FR" dirty="0" smtClean="0"/>
              <a:t>BIPM </a:t>
            </a:r>
            <a:r>
              <a:rPr lang="fr-FR" dirty="0" err="1" smtClean="0"/>
              <a:t>Strategy</a:t>
            </a:r>
            <a:r>
              <a:rPr lang="fr-FR" dirty="0" smtClean="0"/>
              <a:t> and </a:t>
            </a:r>
            <a:r>
              <a:rPr lang="fr-FR" dirty="0" err="1" smtClean="0"/>
              <a:t>Work</a:t>
            </a:r>
            <a:r>
              <a:rPr lang="fr-FR" dirty="0" smtClean="0"/>
              <a:t> Programme</a:t>
            </a:r>
            <a:endParaRPr lang="fr-FR" dirty="0"/>
          </a:p>
        </p:txBody>
      </p:sp>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3267" r="13185"/>
          <a:stretch/>
        </p:blipFill>
        <p:spPr bwMode="auto">
          <a:xfrm>
            <a:off x="107504" y="843558"/>
            <a:ext cx="3600400" cy="420291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3485422"/>
            <a:ext cx="936104" cy="422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0002" y="2135643"/>
            <a:ext cx="477662" cy="215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4427984" y="1059582"/>
            <a:ext cx="4320480" cy="3139321"/>
          </a:xfrm>
          <a:prstGeom prst="rect">
            <a:avLst/>
          </a:prstGeom>
        </p:spPr>
        <p:txBody>
          <a:bodyPr wrap="square">
            <a:spAutoFit/>
          </a:bodyPr>
          <a:lstStyle/>
          <a:p>
            <a:pPr algn="just">
              <a:spcBef>
                <a:spcPts val="600"/>
              </a:spcBef>
            </a:pPr>
            <a:r>
              <a:rPr lang="en-GB" sz="1400" b="1" i="1" dirty="0" smtClean="0">
                <a:solidFill>
                  <a:srgbClr val="193B7F"/>
                </a:solidFill>
                <a:latin typeface="+mj-lt"/>
                <a:ea typeface="+mj-ea"/>
                <a:cs typeface="+mj-cs"/>
              </a:rPr>
              <a:t>The BIPM </a:t>
            </a:r>
            <a:r>
              <a:rPr lang="en-GB" sz="1400" b="1" i="1" dirty="0">
                <a:solidFill>
                  <a:srgbClr val="193B7F"/>
                </a:solidFill>
                <a:latin typeface="+mj-lt"/>
                <a:ea typeface="+mj-ea"/>
                <a:cs typeface="+mj-cs"/>
              </a:rPr>
              <a:t>work is directed to support its Member </a:t>
            </a:r>
            <a:r>
              <a:rPr lang="en-GB" sz="1400" b="1" i="1" dirty="0" smtClean="0">
                <a:solidFill>
                  <a:srgbClr val="193B7F"/>
                </a:solidFill>
                <a:latin typeface="+mj-lt"/>
                <a:ea typeface="+mj-ea"/>
                <a:cs typeface="+mj-cs"/>
              </a:rPr>
              <a:t>States</a:t>
            </a:r>
          </a:p>
          <a:p>
            <a:pPr marL="171450" indent="-171450" algn="just">
              <a:spcBef>
                <a:spcPts val="600"/>
              </a:spcBef>
              <a:buFont typeface="Arial" panose="020B0604020202020204" pitchFamily="34" charset="0"/>
              <a:buChar char="•"/>
            </a:pPr>
            <a:r>
              <a:rPr lang="en-GB" sz="1100" i="1" dirty="0">
                <a:solidFill>
                  <a:srgbClr val="193B7F"/>
                </a:solidFill>
                <a:latin typeface="Calibri Light" panose="020F0302020204030204" pitchFamily="34" charset="0"/>
                <a:ea typeface="+mj-ea"/>
                <a:cs typeface="+mj-cs"/>
              </a:rPr>
              <a:t>BIPM Strategic Plan aims to implement the </a:t>
            </a:r>
            <a:r>
              <a:rPr lang="en-GB" sz="1100" b="1" i="1" dirty="0">
                <a:solidFill>
                  <a:srgbClr val="193B7F"/>
                </a:solidFill>
                <a:latin typeface="Calibri Light" panose="020F0302020204030204" pitchFamily="34" charset="0"/>
                <a:ea typeface="+mj-ea"/>
                <a:cs typeface="+mj-cs"/>
              </a:rPr>
              <a:t>BIPM vision, mission and objectives</a:t>
            </a:r>
          </a:p>
          <a:p>
            <a:pPr marL="171450" indent="-171450" algn="just">
              <a:spcBef>
                <a:spcPts val="600"/>
              </a:spcBef>
              <a:buFont typeface="Arial" panose="020B0604020202020204" pitchFamily="34" charset="0"/>
              <a:buChar char="•"/>
            </a:pPr>
            <a:r>
              <a:rPr lang="en-GB" sz="1100" i="1" dirty="0">
                <a:solidFill>
                  <a:srgbClr val="193B7F"/>
                </a:solidFill>
                <a:latin typeface="Calibri Light" panose="020F0302020204030204" pitchFamily="34" charset="0"/>
                <a:ea typeface="+mj-ea"/>
                <a:cs typeface="+mj-cs"/>
              </a:rPr>
              <a:t>The strategy documents of CCs are subject to review and comment by Member State Representatives and NMI Directors</a:t>
            </a:r>
          </a:p>
          <a:p>
            <a:pPr marL="171450" indent="-171450" algn="just">
              <a:spcBef>
                <a:spcPts val="600"/>
              </a:spcBef>
              <a:buFont typeface="Arial" panose="020B0604020202020204" pitchFamily="34" charset="0"/>
              <a:buChar char="•"/>
            </a:pPr>
            <a:r>
              <a:rPr lang="en-GB" sz="1100" i="1" dirty="0" smtClean="0">
                <a:solidFill>
                  <a:srgbClr val="193B7F"/>
                </a:solidFill>
                <a:latin typeface="Calibri Light" panose="020F0302020204030204" pitchFamily="34" charset="0"/>
                <a:ea typeface="+mj-ea"/>
                <a:cs typeface="+mj-cs"/>
              </a:rPr>
              <a:t>BIPM </a:t>
            </a:r>
            <a:r>
              <a:rPr lang="en-GB" sz="1100" i="1" dirty="0">
                <a:solidFill>
                  <a:srgbClr val="193B7F"/>
                </a:solidFill>
                <a:latin typeface="Calibri Light" panose="020F0302020204030204" pitchFamily="34" charset="0"/>
                <a:ea typeface="+mj-ea"/>
                <a:cs typeface="+mj-cs"/>
              </a:rPr>
              <a:t>Strategic Plan </a:t>
            </a:r>
            <a:r>
              <a:rPr lang="en-GB" sz="1100" i="1" dirty="0" smtClean="0">
                <a:solidFill>
                  <a:srgbClr val="193B7F"/>
                </a:solidFill>
                <a:latin typeface="Calibri Light" panose="020F0302020204030204" pitchFamily="34" charset="0"/>
                <a:ea typeface="+mj-ea"/>
                <a:cs typeface="+mj-cs"/>
              </a:rPr>
              <a:t>is </a:t>
            </a:r>
            <a:r>
              <a:rPr lang="en-GB" sz="1100" i="1" dirty="0">
                <a:solidFill>
                  <a:srgbClr val="193B7F"/>
                </a:solidFill>
                <a:latin typeface="Calibri Light" panose="020F0302020204030204" pitchFamily="34" charset="0"/>
                <a:ea typeface="+mj-ea"/>
                <a:cs typeface="+mj-cs"/>
              </a:rPr>
              <a:t>complementary to the strategic plans developed </a:t>
            </a:r>
            <a:r>
              <a:rPr lang="en-GB" sz="1100" i="1" dirty="0" smtClean="0">
                <a:solidFill>
                  <a:srgbClr val="193B7F"/>
                </a:solidFill>
                <a:latin typeface="Calibri Light" panose="020F0302020204030204" pitchFamily="34" charset="0"/>
                <a:ea typeface="+mj-ea"/>
                <a:cs typeface="+mj-cs"/>
              </a:rPr>
              <a:t>the </a:t>
            </a:r>
            <a:r>
              <a:rPr lang="en-GB" sz="1100" i="1" dirty="0">
                <a:solidFill>
                  <a:srgbClr val="193B7F"/>
                </a:solidFill>
                <a:latin typeface="Calibri Light" panose="020F0302020204030204" pitchFamily="34" charset="0"/>
                <a:ea typeface="+mj-ea"/>
                <a:cs typeface="+mj-cs"/>
              </a:rPr>
              <a:t>Consultative </a:t>
            </a:r>
            <a:r>
              <a:rPr lang="en-GB" sz="1100" i="1" dirty="0" smtClean="0">
                <a:solidFill>
                  <a:srgbClr val="193B7F"/>
                </a:solidFill>
                <a:latin typeface="Calibri Light" panose="020F0302020204030204" pitchFamily="34" charset="0"/>
                <a:ea typeface="+mj-ea"/>
                <a:cs typeface="+mj-cs"/>
              </a:rPr>
              <a:t>Committees, and is </a:t>
            </a:r>
            <a:r>
              <a:rPr lang="en-GB" sz="1100" i="1" dirty="0" smtClean="0">
                <a:solidFill>
                  <a:srgbClr val="193B7F"/>
                </a:solidFill>
                <a:latin typeface="Calibri Light" panose="020F0302020204030204" pitchFamily="34" charset="0"/>
              </a:rPr>
              <a:t>subject </a:t>
            </a:r>
            <a:r>
              <a:rPr lang="en-GB" sz="1100" i="1" dirty="0">
                <a:solidFill>
                  <a:srgbClr val="193B7F"/>
                </a:solidFill>
                <a:latin typeface="Calibri Light" panose="020F0302020204030204" pitchFamily="34" charset="0"/>
              </a:rPr>
              <a:t>to review and comment by Member State </a:t>
            </a:r>
            <a:r>
              <a:rPr lang="en-GB" sz="1100" i="1" dirty="0" smtClean="0">
                <a:solidFill>
                  <a:srgbClr val="193B7F"/>
                </a:solidFill>
                <a:latin typeface="Calibri Light" panose="020F0302020204030204" pitchFamily="34" charset="0"/>
              </a:rPr>
              <a:t>representatives </a:t>
            </a:r>
            <a:r>
              <a:rPr lang="en-GB" sz="1100" i="1" dirty="0">
                <a:solidFill>
                  <a:srgbClr val="193B7F"/>
                </a:solidFill>
                <a:latin typeface="Calibri Light" panose="020F0302020204030204" pitchFamily="34" charset="0"/>
              </a:rPr>
              <a:t>and NMI Directors</a:t>
            </a:r>
            <a:endParaRPr lang="en-GB" sz="1100" i="1" dirty="0" smtClean="0">
              <a:solidFill>
                <a:srgbClr val="193B7F"/>
              </a:solidFill>
              <a:latin typeface="Calibri Light" panose="020F0302020204030204" pitchFamily="34" charset="0"/>
              <a:ea typeface="+mj-ea"/>
              <a:cs typeface="+mj-cs"/>
            </a:endParaRPr>
          </a:p>
          <a:p>
            <a:pPr marL="171450" indent="-171450" algn="just">
              <a:spcBef>
                <a:spcPts val="600"/>
              </a:spcBef>
              <a:buFont typeface="Arial" panose="020B0604020202020204" pitchFamily="34" charset="0"/>
              <a:buChar char="•"/>
            </a:pPr>
            <a:r>
              <a:rPr lang="en-GB" sz="1100" i="1" dirty="0" smtClean="0">
                <a:solidFill>
                  <a:srgbClr val="193B7F"/>
                </a:solidFill>
                <a:latin typeface="Calibri Light" panose="020F0302020204030204" pitchFamily="34" charset="0"/>
                <a:ea typeface="+mj-ea"/>
                <a:cs typeface="+mj-cs"/>
              </a:rPr>
              <a:t>BIPM </a:t>
            </a:r>
            <a:r>
              <a:rPr lang="en-GB" sz="1100" i="1" dirty="0">
                <a:solidFill>
                  <a:srgbClr val="193B7F"/>
                </a:solidFill>
                <a:latin typeface="Calibri Light" panose="020F0302020204030204" pitchFamily="34" charset="0"/>
                <a:ea typeface="+mj-ea"/>
                <a:cs typeface="+mj-cs"/>
              </a:rPr>
              <a:t>Work Programme is built on the interactions with NMI Directors and Member State </a:t>
            </a:r>
            <a:r>
              <a:rPr lang="en-GB" sz="1100" i="1" dirty="0" smtClean="0">
                <a:solidFill>
                  <a:srgbClr val="193B7F"/>
                </a:solidFill>
                <a:latin typeface="Calibri Light" panose="020F0302020204030204" pitchFamily="34" charset="0"/>
                <a:ea typeface="+mj-ea"/>
                <a:cs typeface="+mj-cs"/>
              </a:rPr>
              <a:t>representatives</a:t>
            </a:r>
            <a:r>
              <a:rPr lang="en-GB" sz="1100" i="1" dirty="0">
                <a:solidFill>
                  <a:srgbClr val="193B7F"/>
                </a:solidFill>
                <a:latin typeface="Calibri Light" panose="020F0302020204030204" pitchFamily="34" charset="0"/>
                <a:ea typeface="+mj-ea"/>
                <a:cs typeface="+mj-cs"/>
              </a:rPr>
              <a:t>, and has been the subject of specific consultation with the Member </a:t>
            </a:r>
            <a:r>
              <a:rPr lang="en-GB" sz="1100" i="1" dirty="0" smtClean="0">
                <a:solidFill>
                  <a:srgbClr val="193B7F"/>
                </a:solidFill>
                <a:latin typeface="Calibri Light" panose="020F0302020204030204" pitchFamily="34" charset="0"/>
                <a:ea typeface="+mj-ea"/>
                <a:cs typeface="+mj-cs"/>
              </a:rPr>
              <a:t>States</a:t>
            </a:r>
            <a:endParaRPr lang="en-GB" sz="1100" i="1" dirty="0" smtClean="0">
              <a:solidFill>
                <a:srgbClr val="193B7F"/>
              </a:solidFill>
              <a:latin typeface="Calibri Light" panose="020F0302020204030204" pitchFamily="34" charset="0"/>
            </a:endParaRPr>
          </a:p>
          <a:p>
            <a:pPr marL="171450" indent="-171450" algn="just">
              <a:spcBef>
                <a:spcPts val="600"/>
              </a:spcBef>
              <a:buFont typeface="Arial" panose="020B0604020202020204" pitchFamily="34" charset="0"/>
              <a:buChar char="•"/>
            </a:pPr>
            <a:r>
              <a:rPr lang="en-GB" sz="1100" i="1" dirty="0" smtClean="0">
                <a:solidFill>
                  <a:srgbClr val="193B7F"/>
                </a:solidFill>
                <a:latin typeface="Calibri Light" panose="020F0302020204030204" pitchFamily="34" charset="0"/>
                <a:ea typeface="+mj-ea"/>
                <a:cs typeface="+mj-cs"/>
              </a:rPr>
              <a:t>The BIPM Work Programme is presented to the CGPM alongside the BIPM strategy and requested ‘dotation’</a:t>
            </a:r>
          </a:p>
          <a:p>
            <a:pPr marL="171450" indent="-171450" algn="just">
              <a:spcBef>
                <a:spcPts val="600"/>
              </a:spcBef>
              <a:buFont typeface="Arial" panose="020B0604020202020204" pitchFamily="34" charset="0"/>
              <a:buChar char="•"/>
            </a:pPr>
            <a:r>
              <a:rPr lang="en-GB" sz="1100" i="1" dirty="0" smtClean="0">
                <a:solidFill>
                  <a:srgbClr val="193B7F"/>
                </a:solidFill>
                <a:latin typeface="Calibri Light" panose="020F0302020204030204" pitchFamily="34" charset="0"/>
                <a:ea typeface="+mj-ea"/>
                <a:cs typeface="+mj-cs"/>
              </a:rPr>
              <a:t>Progress against the </a:t>
            </a:r>
            <a:r>
              <a:rPr lang="en-GB" sz="1100" i="1" dirty="0">
                <a:solidFill>
                  <a:srgbClr val="193B7F"/>
                </a:solidFill>
                <a:latin typeface="Calibri Light" panose="020F0302020204030204" pitchFamily="34" charset="0"/>
                <a:ea typeface="+mj-ea"/>
                <a:cs typeface="+mj-cs"/>
              </a:rPr>
              <a:t>W</a:t>
            </a:r>
            <a:r>
              <a:rPr lang="en-GB" sz="1100" i="1" dirty="0" smtClean="0">
                <a:solidFill>
                  <a:srgbClr val="193B7F"/>
                </a:solidFill>
                <a:latin typeface="Calibri Light" panose="020F0302020204030204" pitchFamily="34" charset="0"/>
                <a:ea typeface="+mj-ea"/>
                <a:cs typeface="+mj-cs"/>
              </a:rPr>
              <a:t>ork </a:t>
            </a:r>
            <a:r>
              <a:rPr lang="en-GB" sz="1100" i="1" dirty="0">
                <a:solidFill>
                  <a:srgbClr val="193B7F"/>
                </a:solidFill>
                <a:latin typeface="Calibri Light" panose="020F0302020204030204" pitchFamily="34" charset="0"/>
                <a:ea typeface="+mj-ea"/>
                <a:cs typeface="+mj-cs"/>
              </a:rPr>
              <a:t>P</a:t>
            </a:r>
            <a:r>
              <a:rPr lang="en-GB" sz="1100" i="1" dirty="0" smtClean="0">
                <a:solidFill>
                  <a:srgbClr val="193B7F"/>
                </a:solidFill>
                <a:latin typeface="Calibri Light" panose="020F0302020204030204" pitchFamily="34" charset="0"/>
                <a:ea typeface="+mj-ea"/>
                <a:cs typeface="+mj-cs"/>
              </a:rPr>
              <a:t>rogramme is </a:t>
            </a:r>
            <a:r>
              <a:rPr lang="en-GB" sz="1100" i="1" dirty="0" smtClean="0">
                <a:solidFill>
                  <a:srgbClr val="193B7F"/>
                </a:solidFill>
                <a:latin typeface="Calibri Light" panose="020F0302020204030204" pitchFamily="34" charset="0"/>
              </a:rPr>
              <a:t>reviewed annually by the</a:t>
            </a:r>
            <a:r>
              <a:rPr lang="en-GB" sz="1100" i="1" dirty="0" smtClean="0">
                <a:solidFill>
                  <a:srgbClr val="193B7F"/>
                </a:solidFill>
                <a:latin typeface="Calibri Light" panose="020F0302020204030204" pitchFamily="34" charset="0"/>
                <a:ea typeface="+mj-ea"/>
                <a:cs typeface="+mj-cs"/>
              </a:rPr>
              <a:t> CIPM</a:t>
            </a:r>
            <a:endParaRPr lang="en-GB" sz="1100" i="1" dirty="0">
              <a:solidFill>
                <a:srgbClr val="193B7F"/>
              </a:solidFill>
              <a:latin typeface="Calibri Light" panose="020F0302020204030204" pitchFamily="34" charset="0"/>
              <a:ea typeface="+mj-ea"/>
              <a:cs typeface="+mj-cs"/>
            </a:endParaRPr>
          </a:p>
        </p:txBody>
      </p:sp>
      <p:sp>
        <p:nvSpPr>
          <p:cNvPr id="2" name="TextBox 1">
            <a:hlinkClick r:id="rId5"/>
          </p:cNvPr>
          <p:cNvSpPr txBox="1"/>
          <p:nvPr/>
        </p:nvSpPr>
        <p:spPr>
          <a:xfrm>
            <a:off x="3779912" y="4299942"/>
            <a:ext cx="5292080" cy="44627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fr-FR" sz="1150" b="1" i="1" dirty="0" err="1" smtClean="0"/>
              <a:t>Draft</a:t>
            </a:r>
            <a:r>
              <a:rPr lang="fr-FR" sz="1150" b="1" i="1" dirty="0" smtClean="0"/>
              <a:t> </a:t>
            </a:r>
            <a:r>
              <a:rPr lang="fr-FR" sz="1150" b="1" i="1" dirty="0" err="1" smtClean="0"/>
              <a:t>Work</a:t>
            </a:r>
            <a:r>
              <a:rPr lang="fr-FR" sz="1150" b="1" i="1" dirty="0" smtClean="0"/>
              <a:t> Programme of the BIPM for 2020-2023 </a:t>
            </a:r>
            <a:r>
              <a:rPr lang="fr-FR" sz="1150" i="1" dirty="0" err="1" smtClean="0"/>
              <a:t>is</a:t>
            </a:r>
            <a:r>
              <a:rPr lang="fr-FR" sz="1150" i="1" dirty="0" smtClean="0"/>
              <a:t> </a:t>
            </a:r>
            <a:r>
              <a:rPr lang="fr-FR" sz="1150" i="1" dirty="0" err="1" smtClean="0"/>
              <a:t>now</a:t>
            </a:r>
            <a:r>
              <a:rPr lang="fr-FR" sz="1150" i="1" dirty="0" smtClean="0"/>
              <a:t> </a:t>
            </a:r>
            <a:r>
              <a:rPr lang="fr-FR" sz="1150" i="1" dirty="0" err="1" smtClean="0"/>
              <a:t>available</a:t>
            </a:r>
            <a:r>
              <a:rPr lang="fr-FR" sz="1150" i="1" dirty="0" smtClean="0"/>
              <a:t> for </a:t>
            </a:r>
            <a:r>
              <a:rPr lang="fr-FR" sz="1150" i="1" dirty="0" err="1" smtClean="0"/>
              <a:t>comments</a:t>
            </a:r>
            <a:r>
              <a:rPr lang="fr-FR" sz="1150" i="1" dirty="0"/>
              <a:t> </a:t>
            </a:r>
            <a:r>
              <a:rPr lang="fr-FR" sz="1150" i="1" dirty="0" smtClean="0"/>
              <a:t>at</a:t>
            </a:r>
          </a:p>
          <a:p>
            <a:r>
              <a:rPr lang="fr-FR" sz="1150" b="1" dirty="0" smtClean="0">
                <a:hlinkClick r:id="rId5"/>
              </a:rPr>
              <a:t>https</a:t>
            </a:r>
            <a:r>
              <a:rPr lang="fr-FR" sz="1150" b="1" dirty="0">
                <a:hlinkClick r:id="rId5"/>
              </a:rPr>
              <a:t>://</a:t>
            </a:r>
            <a:r>
              <a:rPr lang="fr-FR" sz="1150" b="1" dirty="0" smtClean="0">
                <a:hlinkClick r:id="rId5"/>
              </a:rPr>
              <a:t>www.bipm.org/utils/en/pdf/CGPM/BIPM-work-programme.pdf</a:t>
            </a:r>
            <a:r>
              <a:rPr lang="fr-FR" sz="1150" b="1" dirty="0" smtClean="0"/>
              <a:t>  </a:t>
            </a:r>
            <a:endParaRPr lang="fr-FR" sz="1150" b="1" dirty="0"/>
          </a:p>
        </p:txBody>
      </p:sp>
    </p:spTree>
    <p:extLst>
      <p:ext uri="{BB962C8B-B14F-4D97-AF65-F5344CB8AC3E}">
        <p14:creationId xmlns:p14="http://schemas.microsoft.com/office/powerpoint/2010/main" val="3450311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Upcoming meetings and events at the BIPM</a:t>
            </a:r>
            <a:endParaRPr lang="en-GB" dirty="0"/>
          </a:p>
        </p:txBody>
      </p:sp>
      <p:sp>
        <p:nvSpPr>
          <p:cNvPr id="3" name="Rectangle 1"/>
          <p:cNvSpPr>
            <a:spLocks noChangeArrowheads="1"/>
          </p:cNvSpPr>
          <p:nvPr/>
        </p:nvSpPr>
        <p:spPr bwMode="auto">
          <a:xfrm>
            <a:off x="395536" y="1063932"/>
            <a:ext cx="8640960" cy="3431709"/>
          </a:xfrm>
          <a:prstGeom prst="rect">
            <a:avLst/>
          </a:prstGeom>
          <a:solidFill>
            <a:schemeClr val="bg1"/>
          </a:solidFill>
          <a:ln>
            <a:noFill/>
          </a:ln>
          <a:extLst/>
        </p:spPr>
        <p:txBody>
          <a:bodyPr wrap="square">
            <a:spAutoFit/>
          </a:bodyPr>
          <a:lstStyle>
            <a:lvl1pPr>
              <a:lnSpc>
                <a:spcPct val="110000"/>
              </a:lnSpc>
              <a:spcBef>
                <a:spcPct val="50000"/>
              </a:spcBef>
              <a:defRPr b="1">
                <a:solidFill>
                  <a:schemeClr val="tx1"/>
                </a:solidFill>
                <a:latin typeface="Arial" charset="0"/>
              </a:defRPr>
            </a:lvl1pPr>
            <a:lvl2pPr marL="742950" indent="-285750">
              <a:lnSpc>
                <a:spcPct val="110000"/>
              </a:lnSpc>
              <a:spcBef>
                <a:spcPct val="50000"/>
              </a:spcBef>
              <a:buSzPct val="75000"/>
              <a:buBlip>
                <a:blip r:embed="rId3"/>
              </a:buBlip>
              <a:defRPr sz="1600">
                <a:solidFill>
                  <a:schemeClr val="accent2"/>
                </a:solidFill>
                <a:latin typeface="Arial" charset="0"/>
              </a:defRPr>
            </a:lvl2pPr>
            <a:lvl3pPr marL="1143000" indent="-228600">
              <a:lnSpc>
                <a:spcPct val="110000"/>
              </a:lnSpc>
              <a:spcBef>
                <a:spcPct val="50000"/>
              </a:spcBef>
              <a:buSzPct val="75000"/>
              <a:buBlip>
                <a:blip r:embed="rId4"/>
              </a:buBlip>
              <a:defRPr sz="1400" b="1">
                <a:solidFill>
                  <a:schemeClr val="accent2"/>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just">
              <a:lnSpc>
                <a:spcPct val="100000"/>
              </a:lnSpc>
              <a:spcBef>
                <a:spcPct val="0"/>
              </a:spcBef>
              <a:spcAft>
                <a:spcPts val="600"/>
              </a:spcAft>
            </a:pPr>
            <a:r>
              <a:rPr lang="en-US" altLang="en-US" sz="1350" b="0" dirty="0" smtClean="0">
                <a:solidFill>
                  <a:schemeClr val="tx2"/>
                </a:solidFill>
              </a:rPr>
              <a:t>From 15 to 21 April 2018		24</a:t>
            </a:r>
            <a:r>
              <a:rPr lang="en-US" altLang="en-US" sz="1350" b="0" baseline="30000" dirty="0" smtClean="0">
                <a:solidFill>
                  <a:schemeClr val="tx2"/>
                </a:solidFill>
              </a:rPr>
              <a:t>th</a:t>
            </a:r>
            <a:r>
              <a:rPr lang="en-US" altLang="en-US" sz="1350" b="0" dirty="0" smtClean="0">
                <a:solidFill>
                  <a:schemeClr val="tx2"/>
                </a:solidFill>
              </a:rPr>
              <a:t> meeting of the CCQM and related meetings</a:t>
            </a:r>
          </a:p>
          <a:p>
            <a:pPr algn="just">
              <a:lnSpc>
                <a:spcPct val="100000"/>
              </a:lnSpc>
              <a:spcBef>
                <a:spcPct val="0"/>
              </a:spcBef>
              <a:spcAft>
                <a:spcPts val="600"/>
              </a:spcAft>
            </a:pPr>
            <a:r>
              <a:rPr lang="en-US" altLang="en-US" sz="1350" b="0" dirty="0">
                <a:solidFill>
                  <a:schemeClr val="tx2"/>
                </a:solidFill>
              </a:rPr>
              <a:t>From </a:t>
            </a:r>
            <a:r>
              <a:rPr lang="en-US" altLang="en-US" sz="1350" b="0" dirty="0" smtClean="0">
                <a:solidFill>
                  <a:schemeClr val="tx2"/>
                </a:solidFill>
              </a:rPr>
              <a:t>11 </a:t>
            </a:r>
            <a:r>
              <a:rPr lang="en-US" altLang="en-US" sz="1350" b="0" dirty="0">
                <a:solidFill>
                  <a:schemeClr val="tx2"/>
                </a:solidFill>
              </a:rPr>
              <a:t>to </a:t>
            </a:r>
            <a:r>
              <a:rPr lang="en-US" altLang="en-US" sz="1350" b="0" dirty="0" smtClean="0">
                <a:solidFill>
                  <a:schemeClr val="tx2"/>
                </a:solidFill>
              </a:rPr>
              <a:t>15 June </a:t>
            </a:r>
            <a:r>
              <a:rPr lang="en-US" altLang="en-US" sz="1350" b="0" dirty="0">
                <a:solidFill>
                  <a:schemeClr val="tx2"/>
                </a:solidFill>
              </a:rPr>
              <a:t>2018		</a:t>
            </a:r>
            <a:r>
              <a:rPr lang="en-US" altLang="en-US" sz="1350" b="0" dirty="0" smtClean="0">
                <a:solidFill>
                  <a:schemeClr val="tx2"/>
                </a:solidFill>
              </a:rPr>
              <a:t>17</a:t>
            </a:r>
            <a:r>
              <a:rPr lang="en-US" altLang="en-US" sz="1350" b="0" baseline="30000" dirty="0" smtClean="0">
                <a:solidFill>
                  <a:schemeClr val="tx2"/>
                </a:solidFill>
              </a:rPr>
              <a:t>th</a:t>
            </a:r>
            <a:r>
              <a:rPr lang="en-US" altLang="en-US" sz="1350" b="0" dirty="0" smtClean="0">
                <a:solidFill>
                  <a:schemeClr val="tx2"/>
                </a:solidFill>
              </a:rPr>
              <a:t> </a:t>
            </a:r>
            <a:r>
              <a:rPr lang="en-US" altLang="en-US" sz="1350" b="0" dirty="0">
                <a:solidFill>
                  <a:schemeClr val="tx2"/>
                </a:solidFill>
              </a:rPr>
              <a:t>meeting of the </a:t>
            </a:r>
            <a:r>
              <a:rPr lang="en-US" altLang="en-US" sz="1350" b="0" dirty="0" smtClean="0">
                <a:solidFill>
                  <a:schemeClr val="tx2"/>
                </a:solidFill>
              </a:rPr>
              <a:t>CCL and related meetings</a:t>
            </a:r>
          </a:p>
          <a:p>
            <a:pPr algn="just">
              <a:lnSpc>
                <a:spcPct val="100000"/>
              </a:lnSpc>
              <a:spcBef>
                <a:spcPct val="0"/>
              </a:spcBef>
              <a:spcAft>
                <a:spcPts val="600"/>
              </a:spcAft>
            </a:pPr>
            <a:r>
              <a:rPr lang="en-GB" altLang="en-US" sz="1350" b="0" dirty="0" smtClean="0">
                <a:solidFill>
                  <a:schemeClr val="tx2"/>
                </a:solidFill>
              </a:rPr>
              <a:t>From 19 </a:t>
            </a:r>
            <a:r>
              <a:rPr lang="en-GB" altLang="en-US" sz="1350" b="0" dirty="0">
                <a:solidFill>
                  <a:schemeClr val="tx2"/>
                </a:solidFill>
              </a:rPr>
              <a:t>to </a:t>
            </a:r>
            <a:r>
              <a:rPr lang="en-GB" altLang="en-US" sz="1350" b="0" dirty="0" smtClean="0">
                <a:solidFill>
                  <a:schemeClr val="tx2"/>
                </a:solidFill>
              </a:rPr>
              <a:t>20 </a:t>
            </a:r>
            <a:r>
              <a:rPr lang="en-GB" altLang="en-US" sz="1350" b="0" dirty="0">
                <a:solidFill>
                  <a:schemeClr val="tx2"/>
                </a:solidFill>
              </a:rPr>
              <a:t>June </a:t>
            </a:r>
            <a:r>
              <a:rPr lang="en-GB" altLang="en-US" sz="1350" b="0" dirty="0" smtClean="0">
                <a:solidFill>
                  <a:schemeClr val="tx2"/>
                </a:solidFill>
              </a:rPr>
              <a:t>2018</a:t>
            </a:r>
            <a:r>
              <a:rPr lang="en-GB" altLang="en-US" sz="1350" b="0" dirty="0">
                <a:solidFill>
                  <a:schemeClr val="tx2"/>
                </a:solidFill>
              </a:rPr>
              <a:t>		</a:t>
            </a:r>
            <a:r>
              <a:rPr lang="en-GB" altLang="en-US" sz="1350" b="0" dirty="0" smtClean="0">
                <a:solidFill>
                  <a:schemeClr val="tx2"/>
                </a:solidFill>
              </a:rPr>
              <a:t>Meeting </a:t>
            </a:r>
            <a:r>
              <a:rPr lang="en-GB" altLang="en-US" sz="1350" b="0" dirty="0">
                <a:solidFill>
                  <a:schemeClr val="tx2"/>
                </a:solidFill>
              </a:rPr>
              <a:t>of CC Presidents</a:t>
            </a:r>
          </a:p>
          <a:p>
            <a:pPr algn="just">
              <a:lnSpc>
                <a:spcPct val="100000"/>
              </a:lnSpc>
              <a:spcBef>
                <a:spcPct val="0"/>
              </a:spcBef>
              <a:spcAft>
                <a:spcPts val="600"/>
              </a:spcAft>
            </a:pPr>
            <a:r>
              <a:rPr lang="en-GB" altLang="en-US" sz="1350" b="0" dirty="0">
                <a:solidFill>
                  <a:schemeClr val="tx2"/>
                </a:solidFill>
              </a:rPr>
              <a:t>From </a:t>
            </a:r>
            <a:r>
              <a:rPr lang="en-GB" altLang="en-US" sz="1350" b="0" dirty="0" smtClean="0">
                <a:solidFill>
                  <a:schemeClr val="tx2"/>
                </a:solidFill>
              </a:rPr>
              <a:t>21 </a:t>
            </a:r>
            <a:r>
              <a:rPr lang="en-GB" altLang="en-US" sz="1350" b="0" dirty="0">
                <a:solidFill>
                  <a:schemeClr val="tx2"/>
                </a:solidFill>
              </a:rPr>
              <a:t>to </a:t>
            </a:r>
            <a:r>
              <a:rPr lang="en-GB" altLang="en-US" sz="1350" b="0" dirty="0" smtClean="0">
                <a:solidFill>
                  <a:schemeClr val="tx2"/>
                </a:solidFill>
              </a:rPr>
              <a:t>22 June 2018</a:t>
            </a:r>
            <a:r>
              <a:rPr lang="en-GB" altLang="en-US" sz="1350" b="0" dirty="0">
                <a:solidFill>
                  <a:schemeClr val="tx2"/>
                </a:solidFill>
              </a:rPr>
              <a:t>	 	</a:t>
            </a:r>
            <a:r>
              <a:rPr lang="en-GB" altLang="en-US" sz="1350" b="0" dirty="0" smtClean="0">
                <a:solidFill>
                  <a:schemeClr val="tx2"/>
                </a:solidFill>
              </a:rPr>
              <a:t>107</a:t>
            </a:r>
            <a:r>
              <a:rPr lang="en-GB" altLang="en-US" sz="1350" b="0" baseline="30000" dirty="0" smtClean="0">
                <a:solidFill>
                  <a:schemeClr val="tx2"/>
                </a:solidFill>
              </a:rPr>
              <a:t>th</a:t>
            </a:r>
            <a:r>
              <a:rPr lang="en-GB" altLang="en-US" sz="1350" b="0" dirty="0" smtClean="0">
                <a:solidFill>
                  <a:schemeClr val="tx2"/>
                </a:solidFill>
              </a:rPr>
              <a:t> </a:t>
            </a:r>
            <a:r>
              <a:rPr lang="en-GB" altLang="en-US" sz="1350" b="0" dirty="0">
                <a:solidFill>
                  <a:schemeClr val="tx2"/>
                </a:solidFill>
              </a:rPr>
              <a:t>meeting of the CIPM </a:t>
            </a:r>
          </a:p>
          <a:p>
            <a:pPr algn="just">
              <a:lnSpc>
                <a:spcPct val="100000"/>
              </a:lnSpc>
              <a:spcBef>
                <a:spcPct val="0"/>
              </a:spcBef>
              <a:spcAft>
                <a:spcPts val="600"/>
              </a:spcAft>
            </a:pPr>
            <a:r>
              <a:rPr lang="en-US" altLang="en-US" sz="1350" b="0" dirty="0" smtClean="0">
                <a:solidFill>
                  <a:schemeClr val="tx2"/>
                </a:solidFill>
              </a:rPr>
              <a:t>From 25 to </a:t>
            </a:r>
            <a:r>
              <a:rPr lang="en-US" altLang="en-US" sz="1350" b="0" dirty="0">
                <a:solidFill>
                  <a:schemeClr val="tx2"/>
                </a:solidFill>
              </a:rPr>
              <a:t>2</a:t>
            </a:r>
            <a:r>
              <a:rPr lang="en-US" altLang="en-US" sz="1350" b="0" dirty="0" smtClean="0">
                <a:solidFill>
                  <a:schemeClr val="tx2"/>
                </a:solidFill>
              </a:rPr>
              <a:t>9 June 2018		Meeting of the JCGM WG 2: VIM</a:t>
            </a:r>
          </a:p>
          <a:p>
            <a:pPr algn="just">
              <a:lnSpc>
                <a:spcPct val="100000"/>
              </a:lnSpc>
              <a:spcBef>
                <a:spcPct val="0"/>
              </a:spcBef>
              <a:spcAft>
                <a:spcPts val="600"/>
              </a:spcAft>
            </a:pPr>
            <a:r>
              <a:rPr lang="en-US" altLang="en-US" sz="1350" b="0" dirty="0" smtClean="0">
                <a:solidFill>
                  <a:schemeClr val="tx2"/>
                </a:solidFill>
              </a:rPr>
              <a:t>From 2 to 3 July 2018			Meeting of CCPR WG-CMC (2 July, afternoon/3 July, morning)</a:t>
            </a:r>
          </a:p>
          <a:p>
            <a:pPr algn="just">
              <a:lnSpc>
                <a:spcPct val="100000"/>
              </a:lnSpc>
              <a:spcBef>
                <a:spcPct val="0"/>
              </a:spcBef>
              <a:spcAft>
                <a:spcPts val="600"/>
              </a:spcAft>
            </a:pPr>
            <a:r>
              <a:rPr lang="en-US" altLang="en-US" sz="1350" b="0" dirty="0" smtClean="0">
                <a:solidFill>
                  <a:schemeClr val="tx2"/>
                </a:solidFill>
              </a:rPr>
              <a:t>3 </a:t>
            </a:r>
            <a:r>
              <a:rPr lang="en-US" altLang="en-US" sz="1350" b="0" dirty="0">
                <a:solidFill>
                  <a:schemeClr val="tx2"/>
                </a:solidFill>
              </a:rPr>
              <a:t>July 2018			</a:t>
            </a:r>
            <a:r>
              <a:rPr lang="en-US" altLang="en-US" sz="1350" b="0" dirty="0" smtClean="0">
                <a:solidFill>
                  <a:schemeClr val="tx2"/>
                </a:solidFill>
              </a:rPr>
              <a:t>	Meeting </a:t>
            </a:r>
            <a:r>
              <a:rPr lang="en-US" altLang="en-US" sz="1350" b="0" dirty="0">
                <a:solidFill>
                  <a:schemeClr val="tx2"/>
                </a:solidFill>
              </a:rPr>
              <a:t>of CCPR </a:t>
            </a:r>
            <a:r>
              <a:rPr lang="en-US" altLang="en-US" sz="1350" b="0" dirty="0" smtClean="0">
                <a:solidFill>
                  <a:schemeClr val="tx2"/>
                </a:solidFill>
              </a:rPr>
              <a:t>WG-SP (3 July</a:t>
            </a:r>
            <a:r>
              <a:rPr lang="en-US" altLang="en-US" sz="1350" b="0" dirty="0">
                <a:solidFill>
                  <a:schemeClr val="tx2"/>
                </a:solidFill>
              </a:rPr>
              <a:t>, </a:t>
            </a:r>
            <a:r>
              <a:rPr lang="en-US" altLang="en-US" sz="1350" b="0" dirty="0" smtClean="0">
                <a:solidFill>
                  <a:schemeClr val="tx2"/>
                </a:solidFill>
              </a:rPr>
              <a:t>afternoon) </a:t>
            </a:r>
          </a:p>
          <a:p>
            <a:pPr algn="just">
              <a:lnSpc>
                <a:spcPct val="100000"/>
              </a:lnSpc>
              <a:spcBef>
                <a:spcPct val="0"/>
              </a:spcBef>
              <a:spcAft>
                <a:spcPts val="600"/>
              </a:spcAft>
            </a:pPr>
            <a:r>
              <a:rPr lang="en-US" altLang="en-US" sz="1350" b="0" dirty="0" smtClean="0">
                <a:solidFill>
                  <a:schemeClr val="tx2"/>
                </a:solidFill>
              </a:rPr>
              <a:t>4 </a:t>
            </a:r>
            <a:r>
              <a:rPr lang="en-US" altLang="en-US" sz="1350" b="0" dirty="0">
                <a:solidFill>
                  <a:schemeClr val="tx2"/>
                </a:solidFill>
              </a:rPr>
              <a:t>July 2018				Meeting of CCPR </a:t>
            </a:r>
            <a:r>
              <a:rPr lang="en-US" altLang="en-US" sz="1350" b="0" dirty="0" smtClean="0">
                <a:solidFill>
                  <a:schemeClr val="tx2"/>
                </a:solidFill>
              </a:rPr>
              <a:t>WG-KC </a:t>
            </a:r>
          </a:p>
          <a:p>
            <a:pPr algn="just">
              <a:lnSpc>
                <a:spcPct val="100000"/>
              </a:lnSpc>
              <a:spcBef>
                <a:spcPct val="0"/>
              </a:spcBef>
              <a:spcAft>
                <a:spcPts val="600"/>
              </a:spcAft>
            </a:pPr>
            <a:r>
              <a:rPr lang="en-US" altLang="en-US" sz="1350" b="0" dirty="0" smtClean="0">
                <a:solidFill>
                  <a:schemeClr val="tx2"/>
                </a:solidFill>
              </a:rPr>
              <a:t>From 13 to 16 November 2018		26</a:t>
            </a:r>
            <a:r>
              <a:rPr lang="en-US" altLang="en-US" sz="1350" b="0" baseline="30000" dirty="0" smtClean="0">
                <a:solidFill>
                  <a:schemeClr val="tx2"/>
                </a:solidFill>
              </a:rPr>
              <a:t>th</a:t>
            </a:r>
            <a:r>
              <a:rPr lang="en-US" altLang="en-US" sz="1350" b="0" dirty="0" smtClean="0">
                <a:solidFill>
                  <a:schemeClr val="tx2"/>
                </a:solidFill>
              </a:rPr>
              <a:t> meeting of the CGPM</a:t>
            </a:r>
          </a:p>
          <a:p>
            <a:pPr algn="just">
              <a:lnSpc>
                <a:spcPct val="100000"/>
              </a:lnSpc>
              <a:spcBef>
                <a:spcPct val="0"/>
              </a:spcBef>
              <a:spcAft>
                <a:spcPts val="600"/>
              </a:spcAft>
            </a:pPr>
            <a:r>
              <a:rPr lang="en-US" altLang="en-US" sz="1350" b="0" dirty="0">
                <a:solidFill>
                  <a:schemeClr val="tx2"/>
                </a:solidFill>
              </a:rPr>
              <a:t>From </a:t>
            </a:r>
            <a:r>
              <a:rPr lang="en-US" altLang="en-US" sz="1350" b="0" dirty="0" smtClean="0">
                <a:solidFill>
                  <a:schemeClr val="tx2"/>
                </a:solidFill>
              </a:rPr>
              <a:t>26 </a:t>
            </a:r>
            <a:r>
              <a:rPr lang="en-US" altLang="en-US" sz="1350" b="0" dirty="0">
                <a:solidFill>
                  <a:schemeClr val="tx2"/>
                </a:solidFill>
              </a:rPr>
              <a:t>to </a:t>
            </a:r>
            <a:r>
              <a:rPr lang="en-US" altLang="en-US" sz="1350" b="0" dirty="0" smtClean="0">
                <a:solidFill>
                  <a:schemeClr val="tx2"/>
                </a:solidFill>
              </a:rPr>
              <a:t>30 November </a:t>
            </a:r>
            <a:r>
              <a:rPr lang="en-US" altLang="en-US" sz="1350" b="0" dirty="0">
                <a:solidFill>
                  <a:schemeClr val="tx2"/>
                </a:solidFill>
              </a:rPr>
              <a:t>2018		</a:t>
            </a:r>
            <a:r>
              <a:rPr lang="en-US" altLang="en-US" sz="1350" b="0" dirty="0" smtClean="0">
                <a:solidFill>
                  <a:schemeClr val="tx2"/>
                </a:solidFill>
              </a:rPr>
              <a:t>Meeting </a:t>
            </a:r>
            <a:r>
              <a:rPr lang="en-US" altLang="en-US" sz="1350" b="0" dirty="0">
                <a:solidFill>
                  <a:schemeClr val="tx2"/>
                </a:solidFill>
              </a:rPr>
              <a:t>of the JCGM WG 2: VIM</a:t>
            </a:r>
          </a:p>
          <a:p>
            <a:pPr algn="just">
              <a:lnSpc>
                <a:spcPct val="100000"/>
              </a:lnSpc>
              <a:spcBef>
                <a:spcPct val="0"/>
              </a:spcBef>
              <a:spcAft>
                <a:spcPts val="600"/>
              </a:spcAft>
            </a:pPr>
            <a:r>
              <a:rPr lang="en-US" altLang="en-US" sz="1350" b="0" dirty="0" smtClean="0">
                <a:solidFill>
                  <a:schemeClr val="tx2"/>
                </a:solidFill>
              </a:rPr>
              <a:t>3 December 2018</a:t>
            </a:r>
            <a:r>
              <a:rPr lang="en-US" altLang="en-US" sz="1350" b="0" dirty="0">
                <a:solidFill>
                  <a:schemeClr val="tx2"/>
                </a:solidFill>
              </a:rPr>
              <a:t>		</a:t>
            </a:r>
            <a:r>
              <a:rPr lang="en-US" altLang="en-US" sz="1350" b="0" dirty="0" smtClean="0">
                <a:solidFill>
                  <a:schemeClr val="tx2"/>
                </a:solidFill>
              </a:rPr>
              <a:t>	Meeting </a:t>
            </a:r>
            <a:r>
              <a:rPr lang="en-US" altLang="en-US" sz="1350" b="0" dirty="0">
                <a:solidFill>
                  <a:schemeClr val="tx2"/>
                </a:solidFill>
              </a:rPr>
              <a:t>of the JCGM </a:t>
            </a:r>
            <a:endParaRPr lang="en-US" altLang="en-US" sz="1350" b="0" dirty="0" smtClean="0">
              <a:solidFill>
                <a:schemeClr val="tx2"/>
              </a:solidFill>
            </a:endParaRPr>
          </a:p>
          <a:p>
            <a:pPr algn="just">
              <a:lnSpc>
                <a:spcPct val="100000"/>
              </a:lnSpc>
              <a:spcBef>
                <a:spcPct val="0"/>
              </a:spcBef>
              <a:spcAft>
                <a:spcPts val="600"/>
              </a:spcAft>
            </a:pPr>
            <a:r>
              <a:rPr lang="en-US" altLang="en-US" sz="1350" b="0" dirty="0" smtClean="0">
                <a:solidFill>
                  <a:schemeClr val="tx2"/>
                </a:solidFill>
              </a:rPr>
              <a:t>From 4 to 7 December  2018		Meeting </a:t>
            </a:r>
            <a:r>
              <a:rPr lang="en-US" altLang="en-US" sz="1350" b="0" dirty="0">
                <a:solidFill>
                  <a:schemeClr val="tx2"/>
                </a:solidFill>
              </a:rPr>
              <a:t>of the JCGM WG </a:t>
            </a:r>
            <a:r>
              <a:rPr lang="en-US" altLang="en-US" sz="1350" b="0" dirty="0" smtClean="0">
                <a:solidFill>
                  <a:schemeClr val="tx2"/>
                </a:solidFill>
              </a:rPr>
              <a:t>1: GUM</a:t>
            </a:r>
            <a:endParaRPr lang="en-US" altLang="en-US" sz="1350" b="0" dirty="0">
              <a:solidFill>
                <a:schemeClr val="tx2"/>
              </a:solidFill>
            </a:endParaRPr>
          </a:p>
        </p:txBody>
      </p:sp>
    </p:spTree>
    <p:extLst>
      <p:ext uri="{BB962C8B-B14F-4D97-AF65-F5344CB8AC3E}">
        <p14:creationId xmlns:p14="http://schemas.microsoft.com/office/powerpoint/2010/main" val="3898035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CIPM </a:t>
            </a:r>
            <a:r>
              <a:rPr lang="en-US" dirty="0"/>
              <a:t>MRA </a:t>
            </a:r>
            <a:r>
              <a:rPr lang="en-US" dirty="0" smtClean="0"/>
              <a:t>Review</a:t>
            </a:r>
            <a:endParaRPr lang="en-GB" dirty="0"/>
          </a:p>
        </p:txBody>
      </p:sp>
      <p:sp>
        <p:nvSpPr>
          <p:cNvPr id="3" name="Content Placeholder 1"/>
          <p:cNvSpPr txBox="1">
            <a:spLocks/>
          </p:cNvSpPr>
          <p:nvPr/>
        </p:nvSpPr>
        <p:spPr>
          <a:xfrm>
            <a:off x="3241131" y="1319456"/>
            <a:ext cx="5688632" cy="2836470"/>
          </a:xfrm>
          <a:prstGeom prst="rect">
            <a:avLst/>
          </a:prstGeom>
        </p:spPr>
        <p:txBody>
          <a:bodyPr>
            <a:noAutofit/>
          </a:bodyPr>
          <a:lstStyle>
            <a:lvl1pPr marL="342900" indent="-342900" algn="l" defTabSz="914400" rtl="0" eaLnBrk="1" latinLnBrk="0" hangingPunct="1">
              <a:spcBef>
                <a:spcPct val="20000"/>
              </a:spcBef>
              <a:buSzPct val="80000"/>
              <a:buFontTx/>
              <a:buBlip>
                <a:blip r:embed="rId3"/>
              </a:buBlip>
              <a:defRPr sz="2400" kern="1200">
                <a:solidFill>
                  <a:srgbClr val="193B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rgbClr val="193B7F"/>
                </a:solidFill>
                <a:latin typeface="+mn-lt"/>
                <a:ea typeface="+mn-ea"/>
                <a:cs typeface="+mn-cs"/>
              </a:defRPr>
            </a:lvl2pPr>
            <a:lvl3pPr marL="1143000" indent="-228600" algn="l" defTabSz="914400" rtl="0" eaLnBrk="1" latinLnBrk="0" hangingPunct="1">
              <a:spcBef>
                <a:spcPct val="20000"/>
              </a:spcBef>
              <a:buSzPct val="70000"/>
              <a:buFontTx/>
              <a:buBlip>
                <a:blip r:embed="rId3"/>
              </a:buBlip>
              <a:defRPr sz="1800" kern="1200">
                <a:solidFill>
                  <a:srgbClr val="193B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rgbClr val="193B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rgbClr val="193B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1200"/>
              </a:spcBef>
            </a:pPr>
            <a:r>
              <a:rPr lang="en-ZA" sz="1800" dirty="0" smtClean="0"/>
              <a:t>Review </a:t>
            </a:r>
            <a:r>
              <a:rPr lang="en-ZA" sz="1800" dirty="0"/>
              <a:t>triggered at the 2014 </a:t>
            </a:r>
            <a:r>
              <a:rPr lang="en-ZA" sz="1800" dirty="0" smtClean="0"/>
              <a:t>CGPM, and conducted by a working group in 2015/2016</a:t>
            </a:r>
            <a:endParaRPr lang="en-ZA" sz="1800" dirty="0"/>
          </a:p>
          <a:p>
            <a:pPr>
              <a:spcBef>
                <a:spcPts val="1200"/>
              </a:spcBef>
            </a:pPr>
            <a:r>
              <a:rPr lang="en-ZA" sz="1800" dirty="0" smtClean="0"/>
              <a:t>Extensive workshop and consultation process (NMIs, CCs, JCRB, RMOs, BIPM, ILAC…)</a:t>
            </a:r>
          </a:p>
          <a:p>
            <a:pPr>
              <a:spcBef>
                <a:spcPts val="1200"/>
              </a:spcBef>
            </a:pPr>
            <a:r>
              <a:rPr lang="en-US" sz="1800" dirty="0" smtClean="0"/>
              <a:t>9 </a:t>
            </a:r>
            <a:r>
              <a:rPr lang="en-US" sz="1800" dirty="0"/>
              <a:t>Recommendation, 28 action </a:t>
            </a:r>
            <a:r>
              <a:rPr lang="en-US" sz="1800" dirty="0" smtClean="0"/>
              <a:t>items</a:t>
            </a:r>
            <a:endParaRPr lang="en-US" sz="1800" b="1" dirty="0">
              <a:solidFill>
                <a:srgbClr val="FF0000"/>
              </a:solidFill>
            </a:endParaRPr>
          </a:p>
          <a:p>
            <a:pPr>
              <a:spcBef>
                <a:spcPts val="1200"/>
              </a:spcBef>
            </a:pPr>
            <a:r>
              <a:rPr lang="en-US" sz="1800" b="1" dirty="0" smtClean="0">
                <a:solidFill>
                  <a:srgbClr val="FF0000"/>
                </a:solidFill>
              </a:rPr>
              <a:t>Now in the implementation phase</a:t>
            </a:r>
            <a:endParaRPr lang="en-US" sz="1800" b="1" dirty="0">
              <a:solidFill>
                <a:srgbClr val="FF0000"/>
              </a:solidFill>
            </a:endParaRPr>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6835" t="17800" r="37722" b="15042"/>
          <a:stretch/>
        </p:blipFill>
        <p:spPr bwMode="auto">
          <a:xfrm>
            <a:off x="232161" y="892416"/>
            <a:ext cx="2755663" cy="3909611"/>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3519584" y="4445912"/>
            <a:ext cx="4436792" cy="369332"/>
          </a:xfrm>
          <a:prstGeom prst="rect">
            <a:avLst/>
          </a:prstGeom>
        </p:spPr>
        <p:txBody>
          <a:bodyPr wrap="none">
            <a:spAutoFit/>
          </a:bodyPr>
          <a:lstStyle/>
          <a:p>
            <a:pPr>
              <a:spcBef>
                <a:spcPts val="1200"/>
              </a:spcBef>
            </a:pPr>
            <a:r>
              <a:rPr lang="en-US" b="1" dirty="0">
                <a:solidFill>
                  <a:srgbClr val="FF0000"/>
                </a:solidFill>
                <a:hlinkClick r:id="rId5"/>
              </a:rPr>
              <a:t>http://www.bipm.org/en/cipm-mra-review/</a:t>
            </a:r>
            <a:endParaRPr lang="en-US" b="1" dirty="0">
              <a:solidFill>
                <a:srgbClr val="FF0000"/>
              </a:solidFill>
            </a:endParaRPr>
          </a:p>
        </p:txBody>
      </p:sp>
    </p:spTree>
    <p:extLst>
      <p:ext uri="{BB962C8B-B14F-4D97-AF65-F5344CB8AC3E}">
        <p14:creationId xmlns:p14="http://schemas.microsoft.com/office/powerpoint/2010/main" val="361086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2110989" y="822826"/>
            <a:ext cx="6997011" cy="4177321"/>
          </a:xfrm>
          <a:prstGeom prst="rect">
            <a:avLst/>
          </a:prstGeom>
        </p:spPr>
      </p:pic>
      <p:sp>
        <p:nvSpPr>
          <p:cNvPr id="2" name="Title 1"/>
          <p:cNvSpPr>
            <a:spLocks noGrp="1"/>
          </p:cNvSpPr>
          <p:nvPr>
            <p:ph type="title"/>
          </p:nvPr>
        </p:nvSpPr>
        <p:spPr/>
        <p:txBody>
          <a:bodyPr/>
          <a:lstStyle/>
          <a:p>
            <a:r>
              <a:rPr lang="en-GB" dirty="0"/>
              <a:t>Member States and Associates</a:t>
            </a:r>
          </a:p>
        </p:txBody>
      </p:sp>
      <p:sp>
        <p:nvSpPr>
          <p:cNvPr id="4" name="Line Callout 1 3"/>
          <p:cNvSpPr/>
          <p:nvPr/>
        </p:nvSpPr>
        <p:spPr>
          <a:xfrm>
            <a:off x="2771800" y="1514880"/>
            <a:ext cx="3089200" cy="576064"/>
          </a:xfrm>
          <a:prstGeom prst="borderCallout1">
            <a:avLst>
              <a:gd name="adj1" fmla="val 104465"/>
              <a:gd name="adj2" fmla="val 52670"/>
              <a:gd name="adj3" fmla="val 187898"/>
              <a:gd name="adj4" fmla="val 98157"/>
            </a:avLst>
          </a:prstGeom>
          <a:solidFill>
            <a:schemeClr val="tx2">
              <a:lumMod val="40000"/>
              <a:lumOff val="60000"/>
              <a:alpha val="90000"/>
            </a:schemeClr>
          </a:solidFill>
          <a:ln w="3175">
            <a:solidFill>
              <a:schemeClr val="bg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sz="1000" b="1" dirty="0" smtClean="0">
                <a:solidFill>
                  <a:srgbClr val="193B7F"/>
                </a:solidFill>
                <a:latin typeface="Cambria" panose="02040503050406030204" pitchFamily="18" charset="0"/>
              </a:rPr>
              <a:t>Montenegro</a:t>
            </a:r>
            <a:r>
              <a:rPr lang="en-GB" sz="1000" dirty="0" smtClean="0">
                <a:solidFill>
                  <a:srgbClr val="193B7F"/>
                </a:solidFill>
                <a:latin typeface="Cambria" panose="02040503050406030204" pitchFamily="18" charset="0"/>
              </a:rPr>
              <a:t>, </a:t>
            </a:r>
            <a:r>
              <a:rPr lang="en-GB" sz="1000" dirty="0">
                <a:solidFill>
                  <a:srgbClr val="193B7F"/>
                </a:solidFill>
                <a:latin typeface="Cambria" panose="02040503050406030204" pitchFamily="18" charset="0"/>
              </a:rPr>
              <a:t>which has been an </a:t>
            </a:r>
            <a:r>
              <a:rPr lang="en-GB" sz="1000" dirty="0" smtClean="0">
                <a:solidFill>
                  <a:srgbClr val="193B7F"/>
                </a:solidFill>
                <a:latin typeface="Cambria" panose="02040503050406030204" pitchFamily="18" charset="0"/>
              </a:rPr>
              <a:t>Associate </a:t>
            </a:r>
            <a:r>
              <a:rPr lang="en-GB" sz="1000" dirty="0">
                <a:solidFill>
                  <a:srgbClr val="193B7F"/>
                </a:solidFill>
                <a:latin typeface="Cambria" panose="02040503050406030204" pitchFamily="18" charset="0"/>
              </a:rPr>
              <a:t>since </a:t>
            </a:r>
            <a:r>
              <a:rPr lang="en-GB" sz="1000" dirty="0" smtClean="0">
                <a:solidFill>
                  <a:srgbClr val="193B7F"/>
                </a:solidFill>
                <a:latin typeface="Cambria" panose="02040503050406030204" pitchFamily="18" charset="0"/>
              </a:rPr>
              <a:t>2011, </a:t>
            </a:r>
            <a:r>
              <a:rPr lang="en-GB" sz="1000" dirty="0">
                <a:solidFill>
                  <a:srgbClr val="193B7F"/>
                </a:solidFill>
                <a:latin typeface="Cambria" panose="02040503050406030204" pitchFamily="18" charset="0"/>
              </a:rPr>
              <a:t>became a </a:t>
            </a:r>
            <a:r>
              <a:rPr lang="en-GB" sz="1000" b="1" dirty="0">
                <a:solidFill>
                  <a:srgbClr val="193B7F"/>
                </a:solidFill>
                <a:latin typeface="Cambria" panose="02040503050406030204" pitchFamily="18" charset="0"/>
              </a:rPr>
              <a:t>Member State </a:t>
            </a:r>
            <a:r>
              <a:rPr lang="en-GB" sz="1000" dirty="0" smtClean="0">
                <a:solidFill>
                  <a:srgbClr val="193B7F"/>
                </a:solidFill>
                <a:latin typeface="Cambria" panose="02040503050406030204" pitchFamily="18" charset="0"/>
              </a:rPr>
              <a:t>on 24 January 2018</a:t>
            </a:r>
            <a:endParaRPr lang="en-GB" sz="1000" dirty="0">
              <a:solidFill>
                <a:srgbClr val="193B7F"/>
              </a:solidFill>
              <a:latin typeface="Cambria" panose="02040503050406030204" pitchFamily="18" charset="0"/>
            </a:endParaRPr>
          </a:p>
        </p:txBody>
      </p:sp>
      <p:sp>
        <p:nvSpPr>
          <p:cNvPr id="6" name="Line Callout 1 5"/>
          <p:cNvSpPr/>
          <p:nvPr/>
        </p:nvSpPr>
        <p:spPr>
          <a:xfrm>
            <a:off x="2411760" y="2681614"/>
            <a:ext cx="3096344" cy="459744"/>
          </a:xfrm>
          <a:prstGeom prst="borderCallout1">
            <a:avLst>
              <a:gd name="adj1" fmla="val 106211"/>
              <a:gd name="adj2" fmla="val 48932"/>
              <a:gd name="adj3" fmla="val 152329"/>
              <a:gd name="adj4" fmla="val 122635"/>
            </a:avLst>
          </a:prstGeom>
          <a:solidFill>
            <a:schemeClr val="tx2">
              <a:lumMod val="20000"/>
              <a:lumOff val="80000"/>
              <a:alpha val="90000"/>
            </a:schemeClr>
          </a:solidFill>
          <a:ln w="3175">
            <a:solidFill>
              <a:schemeClr val="bg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sz="1000" b="1" dirty="0">
                <a:solidFill>
                  <a:srgbClr val="193B7F"/>
                </a:solidFill>
                <a:latin typeface="Cambria" panose="02040503050406030204" pitchFamily="18" charset="0"/>
                <a:cs typeface="Calibri Light" panose="020F0302020204030204" pitchFamily="34" charset="0"/>
              </a:rPr>
              <a:t>Ethiopia </a:t>
            </a:r>
            <a:r>
              <a:rPr lang="en-GB" sz="1000" dirty="0">
                <a:solidFill>
                  <a:srgbClr val="193B7F"/>
                </a:solidFill>
                <a:latin typeface="Cambria" panose="02040503050406030204" pitchFamily="18" charset="0"/>
                <a:cs typeface="Calibri Light" panose="020F0302020204030204" pitchFamily="34" charset="0"/>
              </a:rPr>
              <a:t>became an </a:t>
            </a:r>
            <a:r>
              <a:rPr lang="en-GB" sz="1000" b="1" dirty="0">
                <a:solidFill>
                  <a:srgbClr val="193B7F"/>
                </a:solidFill>
                <a:latin typeface="Cambria" panose="02040503050406030204" pitchFamily="18" charset="0"/>
                <a:cs typeface="Calibri Light" panose="020F0302020204030204" pitchFamily="34" charset="0"/>
              </a:rPr>
              <a:t>Associate State of the CGPM </a:t>
            </a:r>
            <a:r>
              <a:rPr lang="en-GB" sz="1000" dirty="0">
                <a:solidFill>
                  <a:srgbClr val="193B7F"/>
                </a:solidFill>
                <a:latin typeface="Cambria" panose="02040503050406030204" pitchFamily="18" charset="0"/>
                <a:cs typeface="Calibri Light" panose="020F0302020204030204" pitchFamily="34" charset="0"/>
              </a:rPr>
              <a:t>on 1</a:t>
            </a:r>
            <a:r>
              <a:rPr lang="en-GB" sz="1000" baseline="30000" dirty="0">
                <a:solidFill>
                  <a:srgbClr val="193B7F"/>
                </a:solidFill>
                <a:latin typeface="Cambria" panose="02040503050406030204" pitchFamily="18" charset="0"/>
                <a:cs typeface="Calibri Light" panose="020F0302020204030204" pitchFamily="34" charset="0"/>
              </a:rPr>
              <a:t>st</a:t>
            </a:r>
            <a:r>
              <a:rPr lang="en-GB" sz="1000" dirty="0">
                <a:solidFill>
                  <a:srgbClr val="193B7F"/>
                </a:solidFill>
                <a:latin typeface="Cambria" panose="02040503050406030204" pitchFamily="18" charset="0"/>
                <a:cs typeface="Calibri Light" panose="020F0302020204030204" pitchFamily="34" charset="0"/>
              </a:rPr>
              <a:t> January 2018.  </a:t>
            </a:r>
          </a:p>
        </p:txBody>
      </p:sp>
      <p:sp>
        <p:nvSpPr>
          <p:cNvPr id="7" name="TextBox 6"/>
          <p:cNvSpPr txBox="1"/>
          <p:nvPr/>
        </p:nvSpPr>
        <p:spPr>
          <a:xfrm>
            <a:off x="94765" y="843558"/>
            <a:ext cx="2016224" cy="257369"/>
          </a:xfrm>
          <a:prstGeom prst="rect">
            <a:avLst/>
          </a:prstGeom>
          <a:noFill/>
        </p:spPr>
        <p:txBody>
          <a:bodyPr wrap="square" lIns="36000" tIns="36000" rIns="36000" bIns="36000" rtlCol="0">
            <a:spAutoFit/>
          </a:bodyPr>
          <a:lstStyle/>
          <a:p>
            <a:r>
              <a:rPr lang="en-GB" sz="1200" b="1" dirty="0">
                <a:solidFill>
                  <a:srgbClr val="193B7F"/>
                </a:solidFill>
              </a:rPr>
              <a:t>As of today, there are</a:t>
            </a:r>
            <a:r>
              <a:rPr lang="en-GB" sz="1200" b="1" dirty="0" smtClean="0">
                <a:solidFill>
                  <a:srgbClr val="193B7F"/>
                </a:solidFill>
              </a:rPr>
              <a:t>:</a:t>
            </a:r>
            <a:endParaRPr lang="en-GB" sz="1200" b="1" dirty="0">
              <a:solidFill>
                <a:srgbClr val="193B7F"/>
              </a:solidFill>
            </a:endParaRPr>
          </a:p>
        </p:txBody>
      </p:sp>
      <p:sp>
        <p:nvSpPr>
          <p:cNvPr id="8" name="TextBox 7"/>
          <p:cNvSpPr txBox="1"/>
          <p:nvPr/>
        </p:nvSpPr>
        <p:spPr>
          <a:xfrm>
            <a:off x="98168" y="1111717"/>
            <a:ext cx="2016224" cy="241980"/>
          </a:xfrm>
          <a:prstGeom prst="rect">
            <a:avLst/>
          </a:prstGeom>
          <a:noFill/>
        </p:spPr>
        <p:txBody>
          <a:bodyPr wrap="square" lIns="36000" tIns="36000" rIns="36000" bIns="36000" rtlCol="0">
            <a:spAutoFit/>
          </a:bodyPr>
          <a:lstStyle/>
          <a:p>
            <a:pPr marL="182563" indent="-90488">
              <a:spcBef>
                <a:spcPts val="600"/>
              </a:spcBef>
              <a:buFontTx/>
              <a:buChar char="-"/>
            </a:pPr>
            <a:r>
              <a:rPr lang="en-GB" sz="1100" dirty="0" smtClean="0">
                <a:solidFill>
                  <a:srgbClr val="193B7F"/>
                </a:solidFill>
              </a:rPr>
              <a:t>59 </a:t>
            </a:r>
            <a:r>
              <a:rPr lang="en-GB" sz="1100" dirty="0">
                <a:solidFill>
                  <a:srgbClr val="193B7F"/>
                </a:solidFill>
              </a:rPr>
              <a:t>Member </a:t>
            </a:r>
            <a:r>
              <a:rPr lang="en-GB" sz="1100" dirty="0" smtClean="0">
                <a:solidFill>
                  <a:srgbClr val="193B7F"/>
                </a:solidFill>
              </a:rPr>
              <a:t>States</a:t>
            </a:r>
          </a:p>
        </p:txBody>
      </p:sp>
      <p:sp>
        <p:nvSpPr>
          <p:cNvPr id="9" name="TextBox 8"/>
          <p:cNvSpPr txBox="1"/>
          <p:nvPr/>
        </p:nvSpPr>
        <p:spPr>
          <a:xfrm>
            <a:off x="98168" y="1393666"/>
            <a:ext cx="2016224" cy="411257"/>
          </a:xfrm>
          <a:prstGeom prst="rect">
            <a:avLst/>
          </a:prstGeom>
          <a:noFill/>
        </p:spPr>
        <p:txBody>
          <a:bodyPr wrap="square" lIns="36000" tIns="36000" rIns="36000" bIns="36000" rtlCol="0">
            <a:spAutoFit/>
          </a:bodyPr>
          <a:lstStyle/>
          <a:p>
            <a:pPr marL="182563" indent="-90488">
              <a:spcBef>
                <a:spcPts val="600"/>
              </a:spcBef>
              <a:buFontTx/>
              <a:buChar char="-"/>
            </a:pPr>
            <a:r>
              <a:rPr lang="en-GB" sz="1100" dirty="0" smtClean="0">
                <a:solidFill>
                  <a:srgbClr val="193B7F"/>
                </a:solidFill>
              </a:rPr>
              <a:t>42 </a:t>
            </a:r>
            <a:r>
              <a:rPr lang="en-GB" sz="1100" dirty="0">
                <a:solidFill>
                  <a:srgbClr val="193B7F"/>
                </a:solidFill>
              </a:rPr>
              <a:t>Associates </a:t>
            </a:r>
            <a:r>
              <a:rPr lang="en-GB" sz="1100" dirty="0" smtClean="0">
                <a:solidFill>
                  <a:srgbClr val="193B7F"/>
                </a:solidFill>
              </a:rPr>
              <a:t>States and Economies of </a:t>
            </a:r>
            <a:r>
              <a:rPr lang="en-GB" sz="1100" dirty="0">
                <a:solidFill>
                  <a:srgbClr val="193B7F"/>
                </a:solidFill>
              </a:rPr>
              <a:t>the </a:t>
            </a:r>
            <a:r>
              <a:rPr lang="en-GB" sz="1100" dirty="0" smtClean="0">
                <a:solidFill>
                  <a:srgbClr val="193B7F"/>
                </a:solidFill>
              </a:rPr>
              <a:t>CGPM</a:t>
            </a:r>
            <a:endParaRPr lang="en-GB" sz="1100" dirty="0">
              <a:solidFill>
                <a:srgbClr val="193B7F"/>
              </a:solidFill>
            </a:endParaRPr>
          </a:p>
        </p:txBody>
      </p:sp>
      <p:sp>
        <p:nvSpPr>
          <p:cNvPr id="17" name="Line Callout 1 16"/>
          <p:cNvSpPr/>
          <p:nvPr/>
        </p:nvSpPr>
        <p:spPr>
          <a:xfrm>
            <a:off x="2764656" y="4283426"/>
            <a:ext cx="3096344" cy="419558"/>
          </a:xfrm>
          <a:prstGeom prst="borderCallout1">
            <a:avLst>
              <a:gd name="adj1" fmla="val -7860"/>
              <a:gd name="adj2" fmla="val 50018"/>
              <a:gd name="adj3" fmla="val -141814"/>
              <a:gd name="adj4" fmla="val 108955"/>
            </a:avLst>
          </a:prstGeom>
          <a:solidFill>
            <a:schemeClr val="tx2">
              <a:lumMod val="20000"/>
              <a:lumOff val="80000"/>
              <a:alpha val="90000"/>
            </a:schemeClr>
          </a:solidFill>
          <a:ln w="3175">
            <a:solidFill>
              <a:schemeClr val="bg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sz="1000" b="1" dirty="0">
                <a:solidFill>
                  <a:srgbClr val="193B7F"/>
                </a:solidFill>
                <a:latin typeface="Cambria" panose="02040503050406030204" pitchFamily="18" charset="0"/>
                <a:cs typeface="Calibri Light" panose="020F0302020204030204" pitchFamily="34" charset="0"/>
              </a:rPr>
              <a:t>Tanzania </a:t>
            </a:r>
            <a:r>
              <a:rPr lang="en-GB" sz="1000" dirty="0">
                <a:solidFill>
                  <a:srgbClr val="193B7F"/>
                </a:solidFill>
                <a:latin typeface="Cambria" panose="02040503050406030204" pitchFamily="18" charset="0"/>
                <a:cs typeface="Calibri Light" panose="020F0302020204030204" pitchFamily="34" charset="0"/>
              </a:rPr>
              <a:t>became an </a:t>
            </a:r>
            <a:r>
              <a:rPr lang="en-GB" sz="1000" b="1" dirty="0">
                <a:solidFill>
                  <a:srgbClr val="193B7F"/>
                </a:solidFill>
                <a:latin typeface="Cambria" panose="02040503050406030204" pitchFamily="18" charset="0"/>
                <a:cs typeface="Calibri Light" panose="020F0302020204030204" pitchFamily="34" charset="0"/>
              </a:rPr>
              <a:t>Associate State of the CGPM </a:t>
            </a:r>
            <a:r>
              <a:rPr lang="en-GB" sz="1000" dirty="0">
                <a:solidFill>
                  <a:srgbClr val="193B7F"/>
                </a:solidFill>
                <a:latin typeface="Cambria" panose="02040503050406030204" pitchFamily="18" charset="0"/>
                <a:cs typeface="Calibri Light" panose="020F0302020204030204" pitchFamily="34" charset="0"/>
              </a:rPr>
              <a:t>on 1</a:t>
            </a:r>
            <a:r>
              <a:rPr lang="en-GB" sz="1000" baseline="30000" dirty="0">
                <a:solidFill>
                  <a:srgbClr val="193B7F"/>
                </a:solidFill>
                <a:latin typeface="Cambria" panose="02040503050406030204" pitchFamily="18" charset="0"/>
                <a:cs typeface="Calibri Light" panose="020F0302020204030204" pitchFamily="34" charset="0"/>
              </a:rPr>
              <a:t>st</a:t>
            </a:r>
            <a:r>
              <a:rPr lang="en-GB" sz="1000" dirty="0">
                <a:solidFill>
                  <a:srgbClr val="193B7F"/>
                </a:solidFill>
                <a:latin typeface="Cambria" panose="02040503050406030204" pitchFamily="18" charset="0"/>
                <a:cs typeface="Calibri Light" panose="020F0302020204030204" pitchFamily="34" charset="0"/>
              </a:rPr>
              <a:t> January 2018.  </a:t>
            </a:r>
          </a:p>
        </p:txBody>
      </p:sp>
      <p:sp>
        <p:nvSpPr>
          <p:cNvPr id="19" name="Line Callout 1 18"/>
          <p:cNvSpPr/>
          <p:nvPr/>
        </p:nvSpPr>
        <p:spPr>
          <a:xfrm>
            <a:off x="6446820" y="3435846"/>
            <a:ext cx="2592288" cy="706444"/>
          </a:xfrm>
          <a:prstGeom prst="borderCallout1">
            <a:avLst>
              <a:gd name="adj1" fmla="val -6908"/>
              <a:gd name="adj2" fmla="val 49759"/>
              <a:gd name="adj3" fmla="val -32260"/>
              <a:gd name="adj4" fmla="val -1609"/>
            </a:avLst>
          </a:prstGeom>
          <a:solidFill>
            <a:srgbClr val="FFC000">
              <a:alpha val="90000"/>
            </a:srgbClr>
          </a:solidFill>
          <a:ln w="3175">
            <a:solidFill>
              <a:schemeClr val="bg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000" b="1" dirty="0">
                <a:solidFill>
                  <a:srgbClr val="193B7F"/>
                </a:solidFill>
                <a:latin typeface="Cambria" panose="02040503050406030204" pitchFamily="18" charset="0"/>
                <a:cs typeface="Calibri Light" panose="020F0302020204030204" pitchFamily="34" charset="0"/>
              </a:rPr>
              <a:t>Yemen is excluded </a:t>
            </a:r>
            <a:r>
              <a:rPr lang="en-US" sz="1000" dirty="0">
                <a:solidFill>
                  <a:srgbClr val="193B7F"/>
                </a:solidFill>
                <a:latin typeface="Cambria" panose="02040503050406030204" pitchFamily="18" charset="0"/>
                <a:cs typeface="Calibri Light" panose="020F0302020204030204" pitchFamily="34" charset="0"/>
              </a:rPr>
              <a:t>as an Associate State on </a:t>
            </a:r>
            <a:r>
              <a:rPr lang="en-US" sz="1000" dirty="0" smtClean="0">
                <a:solidFill>
                  <a:srgbClr val="193B7F"/>
                </a:solidFill>
                <a:latin typeface="Cambria" panose="02040503050406030204" pitchFamily="18" charset="0"/>
                <a:cs typeface="Calibri Light" panose="020F0302020204030204" pitchFamily="34" charset="0"/>
              </a:rPr>
              <a:t>1</a:t>
            </a:r>
            <a:r>
              <a:rPr lang="en-US" sz="1000" baseline="30000" dirty="0" smtClean="0">
                <a:solidFill>
                  <a:srgbClr val="193B7F"/>
                </a:solidFill>
                <a:latin typeface="Cambria" panose="02040503050406030204" pitchFamily="18" charset="0"/>
                <a:cs typeface="Calibri Light" panose="020F0302020204030204" pitchFamily="34" charset="0"/>
              </a:rPr>
              <a:t>st</a:t>
            </a:r>
            <a:r>
              <a:rPr lang="en-US" sz="1000" dirty="0" smtClean="0">
                <a:solidFill>
                  <a:srgbClr val="193B7F"/>
                </a:solidFill>
                <a:latin typeface="Cambria" panose="02040503050406030204" pitchFamily="18" charset="0"/>
                <a:cs typeface="Calibri Light" panose="020F0302020204030204" pitchFamily="34" charset="0"/>
              </a:rPr>
              <a:t> January </a:t>
            </a:r>
            <a:r>
              <a:rPr lang="en-US" sz="1000" dirty="0">
                <a:solidFill>
                  <a:srgbClr val="193B7F"/>
                </a:solidFill>
                <a:latin typeface="Cambria" panose="02040503050406030204" pitchFamily="18" charset="0"/>
                <a:cs typeface="Calibri Light" panose="020F0302020204030204" pitchFamily="34" charset="0"/>
              </a:rPr>
              <a:t>2018 due to non-payment (three years subscriptions).</a:t>
            </a:r>
          </a:p>
        </p:txBody>
      </p:sp>
      <p:sp>
        <p:nvSpPr>
          <p:cNvPr id="20" name="Line Callout 1 19"/>
          <p:cNvSpPr/>
          <p:nvPr/>
        </p:nvSpPr>
        <p:spPr>
          <a:xfrm>
            <a:off x="5942764" y="1995686"/>
            <a:ext cx="3096344" cy="419294"/>
          </a:xfrm>
          <a:prstGeom prst="borderCallout1">
            <a:avLst>
              <a:gd name="adj1" fmla="val 106261"/>
              <a:gd name="adj2" fmla="val 47195"/>
              <a:gd name="adj3" fmla="val 226155"/>
              <a:gd name="adj4" fmla="val 14063"/>
            </a:avLst>
          </a:prstGeom>
          <a:solidFill>
            <a:schemeClr val="tx2">
              <a:lumMod val="20000"/>
              <a:lumOff val="80000"/>
              <a:alpha val="90000"/>
            </a:schemeClr>
          </a:solidFill>
          <a:ln w="3175">
            <a:solidFill>
              <a:schemeClr val="bg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000" b="1" dirty="0" smtClean="0">
                <a:solidFill>
                  <a:srgbClr val="193B7F"/>
                </a:solidFill>
                <a:latin typeface="Cambria" panose="02040503050406030204" pitchFamily="18" charset="0"/>
                <a:cs typeface="Calibri Light" panose="020F0302020204030204" pitchFamily="34" charset="0"/>
              </a:rPr>
              <a:t>Kuwait</a:t>
            </a:r>
            <a:r>
              <a:rPr lang="en-GB" sz="1000" b="1" dirty="0" smtClean="0">
                <a:solidFill>
                  <a:srgbClr val="193B7F"/>
                </a:solidFill>
                <a:latin typeface="Cambria" panose="02040503050406030204" pitchFamily="18" charset="0"/>
                <a:cs typeface="Calibri Light" panose="020F0302020204030204" pitchFamily="34" charset="0"/>
              </a:rPr>
              <a:t> </a:t>
            </a:r>
            <a:r>
              <a:rPr lang="en-GB" sz="1000" dirty="0">
                <a:solidFill>
                  <a:srgbClr val="193B7F"/>
                </a:solidFill>
                <a:latin typeface="Cambria" panose="02040503050406030204" pitchFamily="18" charset="0"/>
                <a:cs typeface="Calibri Light" panose="020F0302020204030204" pitchFamily="34" charset="0"/>
              </a:rPr>
              <a:t>became an </a:t>
            </a:r>
            <a:r>
              <a:rPr lang="en-GB" sz="1000" b="1" dirty="0">
                <a:solidFill>
                  <a:srgbClr val="193B7F"/>
                </a:solidFill>
                <a:latin typeface="Cambria" panose="02040503050406030204" pitchFamily="18" charset="0"/>
                <a:cs typeface="Calibri Light" panose="020F0302020204030204" pitchFamily="34" charset="0"/>
              </a:rPr>
              <a:t>Associate State of the CGPM </a:t>
            </a:r>
            <a:r>
              <a:rPr lang="en-GB" sz="1000" dirty="0">
                <a:solidFill>
                  <a:srgbClr val="193B7F"/>
                </a:solidFill>
                <a:latin typeface="Cambria" panose="02040503050406030204" pitchFamily="18" charset="0"/>
                <a:cs typeface="Calibri Light" panose="020F0302020204030204" pitchFamily="34" charset="0"/>
              </a:rPr>
              <a:t>on </a:t>
            </a:r>
            <a:r>
              <a:rPr lang="en-GB" sz="1000" dirty="0" smtClean="0">
                <a:solidFill>
                  <a:srgbClr val="193B7F"/>
                </a:solidFill>
                <a:latin typeface="Cambria" panose="02040503050406030204" pitchFamily="18" charset="0"/>
                <a:cs typeface="Calibri Light" panose="020F0302020204030204" pitchFamily="34" charset="0"/>
              </a:rPr>
              <a:t>23</a:t>
            </a:r>
            <a:r>
              <a:rPr lang="en-GB" sz="1000" baseline="30000" dirty="0" smtClean="0">
                <a:solidFill>
                  <a:srgbClr val="193B7F"/>
                </a:solidFill>
                <a:latin typeface="Cambria" panose="02040503050406030204" pitchFamily="18" charset="0"/>
                <a:cs typeface="Calibri Light" panose="020F0302020204030204" pitchFamily="34" charset="0"/>
              </a:rPr>
              <a:t>rd</a:t>
            </a:r>
            <a:r>
              <a:rPr lang="en-GB" sz="1000" dirty="0" smtClean="0">
                <a:solidFill>
                  <a:srgbClr val="193B7F"/>
                </a:solidFill>
                <a:latin typeface="Cambria" panose="02040503050406030204" pitchFamily="18" charset="0"/>
                <a:cs typeface="Calibri Light" panose="020F0302020204030204" pitchFamily="34" charset="0"/>
              </a:rPr>
              <a:t> March </a:t>
            </a:r>
            <a:r>
              <a:rPr lang="en-GB" sz="1000" dirty="0">
                <a:solidFill>
                  <a:srgbClr val="193B7F"/>
                </a:solidFill>
                <a:latin typeface="Cambria" panose="02040503050406030204" pitchFamily="18" charset="0"/>
                <a:cs typeface="Calibri Light" panose="020F0302020204030204" pitchFamily="34" charset="0"/>
              </a:rPr>
              <a:t>2018.  </a:t>
            </a:r>
          </a:p>
        </p:txBody>
      </p:sp>
      <p:sp>
        <p:nvSpPr>
          <p:cNvPr id="21" name="TextBox 20"/>
          <p:cNvSpPr txBox="1"/>
          <p:nvPr/>
        </p:nvSpPr>
        <p:spPr>
          <a:xfrm>
            <a:off x="4972086" y="822825"/>
            <a:ext cx="4124037" cy="646331"/>
          </a:xfrm>
          <a:prstGeom prst="rect">
            <a:avLst/>
          </a:prstGeom>
          <a:solidFill>
            <a:schemeClr val="bg1">
              <a:alpha val="95000"/>
            </a:schemeClr>
          </a:solidFill>
          <a:ln w="3175">
            <a:solidFill>
              <a:schemeClr val="bg1">
                <a:lumMod val="75000"/>
              </a:schemeClr>
            </a:solidFill>
          </a:ln>
        </p:spPr>
        <p:txBody>
          <a:bodyPr wrap="square" rtlCol="0">
            <a:spAutoFit/>
          </a:bodyPr>
          <a:lstStyle/>
          <a:p>
            <a:pPr algn="just"/>
            <a:r>
              <a:rPr lang="en-GB" sz="1200" i="1" dirty="0" smtClean="0">
                <a:solidFill>
                  <a:srgbClr val="193B7F"/>
                </a:solidFill>
              </a:rPr>
              <a:t>109 </a:t>
            </a:r>
            <a:r>
              <a:rPr lang="en-GB" sz="1200" i="1" dirty="0">
                <a:solidFill>
                  <a:srgbClr val="193B7F"/>
                </a:solidFill>
              </a:rPr>
              <a:t>of the 193 states listed by the UN participate in the BIPM's activities, covering </a:t>
            </a:r>
            <a:r>
              <a:rPr lang="en-GB" sz="1200" i="1" dirty="0" smtClean="0">
                <a:solidFill>
                  <a:srgbClr val="193B7F"/>
                </a:solidFill>
              </a:rPr>
              <a:t>98</a:t>
            </a:r>
            <a:r>
              <a:rPr lang="en-GB" sz="1200" i="1" dirty="0">
                <a:solidFill>
                  <a:srgbClr val="193B7F"/>
                </a:solidFill>
              </a:rPr>
              <a:t> % of the world’s GDP according to </a:t>
            </a:r>
            <a:r>
              <a:rPr lang="en-GB" sz="1200" i="1" dirty="0" smtClean="0">
                <a:solidFill>
                  <a:srgbClr val="193B7F"/>
                </a:solidFill>
              </a:rPr>
              <a:t>2016 </a:t>
            </a:r>
            <a:r>
              <a:rPr lang="en-GB" sz="1200" i="1" dirty="0">
                <a:solidFill>
                  <a:srgbClr val="193B7F"/>
                </a:solidFill>
              </a:rPr>
              <a:t>World Bank data</a:t>
            </a:r>
            <a:r>
              <a:rPr lang="en-GB" sz="1200" i="1" dirty="0" smtClean="0">
                <a:solidFill>
                  <a:srgbClr val="193B7F"/>
                </a:solidFill>
              </a:rPr>
              <a:t>.</a:t>
            </a:r>
            <a:endParaRPr lang="fr-FR" sz="1200" i="1" dirty="0">
              <a:solidFill>
                <a:srgbClr val="193B7F"/>
              </a:solidFill>
            </a:endParaRPr>
          </a:p>
        </p:txBody>
      </p:sp>
    </p:spTree>
    <p:extLst>
      <p:ext uri="{BB962C8B-B14F-4D97-AF65-F5344CB8AC3E}">
        <p14:creationId xmlns:p14="http://schemas.microsoft.com/office/powerpoint/2010/main" val="60129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7"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008"/>
            <a:ext cx="8229600" cy="915566"/>
          </a:xfrm>
        </p:spPr>
        <p:txBody>
          <a:bodyPr>
            <a:noAutofit/>
          </a:bodyPr>
          <a:lstStyle/>
          <a:p>
            <a:r>
              <a:rPr lang="en-GB" sz="2400" b="1" dirty="0"/>
              <a:t>CIPM </a:t>
            </a:r>
            <a:r>
              <a:rPr lang="en-GB" sz="2400" b="1" dirty="0" smtClean="0"/>
              <a:t>Decisions </a:t>
            </a:r>
            <a:r>
              <a:rPr lang="en-GB" sz="2400" b="1" dirty="0"/>
              <a:t>on Micro-CEEMS </a:t>
            </a:r>
            <a:r>
              <a:rPr lang="en-GB" sz="1400" i="1" dirty="0"/>
              <a:t>(Countries with Emerging Metrology Systems</a:t>
            </a:r>
            <a:r>
              <a:rPr lang="en-GB" sz="1400" i="1" dirty="0" smtClean="0"/>
              <a:t>)</a:t>
            </a:r>
            <a:endParaRPr lang="en-GB" sz="2400" i="1" dirty="0"/>
          </a:p>
        </p:txBody>
      </p:sp>
      <p:pic>
        <p:nvPicPr>
          <p:cNvPr id="1030"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54010" t="12607" r="13663" b="2155"/>
          <a:stretch/>
        </p:blipFill>
        <p:spPr bwMode="auto">
          <a:xfrm>
            <a:off x="2051720" y="937668"/>
            <a:ext cx="5184576" cy="3650306"/>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4" name="Title 1"/>
          <p:cNvSpPr txBox="1">
            <a:spLocks/>
          </p:cNvSpPr>
          <p:nvPr/>
        </p:nvSpPr>
        <p:spPr>
          <a:xfrm>
            <a:off x="2267744" y="4803998"/>
            <a:ext cx="4536504" cy="360040"/>
          </a:xfrm>
          <a:prstGeom prst="rect">
            <a:avLst/>
          </a:prstGeom>
        </p:spPr>
        <p:txBody>
          <a:bodyPr vert="horz" lIns="91440" tIns="45720" rIns="91440" bIns="45720" rtlCol="0" anchor="ctr">
            <a:noAutofit/>
          </a:bodyPr>
          <a:lstStyle>
            <a:lvl1pPr algn="l" defTabSz="914400" rtl="0" eaLnBrk="1" latinLnBrk="0" hangingPunct="1">
              <a:spcBef>
                <a:spcPct val="0"/>
              </a:spcBef>
              <a:buNone/>
              <a:defRPr lang="en-US" sz="2800" b="0" kern="1200" dirty="0">
                <a:solidFill>
                  <a:srgbClr val="193B7F"/>
                </a:solidFill>
                <a:latin typeface="+mj-lt"/>
                <a:ea typeface="+mj-ea"/>
                <a:cs typeface="+mj-cs"/>
              </a:defRPr>
            </a:lvl1pPr>
          </a:lstStyle>
          <a:p>
            <a:pPr algn="ctr"/>
            <a:r>
              <a:rPr lang="fr-FR" sz="1200" b="1" dirty="0" smtClean="0">
                <a:hlinkClick r:id="rId3"/>
              </a:rPr>
              <a:t>https://www.bipm.org/en/committees/cipm/meeting/106.html</a:t>
            </a:r>
            <a:r>
              <a:rPr lang="fr-FR" sz="1200" b="1" dirty="0" smtClean="0"/>
              <a:t> </a:t>
            </a:r>
            <a:r>
              <a:rPr lang="fr-FR" sz="1800" b="1" dirty="0" smtClean="0"/>
              <a:t/>
            </a:r>
            <a:br>
              <a:rPr lang="fr-FR" sz="1800" b="1" dirty="0" smtClean="0"/>
            </a:br>
            <a:endParaRPr lang="en-GB" sz="1800" b="1" i="1" dirty="0"/>
          </a:p>
        </p:txBody>
      </p:sp>
    </p:spTree>
    <p:extLst>
      <p:ext uri="{BB962C8B-B14F-4D97-AF65-F5344CB8AC3E}">
        <p14:creationId xmlns:p14="http://schemas.microsoft.com/office/powerpoint/2010/main" val="17056572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a:t>The</a:t>
            </a:r>
            <a:r>
              <a:rPr lang="en-GB" sz="3200" i="1" dirty="0"/>
              <a:t> ‘encouragement’ </a:t>
            </a:r>
            <a:r>
              <a:rPr lang="en-GB" sz="3200" dirty="0"/>
              <a:t>criteria in practice (2017) </a:t>
            </a:r>
            <a:endParaRPr lang="fr-FR" sz="3200" dirty="0"/>
          </a:p>
        </p:txBody>
      </p:sp>
      <p:sp>
        <p:nvSpPr>
          <p:cNvPr id="24" name="Right Brace 23"/>
          <p:cNvSpPr/>
          <p:nvPr/>
        </p:nvSpPr>
        <p:spPr>
          <a:xfrm>
            <a:off x="8197209" y="1363872"/>
            <a:ext cx="566776" cy="1512169"/>
          </a:xfrm>
          <a:prstGeom prst="righ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 name="Right Brace 24"/>
          <p:cNvSpPr/>
          <p:nvPr/>
        </p:nvSpPr>
        <p:spPr>
          <a:xfrm>
            <a:off x="8185944" y="2916969"/>
            <a:ext cx="572544" cy="491480"/>
          </a:xfrm>
          <a:prstGeom prst="righ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6" name="TextBox 25"/>
          <p:cNvSpPr txBox="1"/>
          <p:nvPr/>
        </p:nvSpPr>
        <p:spPr>
          <a:xfrm>
            <a:off x="8820472" y="1975941"/>
            <a:ext cx="288032" cy="307777"/>
          </a:xfrm>
          <a:prstGeom prst="rect">
            <a:avLst/>
          </a:prstGeom>
          <a:noFill/>
        </p:spPr>
        <p:txBody>
          <a:bodyPr wrap="square" rtlCol="0">
            <a:spAutoFit/>
          </a:bodyPr>
          <a:lstStyle/>
          <a:p>
            <a:r>
              <a:rPr lang="en-GB" sz="1400" b="1" dirty="0" smtClean="0">
                <a:solidFill>
                  <a:srgbClr val="C00000"/>
                </a:solidFill>
              </a:rPr>
              <a:t>5</a:t>
            </a:r>
            <a:endParaRPr lang="en-GB" sz="1400" b="1" dirty="0">
              <a:solidFill>
                <a:srgbClr val="C00000"/>
              </a:solidFill>
            </a:endParaRPr>
          </a:p>
        </p:txBody>
      </p:sp>
      <p:sp>
        <p:nvSpPr>
          <p:cNvPr id="27" name="TextBox 26"/>
          <p:cNvSpPr txBox="1"/>
          <p:nvPr/>
        </p:nvSpPr>
        <p:spPr>
          <a:xfrm>
            <a:off x="8150188" y="841525"/>
            <a:ext cx="922561" cy="461665"/>
          </a:xfrm>
          <a:prstGeom prst="rect">
            <a:avLst/>
          </a:prstGeom>
          <a:noFill/>
        </p:spPr>
        <p:txBody>
          <a:bodyPr wrap="square" rtlCol="0">
            <a:spAutoFit/>
          </a:bodyPr>
          <a:lstStyle/>
          <a:p>
            <a:pPr algn="ctr"/>
            <a:r>
              <a:rPr lang="en-GB" sz="1200" dirty="0" smtClean="0">
                <a:solidFill>
                  <a:srgbClr val="C00000"/>
                </a:solidFill>
              </a:rPr>
              <a:t>Step on escalator:</a:t>
            </a:r>
            <a:endParaRPr lang="en-GB" sz="1200" dirty="0">
              <a:solidFill>
                <a:srgbClr val="C00000"/>
              </a:solidFill>
            </a:endParaRPr>
          </a:p>
        </p:txBody>
      </p:sp>
      <p:sp>
        <p:nvSpPr>
          <p:cNvPr id="28" name="TextBox 27"/>
          <p:cNvSpPr txBox="1"/>
          <p:nvPr/>
        </p:nvSpPr>
        <p:spPr>
          <a:xfrm>
            <a:off x="8820472" y="4371950"/>
            <a:ext cx="288032" cy="307777"/>
          </a:xfrm>
          <a:prstGeom prst="rect">
            <a:avLst/>
          </a:prstGeom>
          <a:noFill/>
        </p:spPr>
        <p:txBody>
          <a:bodyPr wrap="square" rtlCol="0">
            <a:spAutoFit/>
          </a:bodyPr>
          <a:lstStyle/>
          <a:p>
            <a:r>
              <a:rPr lang="en-GB" sz="1400" b="1" dirty="0">
                <a:solidFill>
                  <a:srgbClr val="C00000"/>
                </a:solidFill>
              </a:rPr>
              <a:t>0</a:t>
            </a:r>
          </a:p>
        </p:txBody>
      </p:sp>
      <p:sp>
        <p:nvSpPr>
          <p:cNvPr id="29" name="TextBox 28"/>
          <p:cNvSpPr txBox="1"/>
          <p:nvPr/>
        </p:nvSpPr>
        <p:spPr>
          <a:xfrm>
            <a:off x="8820472" y="3003798"/>
            <a:ext cx="288032" cy="307777"/>
          </a:xfrm>
          <a:prstGeom prst="rect">
            <a:avLst/>
          </a:prstGeom>
          <a:noFill/>
        </p:spPr>
        <p:txBody>
          <a:bodyPr wrap="square" rtlCol="0">
            <a:spAutoFit/>
          </a:bodyPr>
          <a:lstStyle/>
          <a:p>
            <a:r>
              <a:rPr lang="en-GB" sz="1400" b="1" dirty="0" smtClean="0">
                <a:solidFill>
                  <a:srgbClr val="C00000"/>
                </a:solidFill>
              </a:rPr>
              <a:t>3</a:t>
            </a:r>
            <a:endParaRPr lang="en-GB" sz="1400" b="1" dirty="0">
              <a:solidFill>
                <a:srgbClr val="C00000"/>
              </a:solidFill>
            </a:endParaRPr>
          </a:p>
        </p:txBody>
      </p:sp>
      <p:sp>
        <p:nvSpPr>
          <p:cNvPr id="30" name="Right Brace 29"/>
          <p:cNvSpPr/>
          <p:nvPr/>
        </p:nvSpPr>
        <p:spPr>
          <a:xfrm>
            <a:off x="8185944" y="3421038"/>
            <a:ext cx="580925" cy="854222"/>
          </a:xfrm>
          <a:prstGeom prst="righ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aphicFrame>
        <p:nvGraphicFramePr>
          <p:cNvPr id="31" name="Table 30"/>
          <p:cNvGraphicFramePr>
            <a:graphicFrameLocks noGrp="1"/>
          </p:cNvGraphicFramePr>
          <p:nvPr>
            <p:extLst>
              <p:ext uri="{D42A27DB-BD31-4B8C-83A1-F6EECF244321}">
                <p14:modId xmlns:p14="http://schemas.microsoft.com/office/powerpoint/2010/main" val="2472796346"/>
              </p:ext>
            </p:extLst>
          </p:nvPr>
        </p:nvGraphicFramePr>
        <p:xfrm>
          <a:off x="3110762" y="839487"/>
          <a:ext cx="4989630" cy="3935470"/>
        </p:xfrm>
        <a:graphic>
          <a:graphicData uri="http://schemas.openxmlformats.org/drawingml/2006/table">
            <a:tbl>
              <a:tblPr/>
              <a:tblGrid>
                <a:gridCol w="1944943">
                  <a:extLst>
                    <a:ext uri="{9D8B030D-6E8A-4147-A177-3AD203B41FA5}">
                      <a16:colId xmlns:a16="http://schemas.microsoft.com/office/drawing/2014/main" xmlns="" val="20000"/>
                    </a:ext>
                  </a:extLst>
                </a:gridCol>
                <a:gridCol w="1399969">
                  <a:extLst>
                    <a:ext uri="{9D8B030D-6E8A-4147-A177-3AD203B41FA5}">
                      <a16:colId xmlns:a16="http://schemas.microsoft.com/office/drawing/2014/main" xmlns="" val="20001"/>
                    </a:ext>
                  </a:extLst>
                </a:gridCol>
                <a:gridCol w="714669">
                  <a:extLst>
                    <a:ext uri="{9D8B030D-6E8A-4147-A177-3AD203B41FA5}">
                      <a16:colId xmlns:a16="http://schemas.microsoft.com/office/drawing/2014/main" xmlns="" val="20002"/>
                    </a:ext>
                  </a:extLst>
                </a:gridCol>
                <a:gridCol w="930049">
                  <a:extLst>
                    <a:ext uri="{9D8B030D-6E8A-4147-A177-3AD203B41FA5}">
                      <a16:colId xmlns:a16="http://schemas.microsoft.com/office/drawing/2014/main" xmlns="" val="20003"/>
                    </a:ext>
                  </a:extLst>
                </a:gridCol>
              </a:tblGrid>
              <a:tr h="354106">
                <a:tc rowSpan="2">
                  <a:txBody>
                    <a:bodyPr/>
                    <a:lstStyle/>
                    <a:p>
                      <a:pPr algn="ctr" fontAlgn="ctr"/>
                      <a:r>
                        <a:rPr lang="en-GB" sz="1100" b="1" i="0" u="none" strike="noStrike" dirty="0" smtClean="0">
                          <a:solidFill>
                            <a:srgbClr val="193B7F"/>
                          </a:solidFill>
                          <a:effectLst/>
                          <a:latin typeface="Calibri"/>
                        </a:rPr>
                        <a:t>Associate State</a:t>
                      </a:r>
                      <a:endParaRPr lang="en-GB" sz="1100" b="1" i="0" u="none" strike="noStrike" dirty="0">
                        <a:solidFill>
                          <a:srgbClr val="193B7F"/>
                        </a:solidFill>
                        <a:effectLst/>
                        <a:latin typeface="Calibri"/>
                      </a:endParaRPr>
                    </a:p>
                  </a:txBody>
                  <a:tcPr marL="5724" marR="5724" marT="5724"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rowSpan="2">
                  <a:txBody>
                    <a:bodyPr/>
                    <a:lstStyle/>
                    <a:p>
                      <a:pPr algn="ctr" fontAlgn="ctr"/>
                      <a:r>
                        <a:rPr lang="en-GB" sz="1100" b="1" i="0" u="none" strike="noStrike" dirty="0">
                          <a:solidFill>
                            <a:srgbClr val="193B7F"/>
                          </a:solidFill>
                          <a:effectLst/>
                          <a:latin typeface="Calibri"/>
                        </a:rPr>
                        <a:t>Date meeting criteria</a:t>
                      </a:r>
                    </a:p>
                  </a:txBody>
                  <a:tcPr marL="5724" marR="5724" marT="5724"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gridSpan="2">
                  <a:txBody>
                    <a:bodyPr/>
                    <a:lstStyle/>
                    <a:p>
                      <a:pPr algn="ctr" fontAlgn="ctr"/>
                      <a:r>
                        <a:rPr lang="en-GB" sz="1100" b="1" i="0" u="none" strike="noStrike" dirty="0">
                          <a:solidFill>
                            <a:srgbClr val="193B7F"/>
                          </a:solidFill>
                          <a:effectLst/>
                          <a:latin typeface="Calibri"/>
                        </a:rPr>
                        <a:t>Period of increasing subscription</a:t>
                      </a:r>
                    </a:p>
                  </a:txBody>
                  <a:tcPr marL="5724" marR="5724" marT="5724"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hMerge="1">
                  <a:txBody>
                    <a:bodyPr/>
                    <a:lstStyle/>
                    <a:p>
                      <a:endParaRPr lang="en-GB"/>
                    </a:p>
                  </a:txBody>
                  <a:tcPr/>
                </a:tc>
                <a:extLst>
                  <a:ext uri="{0D108BD9-81ED-4DB2-BD59-A6C34878D82A}">
                    <a16:rowId xmlns:a16="http://schemas.microsoft.com/office/drawing/2014/main" xmlns="" val="10000"/>
                  </a:ext>
                </a:extLst>
              </a:tr>
              <a:tr h="162541">
                <a:tc vMerge="1">
                  <a:txBody>
                    <a:bodyPr/>
                    <a:lstStyle/>
                    <a:p>
                      <a:endParaRPr lang="en-GB"/>
                    </a:p>
                  </a:txBody>
                  <a:tcPr/>
                </a:tc>
                <a:tc vMerge="1">
                  <a:txBody>
                    <a:bodyPr/>
                    <a:lstStyle/>
                    <a:p>
                      <a:endParaRPr lang="en-GB"/>
                    </a:p>
                  </a:txBody>
                  <a:tcPr/>
                </a:tc>
                <a:tc>
                  <a:txBody>
                    <a:bodyPr/>
                    <a:lstStyle/>
                    <a:p>
                      <a:pPr algn="ctr" fontAlgn="b"/>
                      <a:r>
                        <a:rPr lang="en-GB" sz="1100" b="1" i="0" u="none" strike="noStrike" dirty="0">
                          <a:solidFill>
                            <a:srgbClr val="193B7F"/>
                          </a:solidFill>
                          <a:effectLst/>
                          <a:latin typeface="Calibri"/>
                        </a:rPr>
                        <a:t>Start</a:t>
                      </a:r>
                    </a:p>
                  </a:txBody>
                  <a:tcPr marL="5724" marR="5724" marT="5724" marB="0" anchor="b">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a:txBody>
                    <a:bodyPr/>
                    <a:lstStyle/>
                    <a:p>
                      <a:pPr algn="ctr" fontAlgn="b"/>
                      <a:r>
                        <a:rPr lang="en-GB" sz="1100" b="1" i="0" u="none" strike="noStrike" dirty="0">
                          <a:solidFill>
                            <a:srgbClr val="193B7F"/>
                          </a:solidFill>
                          <a:effectLst/>
                          <a:latin typeface="Calibri"/>
                        </a:rPr>
                        <a:t>90% MS</a:t>
                      </a:r>
                    </a:p>
                  </a:txBody>
                  <a:tcPr marL="5724" marR="5724" marT="5724" marB="0" anchor="b">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extLst>
                  <a:ext uri="{0D108BD9-81ED-4DB2-BD59-A6C34878D82A}">
                    <a16:rowId xmlns:a16="http://schemas.microsoft.com/office/drawing/2014/main" xmlns="" val="10001"/>
                  </a:ext>
                </a:extLst>
              </a:tr>
              <a:tr h="157935">
                <a:tc>
                  <a:txBody>
                    <a:bodyPr/>
                    <a:lstStyle/>
                    <a:p>
                      <a:pPr algn="l" fontAlgn="b"/>
                      <a:r>
                        <a:rPr lang="en-GB" sz="1000" b="0" i="0" u="none" strike="noStrike" dirty="0">
                          <a:solidFill>
                            <a:srgbClr val="193B7F"/>
                          </a:solidFill>
                          <a:effectLst/>
                          <a:latin typeface="Calibri"/>
                        </a:rPr>
                        <a:t>Belarus</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smtClean="0">
                          <a:solidFill>
                            <a:srgbClr val="193B7F"/>
                          </a:solidFill>
                          <a:effectLst/>
                          <a:latin typeface="Calibri"/>
                        </a:rPr>
                        <a:t>in </a:t>
                      </a:r>
                      <a:r>
                        <a:rPr lang="en-GB" sz="1000" b="0" i="0" u="none" strike="noStrike" dirty="0">
                          <a:solidFill>
                            <a:srgbClr val="193B7F"/>
                          </a:solidFill>
                          <a:effectLst/>
                          <a:latin typeface="Calibri"/>
                        </a:rPr>
                        <a:t>2011</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2"/>
                  </a:ext>
                </a:extLst>
              </a:tr>
              <a:tr h="157935">
                <a:tc>
                  <a:txBody>
                    <a:bodyPr/>
                    <a:lstStyle/>
                    <a:p>
                      <a:pPr algn="l" fontAlgn="b"/>
                      <a:r>
                        <a:rPr lang="en-GB" sz="1000" b="0" i="0" u="none" strike="noStrike" dirty="0">
                          <a:solidFill>
                            <a:srgbClr val="193B7F"/>
                          </a:solidFill>
                          <a:effectLst/>
                          <a:latin typeface="Calibri"/>
                        </a:rPr>
                        <a:t>Costa Rica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smtClean="0">
                          <a:solidFill>
                            <a:srgbClr val="193B7F"/>
                          </a:solidFill>
                          <a:effectLst/>
                          <a:latin typeface="Calibri"/>
                        </a:rPr>
                        <a:t>in </a:t>
                      </a:r>
                      <a:r>
                        <a:rPr lang="en-GB" sz="1000" b="0" i="0" u="none" strike="noStrike" dirty="0">
                          <a:solidFill>
                            <a:srgbClr val="193B7F"/>
                          </a:solidFill>
                          <a:effectLst/>
                          <a:latin typeface="Calibri"/>
                        </a:rPr>
                        <a:t>2011</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3"/>
                  </a:ext>
                </a:extLst>
              </a:tr>
              <a:tr h="157935">
                <a:tc>
                  <a:txBody>
                    <a:bodyPr/>
                    <a:lstStyle/>
                    <a:p>
                      <a:pPr algn="l" fontAlgn="b"/>
                      <a:r>
                        <a:rPr lang="en-GB" sz="1000" b="0" i="0" u="none" strike="noStrike" dirty="0">
                          <a:solidFill>
                            <a:srgbClr val="193B7F"/>
                          </a:solidFill>
                          <a:effectLst/>
                          <a:latin typeface="Calibri"/>
                        </a:rPr>
                        <a:t>Cuba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4"/>
                  </a:ext>
                </a:extLst>
              </a:tr>
              <a:tr h="157935">
                <a:tc>
                  <a:txBody>
                    <a:bodyPr/>
                    <a:lstStyle/>
                    <a:p>
                      <a:pPr algn="l" fontAlgn="b"/>
                      <a:r>
                        <a:rPr lang="en-GB" sz="1000" b="0" i="0" u="none" strike="noStrike" dirty="0">
                          <a:solidFill>
                            <a:srgbClr val="193B7F"/>
                          </a:solidFill>
                          <a:effectLst/>
                          <a:latin typeface="Calibri"/>
                        </a:rPr>
                        <a:t>Ecuador</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5"/>
                  </a:ext>
                </a:extLst>
              </a:tr>
              <a:tr h="157935">
                <a:tc>
                  <a:txBody>
                    <a:bodyPr/>
                    <a:lstStyle/>
                    <a:p>
                      <a:pPr algn="l" fontAlgn="b"/>
                      <a:r>
                        <a:rPr lang="en-GB" sz="1000" b="1" i="0" u="none" strike="noStrike" dirty="0">
                          <a:solidFill>
                            <a:srgbClr val="193B7F"/>
                          </a:solidFill>
                          <a:effectLst/>
                          <a:latin typeface="Calibri"/>
                        </a:rPr>
                        <a:t>Jamaica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6"/>
                  </a:ext>
                </a:extLst>
              </a:tr>
              <a:tr h="157935">
                <a:tc>
                  <a:txBody>
                    <a:bodyPr/>
                    <a:lstStyle/>
                    <a:p>
                      <a:pPr algn="l" fontAlgn="b"/>
                      <a:r>
                        <a:rPr lang="en-GB" sz="1000" b="0" i="0" u="none" strike="noStrike" dirty="0">
                          <a:solidFill>
                            <a:srgbClr val="193B7F"/>
                          </a:solidFill>
                          <a:effectLst/>
                          <a:latin typeface="Calibri"/>
                        </a:rPr>
                        <a:t>Latvia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7"/>
                  </a:ext>
                </a:extLst>
              </a:tr>
              <a:tr h="157935">
                <a:tc>
                  <a:txBody>
                    <a:bodyPr/>
                    <a:lstStyle/>
                    <a:p>
                      <a:pPr algn="l" fontAlgn="b"/>
                      <a:r>
                        <a:rPr lang="en-GB" sz="1000" b="0" i="0" u="none" strike="noStrike" dirty="0">
                          <a:solidFill>
                            <a:srgbClr val="193B7F"/>
                          </a:solidFill>
                          <a:effectLst/>
                          <a:latin typeface="Calibri"/>
                        </a:rPr>
                        <a:t>Panama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8"/>
                  </a:ext>
                </a:extLst>
              </a:tr>
              <a:tr h="157935">
                <a:tc>
                  <a:txBody>
                    <a:bodyPr/>
                    <a:lstStyle/>
                    <a:p>
                      <a:pPr algn="l" fontAlgn="b"/>
                      <a:r>
                        <a:rPr lang="en-GB" sz="1000" b="0" i="0" u="none" strike="noStrike" dirty="0">
                          <a:solidFill>
                            <a:srgbClr val="193B7F"/>
                          </a:solidFill>
                          <a:effectLst/>
                          <a:latin typeface="Calibri"/>
                        </a:rPr>
                        <a:t>Ukraine</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09"/>
                  </a:ext>
                </a:extLst>
              </a:tr>
              <a:tr h="157935">
                <a:tc>
                  <a:txBody>
                    <a:bodyPr/>
                    <a:lstStyle/>
                    <a:p>
                      <a:pPr algn="l" fontAlgn="b"/>
                      <a:r>
                        <a:rPr lang="en-GB" sz="1000" b="0" i="0" u="none" strike="noStrike" dirty="0">
                          <a:solidFill>
                            <a:srgbClr val="193B7F"/>
                          </a:solidFill>
                          <a:effectLst/>
                          <a:latin typeface="Calibri"/>
                        </a:rPr>
                        <a:t>Viet Nam</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smtClean="0">
                          <a:solidFill>
                            <a:srgbClr val="193B7F"/>
                          </a:solidFill>
                          <a:effectLst/>
                          <a:latin typeface="Calibri"/>
                        </a:rPr>
                        <a:t>in 2011</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0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a16="http://schemas.microsoft.com/office/drawing/2014/main" xmlns="" val="10010"/>
                  </a:ext>
                </a:extLst>
              </a:tr>
              <a:tr h="157935">
                <a:tc>
                  <a:txBody>
                    <a:bodyPr/>
                    <a:lstStyle/>
                    <a:p>
                      <a:pPr algn="l" fontAlgn="b"/>
                      <a:r>
                        <a:rPr lang="en-GB" sz="1000" b="1" i="0" u="none" strike="noStrike" dirty="0">
                          <a:solidFill>
                            <a:srgbClr val="193B7F"/>
                          </a:solidFill>
                          <a:effectLst/>
                          <a:latin typeface="Calibri"/>
                        </a:rPr>
                        <a:t>Albania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April 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2015</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2019</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extLst>
                  <a:ext uri="{0D108BD9-81ED-4DB2-BD59-A6C34878D82A}">
                    <a16:rowId xmlns:a16="http://schemas.microsoft.com/office/drawing/2014/main" xmlns="" val="10011"/>
                  </a:ext>
                </a:extLst>
              </a:tr>
              <a:tr h="157935">
                <a:tc>
                  <a:txBody>
                    <a:bodyPr/>
                    <a:lstStyle/>
                    <a:p>
                      <a:pPr algn="l" fontAlgn="b"/>
                      <a:r>
                        <a:rPr lang="en-GB" sz="1000" b="1" i="0" u="none" strike="noStrike" dirty="0">
                          <a:solidFill>
                            <a:srgbClr val="193B7F"/>
                          </a:solidFill>
                          <a:effectLst/>
                          <a:latin typeface="Calibri"/>
                        </a:rPr>
                        <a:t>Macedonia, the FYR of</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July 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2015</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2019</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extLst>
                  <a:ext uri="{0D108BD9-81ED-4DB2-BD59-A6C34878D82A}">
                    <a16:rowId xmlns:a16="http://schemas.microsoft.com/office/drawing/2014/main" xmlns="" val="10012"/>
                  </a:ext>
                </a:extLst>
              </a:tr>
              <a:tr h="157935">
                <a:tc>
                  <a:txBody>
                    <a:bodyPr/>
                    <a:lstStyle/>
                    <a:p>
                      <a:pPr algn="l" fontAlgn="b"/>
                      <a:r>
                        <a:rPr lang="en-GB" sz="1000" b="1" i="0" u="none" strike="noStrike" dirty="0">
                          <a:solidFill>
                            <a:srgbClr val="193B7F"/>
                          </a:solidFill>
                          <a:effectLst/>
                          <a:latin typeface="Calibri"/>
                        </a:rPr>
                        <a:t>Moldova, Republic of</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smtClean="0">
                          <a:solidFill>
                            <a:srgbClr val="193B7F"/>
                          </a:solidFill>
                          <a:effectLst/>
                          <a:latin typeface="Calibri"/>
                        </a:rPr>
                        <a:t>September</a:t>
                      </a:r>
                      <a:r>
                        <a:rPr lang="en-GB" sz="1000" b="0" i="0" u="none" strike="noStrike" baseline="0" dirty="0" smtClean="0">
                          <a:solidFill>
                            <a:srgbClr val="193B7F"/>
                          </a:solidFill>
                          <a:effectLst/>
                          <a:latin typeface="Calibri"/>
                        </a:rPr>
                        <a:t> </a:t>
                      </a:r>
                      <a:r>
                        <a:rPr lang="en-GB" sz="1000" b="0" i="0" u="none" strike="noStrike" dirty="0" smtClean="0">
                          <a:solidFill>
                            <a:srgbClr val="193B7F"/>
                          </a:solidFill>
                          <a:effectLst/>
                          <a:latin typeface="Calibri"/>
                        </a:rPr>
                        <a:t>2013</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2015</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en-GB" sz="1000" b="0" i="0" u="none" strike="noStrike" dirty="0">
                          <a:solidFill>
                            <a:srgbClr val="193B7F"/>
                          </a:solidFill>
                          <a:effectLst/>
                          <a:latin typeface="Calibri"/>
                        </a:rPr>
                        <a:t>2019</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CD5B4"/>
                    </a:solidFill>
                  </a:tcPr>
                </a:tc>
                <a:extLst>
                  <a:ext uri="{0D108BD9-81ED-4DB2-BD59-A6C34878D82A}">
                    <a16:rowId xmlns:a16="http://schemas.microsoft.com/office/drawing/2014/main" xmlns="" val="10013"/>
                  </a:ext>
                </a:extLst>
              </a:tr>
              <a:tr h="157935">
                <a:tc>
                  <a:txBody>
                    <a:bodyPr/>
                    <a:lstStyle/>
                    <a:p>
                      <a:pPr algn="l" fontAlgn="b"/>
                      <a:r>
                        <a:rPr lang="en-GB" sz="1000" b="0" i="0" u="none" strike="noStrike" dirty="0">
                          <a:solidFill>
                            <a:srgbClr val="193B7F"/>
                          </a:solidFill>
                          <a:effectLst/>
                          <a:latin typeface="Calibri"/>
                        </a:rPr>
                        <a:t>Estonia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May 2014</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a16="http://schemas.microsoft.com/office/drawing/2014/main" xmlns="" val="10014"/>
                  </a:ext>
                </a:extLst>
              </a:tr>
              <a:tr h="157935">
                <a:tc>
                  <a:txBody>
                    <a:bodyPr/>
                    <a:lstStyle/>
                    <a:p>
                      <a:pPr algn="l" fontAlgn="b"/>
                      <a:r>
                        <a:rPr lang="en-GB" sz="1000" b="1" i="0" u="none" strike="noStrike" dirty="0">
                          <a:solidFill>
                            <a:srgbClr val="193B7F"/>
                          </a:solidFill>
                          <a:effectLst/>
                          <a:latin typeface="Calibri"/>
                        </a:rPr>
                        <a:t>Georgia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smtClean="0">
                          <a:solidFill>
                            <a:srgbClr val="193B7F"/>
                          </a:solidFill>
                          <a:effectLst/>
                          <a:latin typeface="Calibri"/>
                        </a:rPr>
                        <a:t>May 2014</a:t>
                      </a:r>
                      <a:endParaRPr lang="en-GB" sz="100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a16="http://schemas.microsoft.com/office/drawing/2014/main" xmlns="" val="10015"/>
                  </a:ext>
                </a:extLst>
              </a:tr>
              <a:tr h="157935">
                <a:tc>
                  <a:txBody>
                    <a:bodyPr/>
                    <a:lstStyle/>
                    <a:p>
                      <a:pPr algn="l" fontAlgn="b"/>
                      <a:r>
                        <a:rPr lang="en-GB" sz="1000" b="1" i="0" u="none" strike="noStrike" dirty="0">
                          <a:solidFill>
                            <a:srgbClr val="193B7F"/>
                          </a:solidFill>
                          <a:effectLst/>
                          <a:latin typeface="Calibri"/>
                        </a:rPr>
                        <a:t>Paraguay</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May 2014</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a16="http://schemas.microsoft.com/office/drawing/2014/main" xmlns="" val="10016"/>
                  </a:ext>
                </a:extLst>
              </a:tr>
              <a:tr h="157935">
                <a:tc>
                  <a:txBody>
                    <a:bodyPr/>
                    <a:lstStyle/>
                    <a:p>
                      <a:pPr algn="l" fontAlgn="b"/>
                      <a:r>
                        <a:rPr lang="en-GB" sz="1000" b="0" i="0" u="none" strike="noStrike" dirty="0">
                          <a:solidFill>
                            <a:srgbClr val="193B7F"/>
                          </a:solidFill>
                          <a:effectLst/>
                          <a:latin typeface="Calibri"/>
                        </a:rPr>
                        <a:t>Peru</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May 2014</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a16="http://schemas.microsoft.com/office/drawing/2014/main" xmlns="" val="10017"/>
                  </a:ext>
                </a:extLst>
              </a:tr>
              <a:tr h="157935">
                <a:tc>
                  <a:txBody>
                    <a:bodyPr/>
                    <a:lstStyle/>
                    <a:p>
                      <a:pPr algn="l" fontAlgn="b"/>
                      <a:r>
                        <a:rPr lang="en-GB" sz="1000" b="0" i="0" u="none" strike="noStrike" dirty="0">
                          <a:solidFill>
                            <a:srgbClr val="193B7F"/>
                          </a:solidFill>
                          <a:effectLst/>
                          <a:latin typeface="Calibri"/>
                        </a:rPr>
                        <a:t>Republic of Philippines</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December 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0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a16="http://schemas.microsoft.com/office/drawing/2014/main" xmlns="" val="10018"/>
                  </a:ext>
                </a:extLst>
              </a:tr>
              <a:tr h="157935">
                <a:tc>
                  <a:txBody>
                    <a:bodyPr/>
                    <a:lstStyle/>
                    <a:p>
                      <a:pPr algn="l" fontAlgn="b"/>
                      <a:r>
                        <a:rPr lang="en-GB" sz="1000" b="1" i="0" u="none" strike="noStrike" dirty="0">
                          <a:solidFill>
                            <a:srgbClr val="193B7F"/>
                          </a:solidFill>
                          <a:effectLst/>
                          <a:latin typeface="Calibri"/>
                        </a:rPr>
                        <a:t>Bolivia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dirty="0">
                          <a:solidFill>
                            <a:srgbClr val="193B7F"/>
                          </a:solidFill>
                          <a:effectLst/>
                          <a:latin typeface="Calibri"/>
                        </a:rPr>
                        <a:t>July 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a:solidFill>
                            <a:srgbClr val="193B7F"/>
                          </a:solidFill>
                          <a:effectLst/>
                          <a:latin typeface="Calibri"/>
                        </a:rPr>
                        <a:t>2018</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dirty="0">
                          <a:solidFill>
                            <a:srgbClr val="193B7F"/>
                          </a:solidFill>
                          <a:effectLst/>
                          <a:latin typeface="Calibri"/>
                        </a:rPr>
                        <a:t>2022</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19"/>
                  </a:ext>
                </a:extLst>
              </a:tr>
              <a:tr h="157935">
                <a:tc>
                  <a:txBody>
                    <a:bodyPr/>
                    <a:lstStyle/>
                    <a:p>
                      <a:pPr algn="l" fontAlgn="b"/>
                      <a:r>
                        <a:rPr lang="en-GB" sz="1000" b="1" i="0" u="none" strike="noStrike" dirty="0">
                          <a:solidFill>
                            <a:srgbClr val="193B7F"/>
                          </a:solidFill>
                          <a:effectLst/>
                          <a:latin typeface="Calibri"/>
                        </a:rPr>
                        <a:t>Bosnia </a:t>
                      </a:r>
                      <a:r>
                        <a:rPr lang="en-GB" sz="1000" b="1" i="0" u="none" strike="noStrike" dirty="0" smtClean="0">
                          <a:solidFill>
                            <a:srgbClr val="193B7F"/>
                          </a:solidFill>
                          <a:effectLst/>
                          <a:latin typeface="Calibri"/>
                        </a:rPr>
                        <a:t>and Herzegovina</a:t>
                      </a:r>
                      <a:endParaRPr lang="en-GB" sz="1000" b="1" i="0" u="none" strike="noStrike" dirty="0">
                        <a:solidFill>
                          <a:srgbClr val="193B7F"/>
                        </a:solidFill>
                        <a:effectLst/>
                        <a:latin typeface="Calibri"/>
                      </a:endParaRP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dirty="0">
                          <a:solidFill>
                            <a:srgbClr val="193B7F"/>
                          </a:solidFill>
                          <a:effectLst/>
                          <a:latin typeface="Calibri"/>
                        </a:rPr>
                        <a:t>May 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a:solidFill>
                            <a:srgbClr val="193B7F"/>
                          </a:solidFill>
                          <a:effectLst/>
                          <a:latin typeface="Calibri"/>
                        </a:rPr>
                        <a:t>2018</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dirty="0">
                          <a:solidFill>
                            <a:srgbClr val="193B7F"/>
                          </a:solidFill>
                          <a:effectLst/>
                          <a:latin typeface="Calibri"/>
                        </a:rPr>
                        <a:t>2022</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20"/>
                  </a:ext>
                </a:extLst>
              </a:tr>
              <a:tr h="157935">
                <a:tc>
                  <a:txBody>
                    <a:bodyPr/>
                    <a:lstStyle/>
                    <a:p>
                      <a:pPr algn="l" fontAlgn="b"/>
                      <a:r>
                        <a:rPr lang="en-GB" sz="1000" b="1" i="0" u="none" strike="noStrike" dirty="0">
                          <a:solidFill>
                            <a:srgbClr val="193B7F"/>
                          </a:solidFill>
                          <a:effectLst/>
                          <a:latin typeface="Calibri"/>
                        </a:rPr>
                        <a:t>Montenegro</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dirty="0">
                          <a:solidFill>
                            <a:srgbClr val="193B7F"/>
                          </a:solidFill>
                          <a:effectLst/>
                          <a:latin typeface="Calibri"/>
                        </a:rPr>
                        <a:t>August 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a:solidFill>
                            <a:srgbClr val="193B7F"/>
                          </a:solidFill>
                          <a:effectLst/>
                          <a:latin typeface="Calibri"/>
                        </a:rPr>
                        <a:t>2018</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ctr"/>
                      <a:r>
                        <a:rPr lang="en-GB" sz="1000" b="0" i="0" u="none" strike="noStrike" dirty="0">
                          <a:solidFill>
                            <a:srgbClr val="193B7F"/>
                          </a:solidFill>
                          <a:effectLst/>
                          <a:latin typeface="Calibri"/>
                        </a:rPr>
                        <a:t>2022</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21"/>
                  </a:ext>
                </a:extLst>
              </a:tr>
            </a:tbl>
          </a:graphicData>
        </a:graphic>
      </p:graphicFrame>
      <p:sp>
        <p:nvSpPr>
          <p:cNvPr id="32" name="Right Brace 31"/>
          <p:cNvSpPr/>
          <p:nvPr/>
        </p:nvSpPr>
        <p:spPr>
          <a:xfrm>
            <a:off x="8185943" y="4299942"/>
            <a:ext cx="617495" cy="449511"/>
          </a:xfrm>
          <a:prstGeom prst="righ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3" name="TextBox 32"/>
          <p:cNvSpPr txBox="1"/>
          <p:nvPr/>
        </p:nvSpPr>
        <p:spPr>
          <a:xfrm>
            <a:off x="8820472" y="3723878"/>
            <a:ext cx="288032" cy="307777"/>
          </a:xfrm>
          <a:prstGeom prst="rect">
            <a:avLst/>
          </a:prstGeom>
          <a:noFill/>
        </p:spPr>
        <p:txBody>
          <a:bodyPr wrap="square" rtlCol="0">
            <a:spAutoFit/>
          </a:bodyPr>
          <a:lstStyle/>
          <a:p>
            <a:r>
              <a:rPr lang="en-GB" sz="1400" b="1" dirty="0" smtClean="0">
                <a:solidFill>
                  <a:srgbClr val="C00000"/>
                </a:solidFill>
              </a:rPr>
              <a:t>2</a:t>
            </a:r>
            <a:endParaRPr lang="en-GB" sz="1400" b="1" dirty="0">
              <a:solidFill>
                <a:srgbClr val="C00000"/>
              </a:solidFill>
            </a:endParaRPr>
          </a:p>
        </p:txBody>
      </p:sp>
      <p:sp>
        <p:nvSpPr>
          <p:cNvPr id="5" name="Rectangle 4"/>
          <p:cNvSpPr/>
          <p:nvPr/>
        </p:nvSpPr>
        <p:spPr>
          <a:xfrm>
            <a:off x="2915816" y="3565247"/>
            <a:ext cx="1656000" cy="380999"/>
          </a:xfrm>
          <a:prstGeom prst="rect">
            <a:avLst/>
          </a:prstGeom>
          <a:noFill/>
          <a:ln w="12700">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17" name="Rectangle 16"/>
          <p:cNvSpPr/>
          <p:nvPr/>
        </p:nvSpPr>
        <p:spPr>
          <a:xfrm>
            <a:off x="2915816" y="2897567"/>
            <a:ext cx="1656000" cy="523472"/>
          </a:xfrm>
          <a:prstGeom prst="rect">
            <a:avLst/>
          </a:prstGeom>
          <a:noFill/>
          <a:ln w="12700">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18" name="Rectangle 17"/>
          <p:cNvSpPr/>
          <p:nvPr/>
        </p:nvSpPr>
        <p:spPr>
          <a:xfrm>
            <a:off x="2915816" y="2065842"/>
            <a:ext cx="1656000" cy="172025"/>
          </a:xfrm>
          <a:prstGeom prst="rect">
            <a:avLst/>
          </a:prstGeom>
          <a:noFill/>
          <a:ln w="12700">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19" name="Rectangle 18"/>
          <p:cNvSpPr/>
          <p:nvPr/>
        </p:nvSpPr>
        <p:spPr>
          <a:xfrm>
            <a:off x="107141" y="1759917"/>
            <a:ext cx="1960525" cy="432048"/>
          </a:xfrm>
          <a:prstGeom prst="rect">
            <a:avLst/>
          </a:prstGeom>
          <a:noFill/>
          <a:ln w="31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fr-FR" sz="1200" dirty="0" smtClean="0">
                <a:solidFill>
                  <a:schemeClr val="tx1"/>
                </a:solidFill>
              </a:rPr>
              <a:t>6 Micro-CEEMS are </a:t>
            </a:r>
            <a:r>
              <a:rPr lang="fr-FR" sz="1100" dirty="0" err="1" smtClean="0">
                <a:solidFill>
                  <a:schemeClr val="tx1"/>
                </a:solidFill>
              </a:rPr>
              <a:t>already</a:t>
            </a:r>
            <a:r>
              <a:rPr lang="fr-FR" sz="1200" dirty="0" smtClean="0">
                <a:solidFill>
                  <a:schemeClr val="tx1"/>
                </a:solidFill>
              </a:rPr>
              <a:t> on escalator</a:t>
            </a:r>
            <a:endParaRPr lang="fr-FR" sz="1200" dirty="0">
              <a:solidFill>
                <a:schemeClr val="tx1"/>
              </a:solidFill>
            </a:endParaRPr>
          </a:p>
        </p:txBody>
      </p:sp>
      <p:cxnSp>
        <p:nvCxnSpPr>
          <p:cNvPr id="13" name="Elbow Connector 12"/>
          <p:cNvCxnSpPr>
            <a:stCxn id="19" idx="3"/>
            <a:endCxn id="17" idx="1"/>
          </p:cNvCxnSpPr>
          <p:nvPr/>
        </p:nvCxnSpPr>
        <p:spPr>
          <a:xfrm>
            <a:off x="2067666" y="1975941"/>
            <a:ext cx="848150" cy="1183362"/>
          </a:xfrm>
          <a:prstGeom prst="bentConnector3">
            <a:avLst>
              <a:gd name="adj1" fmla="val 50000"/>
            </a:avLst>
          </a:prstGeom>
          <a:ln w="3175">
            <a:solidFill>
              <a:srgbClr val="C00000"/>
            </a:solidFill>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15" name="Elbow Connector 14"/>
          <p:cNvCxnSpPr>
            <a:stCxn id="19" idx="3"/>
            <a:endCxn id="5" idx="1"/>
          </p:cNvCxnSpPr>
          <p:nvPr/>
        </p:nvCxnSpPr>
        <p:spPr>
          <a:xfrm>
            <a:off x="2067666" y="1975941"/>
            <a:ext cx="848150" cy="1779806"/>
          </a:xfrm>
          <a:prstGeom prst="bentConnector3">
            <a:avLst>
              <a:gd name="adj1" fmla="val 50000"/>
            </a:avLst>
          </a:prstGeom>
          <a:ln w="3175">
            <a:solidFill>
              <a:srgbClr val="C00000"/>
            </a:solidFill>
            <a:headEnd type="oval" w="med" len="med"/>
            <a:tailEnd type="triangle" w="med" len="med"/>
          </a:ln>
        </p:spPr>
        <p:style>
          <a:lnRef idx="1">
            <a:schemeClr val="accent2"/>
          </a:lnRef>
          <a:fillRef idx="0">
            <a:schemeClr val="accent2"/>
          </a:fillRef>
          <a:effectRef idx="0">
            <a:schemeClr val="accent2"/>
          </a:effectRef>
          <a:fontRef idx="minor">
            <a:schemeClr val="tx1"/>
          </a:fontRef>
        </p:style>
      </p:cxnSp>
      <p:sp>
        <p:nvSpPr>
          <p:cNvPr id="34" name="Rectangle 33"/>
          <p:cNvSpPr/>
          <p:nvPr/>
        </p:nvSpPr>
        <p:spPr>
          <a:xfrm>
            <a:off x="107140" y="2328688"/>
            <a:ext cx="1960525" cy="547353"/>
          </a:xfrm>
          <a:prstGeom prst="rect">
            <a:avLst/>
          </a:prstGeom>
          <a:ln w="3175">
            <a:solidFill>
              <a:srgbClr val="9BBB59"/>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100" dirty="0" smtClean="0">
                <a:solidFill>
                  <a:schemeClr val="tx1"/>
                </a:solidFill>
              </a:rPr>
              <a:t>3 Micro-CEEMS </a:t>
            </a:r>
            <a:r>
              <a:rPr lang="fr-FR" sz="1100" dirty="0" err="1" smtClean="0">
                <a:solidFill>
                  <a:schemeClr val="tx1"/>
                </a:solidFill>
              </a:rPr>
              <a:t>will</a:t>
            </a:r>
            <a:r>
              <a:rPr lang="fr-FR" sz="1100" dirty="0" smtClean="0">
                <a:solidFill>
                  <a:schemeClr val="tx1"/>
                </a:solidFill>
              </a:rPr>
              <a:t> </a:t>
            </a:r>
            <a:r>
              <a:rPr lang="fr-FR" sz="1100" dirty="0" err="1" smtClean="0">
                <a:solidFill>
                  <a:schemeClr val="tx1"/>
                </a:solidFill>
              </a:rPr>
              <a:t>be</a:t>
            </a:r>
            <a:r>
              <a:rPr lang="fr-FR" sz="1100" dirty="0" smtClean="0">
                <a:solidFill>
                  <a:schemeClr val="tx1"/>
                </a:solidFill>
              </a:rPr>
              <a:t> on escalator in 2018</a:t>
            </a:r>
            <a:endParaRPr lang="fr-FR" sz="1100" dirty="0">
              <a:solidFill>
                <a:schemeClr val="tx1"/>
              </a:solidFill>
            </a:endParaRPr>
          </a:p>
        </p:txBody>
      </p:sp>
      <p:sp>
        <p:nvSpPr>
          <p:cNvPr id="35" name="Rectangle 34"/>
          <p:cNvSpPr/>
          <p:nvPr/>
        </p:nvSpPr>
        <p:spPr>
          <a:xfrm>
            <a:off x="2915816" y="4275260"/>
            <a:ext cx="1656000" cy="547341"/>
          </a:xfrm>
          <a:prstGeom prst="rect">
            <a:avLst/>
          </a:prstGeom>
          <a:noFill/>
          <a:ln w="12700">
            <a:solidFill>
              <a:srgbClr val="9BBB59"/>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cxnSp>
        <p:nvCxnSpPr>
          <p:cNvPr id="12" name="Elbow Connector 11"/>
          <p:cNvCxnSpPr>
            <a:stCxn id="34" idx="3"/>
            <a:endCxn id="35" idx="1"/>
          </p:cNvCxnSpPr>
          <p:nvPr/>
        </p:nvCxnSpPr>
        <p:spPr>
          <a:xfrm>
            <a:off x="2067665" y="2602365"/>
            <a:ext cx="848151" cy="1946566"/>
          </a:xfrm>
          <a:prstGeom prst="bentConnector3">
            <a:avLst>
              <a:gd name="adj1" fmla="val 20801"/>
            </a:avLst>
          </a:prstGeom>
          <a:ln w="3175">
            <a:solidFill>
              <a:srgbClr val="9BBB59"/>
            </a:solidFill>
            <a:headEnd type="oval" w="med" len="med"/>
            <a:tailEnd type="triangle" w="med" len="med"/>
          </a:ln>
        </p:spPr>
        <p:style>
          <a:lnRef idx="1">
            <a:schemeClr val="accent3"/>
          </a:lnRef>
          <a:fillRef idx="0">
            <a:schemeClr val="accent3"/>
          </a:fillRef>
          <a:effectRef idx="0">
            <a:schemeClr val="accent3"/>
          </a:effectRef>
          <a:fontRef idx="minor">
            <a:schemeClr val="tx1"/>
          </a:fontRef>
        </p:style>
      </p:cxnSp>
      <p:cxnSp>
        <p:nvCxnSpPr>
          <p:cNvPr id="38" name="Elbow Connector 37"/>
          <p:cNvCxnSpPr>
            <a:stCxn id="19" idx="3"/>
            <a:endCxn id="18" idx="1"/>
          </p:cNvCxnSpPr>
          <p:nvPr/>
        </p:nvCxnSpPr>
        <p:spPr>
          <a:xfrm>
            <a:off x="2067666" y="1975941"/>
            <a:ext cx="848150" cy="175914"/>
          </a:xfrm>
          <a:prstGeom prst="bentConnector3">
            <a:avLst>
              <a:gd name="adj1" fmla="val 50000"/>
            </a:avLst>
          </a:prstGeom>
          <a:ln w="3175">
            <a:solidFill>
              <a:srgbClr val="C00000"/>
            </a:solidFill>
            <a:headEnd type="oval" w="med" len="med"/>
            <a:tailEnd type="triangle" w="med" len="med"/>
          </a:ln>
        </p:spPr>
        <p:style>
          <a:lnRef idx="1">
            <a:schemeClr val="accent2"/>
          </a:lnRef>
          <a:fillRef idx="0">
            <a:schemeClr val="accent2"/>
          </a:fillRef>
          <a:effectRef idx="0">
            <a:schemeClr val="accent2"/>
          </a:effectRef>
          <a:fontRef idx="minor">
            <a:schemeClr val="tx1"/>
          </a:fontRef>
        </p:style>
      </p:cxnSp>
      <p:sp>
        <p:nvSpPr>
          <p:cNvPr id="43" name="TextBox 42"/>
          <p:cNvSpPr txBox="1"/>
          <p:nvPr/>
        </p:nvSpPr>
        <p:spPr>
          <a:xfrm>
            <a:off x="107141" y="948372"/>
            <a:ext cx="2822669" cy="646331"/>
          </a:xfrm>
          <a:prstGeom prst="rect">
            <a:avLst/>
          </a:prstGeom>
          <a:noFill/>
          <a:ln w="3175">
            <a:solidFill>
              <a:schemeClr val="bg1">
                <a:lumMod val="65000"/>
              </a:schemeClr>
            </a:solidFill>
          </a:ln>
          <a:effectLst/>
        </p:spPr>
        <p:txBody>
          <a:bodyPr wrap="square" rtlCol="0">
            <a:spAutoFit/>
          </a:bodyPr>
          <a:lstStyle/>
          <a:p>
            <a:pPr algn="just"/>
            <a:r>
              <a:rPr lang="en-GB" sz="1200" b="1" dirty="0" smtClean="0">
                <a:solidFill>
                  <a:srgbClr val="193B7F"/>
                </a:solidFill>
              </a:rPr>
              <a:t>RESOLUTION 4 of the 24</a:t>
            </a:r>
            <a:r>
              <a:rPr lang="en-GB" sz="1200" b="1" baseline="30000" dirty="0" smtClean="0">
                <a:solidFill>
                  <a:srgbClr val="193B7F"/>
                </a:solidFill>
              </a:rPr>
              <a:t>th</a:t>
            </a:r>
            <a:r>
              <a:rPr lang="en-GB" sz="1200" b="1" dirty="0" smtClean="0">
                <a:solidFill>
                  <a:srgbClr val="193B7F"/>
                </a:solidFill>
              </a:rPr>
              <a:t> CGPM (2011): </a:t>
            </a:r>
            <a:r>
              <a:rPr lang="en-GB" sz="1200" dirty="0" smtClean="0">
                <a:solidFill>
                  <a:srgbClr val="193B7F"/>
                </a:solidFill>
              </a:rPr>
              <a:t>Associates who have been encouraged to become a Member States</a:t>
            </a:r>
            <a:endParaRPr lang="en-GB" sz="1200" dirty="0">
              <a:solidFill>
                <a:srgbClr val="193B7F"/>
              </a:solidFill>
            </a:endParaRPr>
          </a:p>
        </p:txBody>
      </p:sp>
      <p:sp>
        <p:nvSpPr>
          <p:cNvPr id="36" name="TextBox 35"/>
          <p:cNvSpPr txBox="1"/>
          <p:nvPr/>
        </p:nvSpPr>
        <p:spPr>
          <a:xfrm>
            <a:off x="107138" y="2931790"/>
            <a:ext cx="1960528" cy="1631216"/>
          </a:xfrm>
          <a:prstGeom prst="rect">
            <a:avLst/>
          </a:prstGeom>
          <a:noFill/>
          <a:ln w="3175">
            <a:solidFill>
              <a:srgbClr val="C00000"/>
            </a:solidFill>
          </a:ln>
        </p:spPr>
        <p:txBody>
          <a:bodyPr wrap="square" rtlCol="0">
            <a:spAutoFit/>
          </a:bodyPr>
          <a:lstStyle/>
          <a:p>
            <a:r>
              <a:rPr lang="en-GB" sz="1200" b="1" dirty="0" smtClean="0">
                <a:solidFill>
                  <a:srgbClr val="193B7F"/>
                </a:solidFill>
              </a:rPr>
              <a:t>Discussions of AS to MS:</a:t>
            </a:r>
          </a:p>
          <a:p>
            <a:r>
              <a:rPr lang="en-GB" sz="1100" dirty="0" smtClean="0">
                <a:solidFill>
                  <a:srgbClr val="193B7F"/>
                </a:solidFill>
              </a:rPr>
              <a:t>Belarus</a:t>
            </a:r>
          </a:p>
          <a:p>
            <a:r>
              <a:rPr lang="en-GB" sz="1100" dirty="0" smtClean="0">
                <a:solidFill>
                  <a:srgbClr val="193B7F"/>
                </a:solidFill>
              </a:rPr>
              <a:t>Costa Rica</a:t>
            </a:r>
          </a:p>
          <a:p>
            <a:r>
              <a:rPr lang="en-GB" sz="1100" dirty="0" smtClean="0">
                <a:solidFill>
                  <a:srgbClr val="193B7F"/>
                </a:solidFill>
              </a:rPr>
              <a:t>Ecuador</a:t>
            </a:r>
          </a:p>
          <a:p>
            <a:r>
              <a:rPr lang="en-GB" sz="1100" dirty="0" smtClean="0">
                <a:solidFill>
                  <a:srgbClr val="193B7F"/>
                </a:solidFill>
              </a:rPr>
              <a:t>Panama</a:t>
            </a:r>
          </a:p>
          <a:p>
            <a:r>
              <a:rPr lang="en-GB" sz="1100" dirty="0" smtClean="0">
                <a:solidFill>
                  <a:srgbClr val="193B7F"/>
                </a:solidFill>
              </a:rPr>
              <a:t>Ukraine</a:t>
            </a:r>
          </a:p>
          <a:p>
            <a:r>
              <a:rPr lang="en-GB" sz="1100" dirty="0" smtClean="0">
                <a:solidFill>
                  <a:srgbClr val="193B7F"/>
                </a:solidFill>
              </a:rPr>
              <a:t>Paraguay</a:t>
            </a:r>
          </a:p>
          <a:p>
            <a:r>
              <a:rPr lang="en-GB" sz="1100" dirty="0" smtClean="0">
                <a:solidFill>
                  <a:srgbClr val="193B7F"/>
                </a:solidFill>
              </a:rPr>
              <a:t>Bosnia and Herzegovina</a:t>
            </a:r>
          </a:p>
          <a:p>
            <a:r>
              <a:rPr lang="en-GB" sz="1100" dirty="0" smtClean="0">
                <a:solidFill>
                  <a:srgbClr val="193B7F"/>
                </a:solidFill>
              </a:rPr>
              <a:t>Montenegro</a:t>
            </a:r>
            <a:endParaRPr lang="en-GB" sz="1100" dirty="0">
              <a:solidFill>
                <a:srgbClr val="193B7F"/>
              </a:solidFill>
            </a:endParaRPr>
          </a:p>
        </p:txBody>
      </p:sp>
    </p:spTree>
    <p:extLst>
      <p:ext uri="{BB962C8B-B14F-4D97-AF65-F5344CB8AC3E}">
        <p14:creationId xmlns:p14="http://schemas.microsoft.com/office/powerpoint/2010/main" val="26868197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a:t>
            </a:r>
            <a:r>
              <a:rPr lang="en-GB" i="1" dirty="0" smtClean="0"/>
              <a:t> ‘encouragement</a:t>
            </a:r>
            <a:r>
              <a:rPr lang="en-GB" i="1" dirty="0"/>
              <a:t>’ </a:t>
            </a:r>
            <a:r>
              <a:rPr lang="en-GB" dirty="0" smtClean="0"/>
              <a:t>criteria in practice (2018)</a:t>
            </a:r>
            <a:endParaRPr lang="en-GB" dirty="0"/>
          </a:p>
        </p:txBody>
      </p:sp>
      <p:sp>
        <p:nvSpPr>
          <p:cNvPr id="24" name="Right Brace 23"/>
          <p:cNvSpPr/>
          <p:nvPr/>
        </p:nvSpPr>
        <p:spPr>
          <a:xfrm>
            <a:off x="7965664" y="1923678"/>
            <a:ext cx="566776" cy="1872208"/>
          </a:xfrm>
          <a:prstGeom prst="righ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 name="Right Brace 24"/>
          <p:cNvSpPr/>
          <p:nvPr/>
        </p:nvSpPr>
        <p:spPr>
          <a:xfrm>
            <a:off x="7959896" y="3867894"/>
            <a:ext cx="572544" cy="707504"/>
          </a:xfrm>
          <a:prstGeom prst="righ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6" name="TextBox 25"/>
          <p:cNvSpPr txBox="1"/>
          <p:nvPr/>
        </p:nvSpPr>
        <p:spPr>
          <a:xfrm>
            <a:off x="8532440" y="2696021"/>
            <a:ext cx="288032" cy="307777"/>
          </a:xfrm>
          <a:prstGeom prst="rect">
            <a:avLst/>
          </a:prstGeom>
          <a:noFill/>
        </p:spPr>
        <p:txBody>
          <a:bodyPr wrap="square" rtlCol="0">
            <a:spAutoFit/>
          </a:bodyPr>
          <a:lstStyle/>
          <a:p>
            <a:r>
              <a:rPr lang="en-GB" sz="1400" b="1" dirty="0" smtClean="0">
                <a:solidFill>
                  <a:srgbClr val="C00000"/>
                </a:solidFill>
              </a:rPr>
              <a:t>5</a:t>
            </a:r>
            <a:endParaRPr lang="en-GB" sz="1400" b="1" dirty="0">
              <a:solidFill>
                <a:srgbClr val="C00000"/>
              </a:solidFill>
            </a:endParaRPr>
          </a:p>
        </p:txBody>
      </p:sp>
      <p:sp>
        <p:nvSpPr>
          <p:cNvPr id="27" name="TextBox 26"/>
          <p:cNvSpPr txBox="1"/>
          <p:nvPr/>
        </p:nvSpPr>
        <p:spPr>
          <a:xfrm>
            <a:off x="7884368" y="1161799"/>
            <a:ext cx="1224136" cy="276999"/>
          </a:xfrm>
          <a:prstGeom prst="rect">
            <a:avLst/>
          </a:prstGeom>
          <a:noFill/>
        </p:spPr>
        <p:txBody>
          <a:bodyPr wrap="square" rtlCol="0">
            <a:spAutoFit/>
          </a:bodyPr>
          <a:lstStyle/>
          <a:p>
            <a:pPr algn="ctr"/>
            <a:r>
              <a:rPr lang="en-GB" sz="1200" dirty="0" smtClean="0">
                <a:solidFill>
                  <a:srgbClr val="C00000"/>
                </a:solidFill>
              </a:rPr>
              <a:t>Step on ladder:</a:t>
            </a:r>
            <a:endParaRPr lang="en-GB" sz="1200" dirty="0">
              <a:solidFill>
                <a:srgbClr val="C00000"/>
              </a:solidFill>
            </a:endParaRPr>
          </a:p>
        </p:txBody>
      </p:sp>
      <p:sp>
        <p:nvSpPr>
          <p:cNvPr id="29" name="TextBox 28"/>
          <p:cNvSpPr txBox="1"/>
          <p:nvPr/>
        </p:nvSpPr>
        <p:spPr>
          <a:xfrm>
            <a:off x="8532440" y="4064173"/>
            <a:ext cx="288032" cy="307777"/>
          </a:xfrm>
          <a:prstGeom prst="rect">
            <a:avLst/>
          </a:prstGeom>
          <a:noFill/>
        </p:spPr>
        <p:txBody>
          <a:bodyPr wrap="square" rtlCol="0">
            <a:spAutoFit/>
          </a:bodyPr>
          <a:lstStyle/>
          <a:p>
            <a:r>
              <a:rPr lang="en-GB" sz="1400" b="1" dirty="0" smtClean="0">
                <a:solidFill>
                  <a:srgbClr val="C00000"/>
                </a:solidFill>
              </a:rPr>
              <a:t>3</a:t>
            </a:r>
            <a:endParaRPr lang="en-GB" sz="1400" b="1" dirty="0">
              <a:solidFill>
                <a:srgbClr val="C00000"/>
              </a:solidFill>
            </a:endParaRPr>
          </a:p>
        </p:txBody>
      </p:sp>
      <p:graphicFrame>
        <p:nvGraphicFramePr>
          <p:cNvPr id="31" name="Table 30"/>
          <p:cNvGraphicFramePr>
            <a:graphicFrameLocks noGrp="1"/>
          </p:cNvGraphicFramePr>
          <p:nvPr>
            <p:extLst>
              <p:ext uri="{D42A27DB-BD31-4B8C-83A1-F6EECF244321}">
                <p14:modId xmlns:p14="http://schemas.microsoft.com/office/powerpoint/2010/main" val="420773039"/>
              </p:ext>
            </p:extLst>
          </p:nvPr>
        </p:nvGraphicFramePr>
        <p:xfrm>
          <a:off x="3260742" y="1059581"/>
          <a:ext cx="4625386" cy="3515819"/>
        </p:xfrm>
        <a:graphic>
          <a:graphicData uri="http://schemas.openxmlformats.org/drawingml/2006/table">
            <a:tbl>
              <a:tblPr/>
              <a:tblGrid>
                <a:gridCol w="1687978">
                  <a:extLst>
                    <a:ext uri="{9D8B030D-6E8A-4147-A177-3AD203B41FA5}">
                      <a16:colId xmlns="" xmlns:a16="http://schemas.microsoft.com/office/drawing/2014/main" val="20000"/>
                    </a:ext>
                  </a:extLst>
                </a:gridCol>
                <a:gridCol w="1412755">
                  <a:extLst>
                    <a:ext uri="{9D8B030D-6E8A-4147-A177-3AD203B41FA5}">
                      <a16:colId xmlns="" xmlns:a16="http://schemas.microsoft.com/office/drawing/2014/main" val="20001"/>
                    </a:ext>
                  </a:extLst>
                </a:gridCol>
                <a:gridCol w="662499">
                  <a:extLst>
                    <a:ext uri="{9D8B030D-6E8A-4147-A177-3AD203B41FA5}">
                      <a16:colId xmlns="" xmlns:a16="http://schemas.microsoft.com/office/drawing/2014/main" val="20002"/>
                    </a:ext>
                  </a:extLst>
                </a:gridCol>
                <a:gridCol w="862154">
                  <a:extLst>
                    <a:ext uri="{9D8B030D-6E8A-4147-A177-3AD203B41FA5}">
                      <a16:colId xmlns="" xmlns:a16="http://schemas.microsoft.com/office/drawing/2014/main" val="20003"/>
                    </a:ext>
                  </a:extLst>
                </a:gridCol>
              </a:tblGrid>
              <a:tr h="585968">
                <a:tc rowSpan="2">
                  <a:txBody>
                    <a:bodyPr/>
                    <a:lstStyle/>
                    <a:p>
                      <a:pPr algn="ctr" fontAlgn="ctr"/>
                      <a:r>
                        <a:rPr lang="en-GB" sz="1200" b="1" i="0" u="none" strike="noStrike" dirty="0" smtClean="0">
                          <a:solidFill>
                            <a:srgbClr val="193B7F"/>
                          </a:solidFill>
                          <a:effectLst/>
                          <a:latin typeface="Calibri"/>
                        </a:rPr>
                        <a:t>Associate State</a:t>
                      </a:r>
                      <a:endParaRPr lang="en-GB" sz="1200" b="1" i="0" u="none" strike="noStrike" dirty="0">
                        <a:solidFill>
                          <a:srgbClr val="193B7F"/>
                        </a:solidFill>
                        <a:effectLst/>
                        <a:latin typeface="Calibri"/>
                      </a:endParaRPr>
                    </a:p>
                  </a:txBody>
                  <a:tcPr marL="5724" marR="5724" marT="5724"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rowSpan="2">
                  <a:txBody>
                    <a:bodyPr/>
                    <a:lstStyle/>
                    <a:p>
                      <a:pPr algn="ctr" fontAlgn="ctr"/>
                      <a:r>
                        <a:rPr lang="en-GB" sz="1200" b="1" i="0" u="none" strike="noStrike" dirty="0">
                          <a:solidFill>
                            <a:srgbClr val="193B7F"/>
                          </a:solidFill>
                          <a:effectLst/>
                          <a:latin typeface="Calibri"/>
                        </a:rPr>
                        <a:t>Date meeting criteria</a:t>
                      </a:r>
                    </a:p>
                  </a:txBody>
                  <a:tcPr marL="5724" marR="5724" marT="5724"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gridSpan="2">
                  <a:txBody>
                    <a:bodyPr/>
                    <a:lstStyle/>
                    <a:p>
                      <a:pPr algn="ctr" fontAlgn="ctr"/>
                      <a:r>
                        <a:rPr lang="en-GB" sz="1200" b="1" i="0" u="none" strike="noStrike" dirty="0">
                          <a:solidFill>
                            <a:srgbClr val="193B7F"/>
                          </a:solidFill>
                          <a:effectLst/>
                          <a:latin typeface="Calibri"/>
                        </a:rPr>
                        <a:t>Period of increasing subscription</a:t>
                      </a:r>
                    </a:p>
                  </a:txBody>
                  <a:tcPr marL="5724" marR="5724" marT="5724"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hMerge="1">
                  <a:txBody>
                    <a:bodyPr/>
                    <a:lstStyle/>
                    <a:p>
                      <a:endParaRPr lang="en-GB"/>
                    </a:p>
                  </a:txBody>
                  <a:tcPr/>
                </a:tc>
                <a:extLst>
                  <a:ext uri="{0D108BD9-81ED-4DB2-BD59-A6C34878D82A}">
                    <a16:rowId xmlns="" xmlns:a16="http://schemas.microsoft.com/office/drawing/2014/main" val="10000"/>
                  </a:ext>
                </a:extLst>
              </a:tr>
              <a:tr h="268969">
                <a:tc vMerge="1">
                  <a:txBody>
                    <a:bodyPr/>
                    <a:lstStyle/>
                    <a:p>
                      <a:endParaRPr lang="en-GB"/>
                    </a:p>
                  </a:txBody>
                  <a:tcPr/>
                </a:tc>
                <a:tc vMerge="1">
                  <a:txBody>
                    <a:bodyPr/>
                    <a:lstStyle/>
                    <a:p>
                      <a:endParaRPr lang="en-GB"/>
                    </a:p>
                  </a:txBody>
                  <a:tcPr/>
                </a:tc>
                <a:tc>
                  <a:txBody>
                    <a:bodyPr/>
                    <a:lstStyle/>
                    <a:p>
                      <a:pPr algn="ctr" fontAlgn="b"/>
                      <a:r>
                        <a:rPr lang="en-GB" sz="1200" b="1" i="0" u="none" strike="noStrike" dirty="0" smtClean="0">
                          <a:solidFill>
                            <a:srgbClr val="193B7F"/>
                          </a:solidFill>
                          <a:effectLst/>
                          <a:latin typeface="Calibri"/>
                        </a:rPr>
                        <a:t>Start</a:t>
                      </a:r>
                      <a:endParaRPr lang="en-GB" sz="1200" b="1" i="0" u="none" strike="noStrike" dirty="0">
                        <a:solidFill>
                          <a:srgbClr val="193B7F"/>
                        </a:solidFill>
                        <a:effectLst/>
                        <a:latin typeface="Calibri"/>
                      </a:endParaRPr>
                    </a:p>
                  </a:txBody>
                  <a:tcPr marL="5724" marR="5724" marT="5724" marB="0" anchor="b">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tc>
                  <a:txBody>
                    <a:bodyPr/>
                    <a:lstStyle/>
                    <a:p>
                      <a:pPr algn="ctr" fontAlgn="b"/>
                      <a:r>
                        <a:rPr lang="en-GB" sz="1200" b="1" i="0" u="none" strike="noStrike" dirty="0" smtClean="0">
                          <a:solidFill>
                            <a:srgbClr val="193B7F"/>
                          </a:solidFill>
                          <a:effectLst/>
                          <a:latin typeface="Calibri"/>
                        </a:rPr>
                        <a:t>90% MS</a:t>
                      </a:r>
                      <a:endParaRPr lang="en-GB" sz="1200" b="1" i="0" u="none" strike="noStrike" dirty="0">
                        <a:solidFill>
                          <a:srgbClr val="193B7F"/>
                        </a:solidFill>
                        <a:effectLst/>
                        <a:latin typeface="Calibri"/>
                      </a:endParaRPr>
                    </a:p>
                  </a:txBody>
                  <a:tcPr marL="5724" marR="5724" marT="5724" marB="0" anchor="b">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CE6F1"/>
                    </a:solidFill>
                  </a:tcPr>
                </a:tc>
                <a:extLst>
                  <a:ext uri="{0D108BD9-81ED-4DB2-BD59-A6C34878D82A}">
                    <a16:rowId xmlns="" xmlns:a16="http://schemas.microsoft.com/office/drawing/2014/main" val="10001"/>
                  </a:ext>
                </a:extLst>
              </a:tr>
              <a:tr h="240152">
                <a:tc>
                  <a:txBody>
                    <a:bodyPr/>
                    <a:lstStyle/>
                    <a:p>
                      <a:pPr algn="l" fontAlgn="b"/>
                      <a:r>
                        <a:rPr lang="en-GB" sz="1050" b="0" i="0" u="none" strike="noStrike" dirty="0">
                          <a:solidFill>
                            <a:srgbClr val="193B7F"/>
                          </a:solidFill>
                          <a:effectLst/>
                          <a:latin typeface="Calibri"/>
                        </a:rPr>
                        <a:t>Belarus</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smtClean="0">
                          <a:solidFill>
                            <a:srgbClr val="193B7F"/>
                          </a:solidFill>
                          <a:effectLst/>
                          <a:latin typeface="Calibri"/>
                        </a:rPr>
                        <a:t>in </a:t>
                      </a:r>
                      <a:r>
                        <a:rPr lang="en-GB" sz="1050" b="0" i="0" u="none" strike="noStrike" dirty="0">
                          <a:solidFill>
                            <a:srgbClr val="193B7F"/>
                          </a:solidFill>
                          <a:effectLst/>
                          <a:latin typeface="Calibri"/>
                        </a:rPr>
                        <a:t>2011</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2"/>
                  </a:ext>
                </a:extLst>
              </a:tr>
              <a:tr h="240152">
                <a:tc>
                  <a:txBody>
                    <a:bodyPr/>
                    <a:lstStyle/>
                    <a:p>
                      <a:pPr algn="l" fontAlgn="b"/>
                      <a:r>
                        <a:rPr lang="en-GB" sz="1050" b="0" i="0" u="none" strike="noStrike" dirty="0">
                          <a:solidFill>
                            <a:srgbClr val="193B7F"/>
                          </a:solidFill>
                          <a:effectLst/>
                          <a:latin typeface="Calibri"/>
                        </a:rPr>
                        <a:t>Costa Rica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smtClean="0">
                          <a:solidFill>
                            <a:srgbClr val="193B7F"/>
                          </a:solidFill>
                          <a:effectLst/>
                          <a:latin typeface="Calibri"/>
                        </a:rPr>
                        <a:t>in </a:t>
                      </a:r>
                      <a:r>
                        <a:rPr lang="en-GB" sz="1050" b="0" i="0" u="none" strike="noStrike" dirty="0">
                          <a:solidFill>
                            <a:srgbClr val="193B7F"/>
                          </a:solidFill>
                          <a:effectLst/>
                          <a:latin typeface="Calibri"/>
                        </a:rPr>
                        <a:t>2011</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3"/>
                  </a:ext>
                </a:extLst>
              </a:tr>
              <a:tr h="240152">
                <a:tc>
                  <a:txBody>
                    <a:bodyPr/>
                    <a:lstStyle/>
                    <a:p>
                      <a:pPr algn="l" fontAlgn="b"/>
                      <a:r>
                        <a:rPr lang="en-GB" sz="1050" b="0" i="0" u="none" strike="noStrike" dirty="0">
                          <a:solidFill>
                            <a:srgbClr val="193B7F"/>
                          </a:solidFill>
                          <a:effectLst/>
                          <a:latin typeface="Calibri"/>
                        </a:rPr>
                        <a:t>Cuba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smtClean="0">
                          <a:solidFill>
                            <a:srgbClr val="193B7F"/>
                          </a:solidFill>
                          <a:effectLst/>
                          <a:latin typeface="Calibri"/>
                        </a:rPr>
                        <a:t>in 2011</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4"/>
                  </a:ext>
                </a:extLst>
              </a:tr>
              <a:tr h="240152">
                <a:tc>
                  <a:txBody>
                    <a:bodyPr/>
                    <a:lstStyle/>
                    <a:p>
                      <a:pPr algn="l" fontAlgn="b"/>
                      <a:r>
                        <a:rPr lang="en-GB" sz="1050" b="0" i="0" u="none" strike="noStrike" dirty="0">
                          <a:solidFill>
                            <a:srgbClr val="193B7F"/>
                          </a:solidFill>
                          <a:effectLst/>
                          <a:latin typeface="Calibri"/>
                        </a:rPr>
                        <a:t>Ecuador</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smtClean="0">
                          <a:solidFill>
                            <a:srgbClr val="193B7F"/>
                          </a:solidFill>
                          <a:effectLst/>
                          <a:latin typeface="Calibri"/>
                        </a:rPr>
                        <a:t>in 2011</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5"/>
                  </a:ext>
                </a:extLst>
              </a:tr>
              <a:tr h="240152">
                <a:tc>
                  <a:txBody>
                    <a:bodyPr/>
                    <a:lstStyle/>
                    <a:p>
                      <a:pPr algn="l" fontAlgn="b"/>
                      <a:r>
                        <a:rPr lang="en-GB" sz="1050" b="0" i="0" u="none" strike="noStrike" dirty="0">
                          <a:solidFill>
                            <a:srgbClr val="193B7F"/>
                          </a:solidFill>
                          <a:effectLst/>
                          <a:latin typeface="Calibri"/>
                        </a:rPr>
                        <a:t>Latvia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smtClean="0">
                          <a:solidFill>
                            <a:srgbClr val="193B7F"/>
                          </a:solidFill>
                          <a:effectLst/>
                          <a:latin typeface="Calibri"/>
                        </a:rPr>
                        <a:t>in 2011</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7"/>
                  </a:ext>
                </a:extLst>
              </a:tr>
              <a:tr h="240152">
                <a:tc>
                  <a:txBody>
                    <a:bodyPr/>
                    <a:lstStyle/>
                    <a:p>
                      <a:pPr algn="l" fontAlgn="b"/>
                      <a:r>
                        <a:rPr lang="en-GB" sz="1050" b="0" i="0" u="none" strike="noStrike" dirty="0">
                          <a:solidFill>
                            <a:srgbClr val="193B7F"/>
                          </a:solidFill>
                          <a:effectLst/>
                          <a:latin typeface="Calibri"/>
                        </a:rPr>
                        <a:t>Panama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smtClean="0">
                          <a:solidFill>
                            <a:srgbClr val="193B7F"/>
                          </a:solidFill>
                          <a:effectLst/>
                          <a:latin typeface="Calibri"/>
                        </a:rPr>
                        <a:t>in 2011</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8"/>
                  </a:ext>
                </a:extLst>
              </a:tr>
              <a:tr h="240152">
                <a:tc>
                  <a:txBody>
                    <a:bodyPr/>
                    <a:lstStyle/>
                    <a:p>
                      <a:pPr algn="l" fontAlgn="b"/>
                      <a:r>
                        <a:rPr lang="en-GB" sz="1050" b="0" i="0" u="none" strike="noStrike" dirty="0">
                          <a:solidFill>
                            <a:srgbClr val="193B7F"/>
                          </a:solidFill>
                          <a:effectLst/>
                          <a:latin typeface="Calibri"/>
                        </a:rPr>
                        <a:t>Ukraine</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smtClean="0">
                          <a:solidFill>
                            <a:srgbClr val="193B7F"/>
                          </a:solidFill>
                          <a:effectLst/>
                          <a:latin typeface="Calibri"/>
                        </a:rPr>
                        <a:t>in 2011</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09"/>
                  </a:ext>
                </a:extLst>
              </a:tr>
              <a:tr h="249757">
                <a:tc>
                  <a:txBody>
                    <a:bodyPr/>
                    <a:lstStyle/>
                    <a:p>
                      <a:pPr algn="l" fontAlgn="b"/>
                      <a:r>
                        <a:rPr lang="en-GB" sz="1050" b="0" i="0" u="none" strike="noStrike" dirty="0">
                          <a:solidFill>
                            <a:srgbClr val="193B7F"/>
                          </a:solidFill>
                          <a:effectLst/>
                          <a:latin typeface="Calibri"/>
                        </a:rPr>
                        <a:t>Viet Nam</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smtClean="0">
                          <a:solidFill>
                            <a:srgbClr val="193B7F"/>
                          </a:solidFill>
                          <a:effectLst/>
                          <a:latin typeface="Calibri"/>
                        </a:rPr>
                        <a:t>in 2011</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tc>
                  <a:txBody>
                    <a:bodyPr/>
                    <a:lstStyle/>
                    <a:p>
                      <a:pPr algn="ctr" fontAlgn="ctr"/>
                      <a:r>
                        <a:rPr lang="en-GB" sz="1050" b="0" i="0" u="none" strike="noStrike" dirty="0">
                          <a:solidFill>
                            <a:srgbClr val="193B7F"/>
                          </a:solidFill>
                          <a:effectLst/>
                          <a:latin typeface="Calibri"/>
                        </a:rPr>
                        <a:t>2017</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D8E4BC"/>
                    </a:solidFill>
                  </a:tcPr>
                </a:tc>
                <a:extLst>
                  <a:ext uri="{0D108BD9-81ED-4DB2-BD59-A6C34878D82A}">
                    <a16:rowId xmlns="" xmlns:a16="http://schemas.microsoft.com/office/drawing/2014/main" val="10010"/>
                  </a:ext>
                </a:extLst>
              </a:tr>
              <a:tr h="240152">
                <a:tc>
                  <a:txBody>
                    <a:bodyPr/>
                    <a:lstStyle/>
                    <a:p>
                      <a:pPr algn="l" fontAlgn="b"/>
                      <a:r>
                        <a:rPr lang="en-GB" sz="1050" b="0" i="0" u="none" strike="noStrike" dirty="0">
                          <a:solidFill>
                            <a:srgbClr val="193B7F"/>
                          </a:solidFill>
                          <a:effectLst/>
                          <a:latin typeface="Calibri"/>
                        </a:rPr>
                        <a:t>Estonia</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smtClean="0">
                          <a:solidFill>
                            <a:srgbClr val="193B7F"/>
                          </a:solidFill>
                          <a:effectLst/>
                          <a:latin typeface="Calibri"/>
                        </a:rPr>
                        <a:t>May 2014</a:t>
                      </a:r>
                      <a:endParaRPr lang="en-GB" sz="1050" b="0" i="0" u="none" strike="noStrike" dirty="0">
                        <a:solidFill>
                          <a:srgbClr val="193B7F"/>
                        </a:solidFill>
                        <a:effectLst/>
                        <a:latin typeface="Calibri"/>
                      </a:endParaRP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 xmlns:a16="http://schemas.microsoft.com/office/drawing/2014/main" val="10014"/>
                  </a:ext>
                </a:extLst>
              </a:tr>
              <a:tr h="240152">
                <a:tc>
                  <a:txBody>
                    <a:bodyPr/>
                    <a:lstStyle/>
                    <a:p>
                      <a:pPr algn="l" fontAlgn="b"/>
                      <a:r>
                        <a:rPr lang="en-GB" sz="1050" b="0" i="0" u="none" strike="noStrike" dirty="0">
                          <a:solidFill>
                            <a:srgbClr val="193B7F"/>
                          </a:solidFill>
                          <a:effectLst/>
                          <a:latin typeface="Calibri"/>
                        </a:rPr>
                        <a:t>Peru</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smtClean="0">
                          <a:solidFill>
                            <a:srgbClr val="193B7F"/>
                          </a:solidFill>
                          <a:effectLst/>
                          <a:latin typeface="Calibri"/>
                        </a:rPr>
                        <a:t>May </a:t>
                      </a:r>
                      <a:r>
                        <a:rPr lang="en-GB" sz="1050" b="0" i="0" u="none" strike="noStrike" dirty="0">
                          <a:solidFill>
                            <a:srgbClr val="193B7F"/>
                          </a:solidFill>
                          <a:effectLst/>
                          <a:latin typeface="Calibri"/>
                        </a:rPr>
                        <a:t>2014</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 xmlns:a16="http://schemas.microsoft.com/office/drawing/2014/main" val="10017"/>
                  </a:ext>
                </a:extLst>
              </a:tr>
              <a:tr h="249757">
                <a:tc>
                  <a:txBody>
                    <a:bodyPr/>
                    <a:lstStyle/>
                    <a:p>
                      <a:pPr algn="l" fontAlgn="b"/>
                      <a:r>
                        <a:rPr lang="en-GB" sz="1050" b="0" i="0" u="none" strike="noStrike" dirty="0">
                          <a:solidFill>
                            <a:srgbClr val="193B7F"/>
                          </a:solidFill>
                          <a:effectLst/>
                          <a:latin typeface="Calibri"/>
                        </a:rPr>
                        <a:t>Republic of Philippines</a:t>
                      </a:r>
                    </a:p>
                  </a:txBody>
                  <a:tcPr marL="72000" marR="5724" marT="18000" marB="0" anchor="b">
                    <a:lnL w="3175" cap="flat" cmpd="sng" algn="ctr">
                      <a:solidFill>
                        <a:schemeClr val="tx1"/>
                      </a:solid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December 2013</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2016</a:t>
                      </a:r>
                    </a:p>
                  </a:txBody>
                  <a:tcPr marL="72000" marR="5724" marT="18000" marB="0" anchor="ctr">
                    <a:lnL w="3175" cap="flat" cmpd="sng" algn="ctr">
                      <a:noFill/>
                      <a:prstDash val="sysDash"/>
                      <a:round/>
                      <a:headEnd type="none" w="med" len="med"/>
                      <a:tailEnd type="none" w="med" len="med"/>
                    </a:lnL>
                    <a:lnR w="3175" cap="flat" cmpd="sng" algn="ctr">
                      <a:no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tc>
                  <a:txBody>
                    <a:bodyPr/>
                    <a:lstStyle/>
                    <a:p>
                      <a:pPr algn="ctr" fontAlgn="ctr"/>
                      <a:r>
                        <a:rPr lang="en-GB" sz="1050" b="0" i="0" u="none" strike="noStrike" dirty="0">
                          <a:solidFill>
                            <a:srgbClr val="193B7F"/>
                          </a:solidFill>
                          <a:effectLst/>
                          <a:latin typeface="Calibri"/>
                        </a:rPr>
                        <a:t>2020</a:t>
                      </a:r>
                    </a:p>
                  </a:txBody>
                  <a:tcPr marL="72000" marR="5724" marT="18000" marB="0" anchor="ctr">
                    <a:lnL w="3175" cap="flat" cmpd="sng" algn="ctr">
                      <a:no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solidFill>
                      <a:srgbClr val="CCC0DA"/>
                    </a:solidFill>
                  </a:tcPr>
                </a:tc>
                <a:extLst>
                  <a:ext uri="{0D108BD9-81ED-4DB2-BD59-A6C34878D82A}">
                    <a16:rowId xmlns="" xmlns:a16="http://schemas.microsoft.com/office/drawing/2014/main" val="10018"/>
                  </a:ext>
                </a:extLst>
              </a:tr>
            </a:tbl>
          </a:graphicData>
        </a:graphic>
      </p:graphicFrame>
      <p:sp>
        <p:nvSpPr>
          <p:cNvPr id="34" name="TextBox 33"/>
          <p:cNvSpPr txBox="1"/>
          <p:nvPr/>
        </p:nvSpPr>
        <p:spPr>
          <a:xfrm>
            <a:off x="107504" y="1061323"/>
            <a:ext cx="3009222" cy="646331"/>
          </a:xfrm>
          <a:prstGeom prst="rect">
            <a:avLst/>
          </a:prstGeom>
          <a:noFill/>
          <a:ln w="3175">
            <a:solidFill>
              <a:schemeClr val="bg1">
                <a:lumMod val="65000"/>
              </a:schemeClr>
            </a:solidFill>
          </a:ln>
          <a:effectLst/>
        </p:spPr>
        <p:txBody>
          <a:bodyPr wrap="square" rtlCol="0">
            <a:spAutoFit/>
          </a:bodyPr>
          <a:lstStyle/>
          <a:p>
            <a:pPr algn="just"/>
            <a:r>
              <a:rPr lang="en-GB" sz="1200" b="1" dirty="0" smtClean="0">
                <a:solidFill>
                  <a:srgbClr val="193B7F"/>
                </a:solidFill>
              </a:rPr>
              <a:t>RESOLUTION 4 of the 24</a:t>
            </a:r>
            <a:r>
              <a:rPr lang="en-GB" sz="1200" b="1" baseline="30000" dirty="0" smtClean="0">
                <a:solidFill>
                  <a:srgbClr val="193B7F"/>
                </a:solidFill>
              </a:rPr>
              <a:t>th</a:t>
            </a:r>
            <a:r>
              <a:rPr lang="en-GB" sz="1200" b="1" dirty="0" smtClean="0">
                <a:solidFill>
                  <a:srgbClr val="193B7F"/>
                </a:solidFill>
              </a:rPr>
              <a:t> CGPM (2011): </a:t>
            </a:r>
            <a:r>
              <a:rPr lang="en-GB" sz="1200" dirty="0" smtClean="0">
                <a:solidFill>
                  <a:srgbClr val="193B7F"/>
                </a:solidFill>
              </a:rPr>
              <a:t>Associates who have been encouraged to become a Member States</a:t>
            </a:r>
            <a:endParaRPr lang="en-GB" sz="1200" dirty="0">
              <a:solidFill>
                <a:srgbClr val="193B7F"/>
              </a:solidFill>
            </a:endParaRPr>
          </a:p>
        </p:txBody>
      </p:sp>
      <p:sp>
        <p:nvSpPr>
          <p:cNvPr id="10" name="TextBox 9"/>
          <p:cNvSpPr txBox="1"/>
          <p:nvPr/>
        </p:nvSpPr>
        <p:spPr>
          <a:xfrm>
            <a:off x="423385" y="2167721"/>
            <a:ext cx="2060383" cy="1800493"/>
          </a:xfrm>
          <a:prstGeom prst="rect">
            <a:avLst/>
          </a:prstGeom>
          <a:noFill/>
          <a:ln w="3175">
            <a:solidFill>
              <a:srgbClr val="C00000"/>
            </a:solidFill>
          </a:ln>
        </p:spPr>
        <p:txBody>
          <a:bodyPr wrap="square" rtlCol="0">
            <a:spAutoFit/>
          </a:bodyPr>
          <a:lstStyle/>
          <a:p>
            <a:r>
              <a:rPr lang="en-GB" sz="1200" b="1" dirty="0" smtClean="0">
                <a:solidFill>
                  <a:srgbClr val="193B7F"/>
                </a:solidFill>
              </a:rPr>
              <a:t>Discussions of AS to MS:</a:t>
            </a:r>
          </a:p>
          <a:p>
            <a:pPr marL="171450" indent="-171450">
              <a:buFont typeface="Arial" panose="020B0604020202020204" pitchFamily="34" charset="0"/>
              <a:buChar char="•"/>
            </a:pPr>
            <a:r>
              <a:rPr lang="en-GB" sz="1100" dirty="0" smtClean="0">
                <a:solidFill>
                  <a:srgbClr val="193B7F"/>
                </a:solidFill>
              </a:rPr>
              <a:t>Belarus</a:t>
            </a:r>
          </a:p>
          <a:p>
            <a:pPr marL="171450" indent="-171450">
              <a:buFont typeface="Arial" panose="020B0604020202020204" pitchFamily="34" charset="0"/>
              <a:buChar char="•"/>
            </a:pPr>
            <a:r>
              <a:rPr lang="en-GB" sz="1100" dirty="0" smtClean="0">
                <a:solidFill>
                  <a:srgbClr val="193B7F"/>
                </a:solidFill>
              </a:rPr>
              <a:t>Costa Rica</a:t>
            </a:r>
          </a:p>
          <a:p>
            <a:pPr marL="171450" indent="-171450">
              <a:buFont typeface="Arial" panose="020B0604020202020204" pitchFamily="34" charset="0"/>
              <a:buChar char="•"/>
            </a:pPr>
            <a:r>
              <a:rPr lang="en-GB" sz="1100" dirty="0" smtClean="0">
                <a:solidFill>
                  <a:srgbClr val="193B7F"/>
                </a:solidFill>
              </a:rPr>
              <a:t>Ecuador</a:t>
            </a:r>
          </a:p>
          <a:p>
            <a:pPr marL="171450" indent="-171450">
              <a:buFont typeface="Arial" panose="020B0604020202020204" pitchFamily="34" charset="0"/>
              <a:buChar char="•"/>
            </a:pPr>
            <a:r>
              <a:rPr lang="en-GB" sz="1100" dirty="0" smtClean="0">
                <a:solidFill>
                  <a:srgbClr val="193B7F"/>
                </a:solidFill>
              </a:rPr>
              <a:t>Panama</a:t>
            </a:r>
          </a:p>
          <a:p>
            <a:pPr marL="171450" indent="-171450">
              <a:buFont typeface="Arial" panose="020B0604020202020204" pitchFamily="34" charset="0"/>
              <a:buChar char="•"/>
            </a:pPr>
            <a:r>
              <a:rPr lang="en-GB" sz="1100" dirty="0" smtClean="0">
                <a:solidFill>
                  <a:srgbClr val="193B7F"/>
                </a:solidFill>
              </a:rPr>
              <a:t>Ukraine</a:t>
            </a:r>
          </a:p>
          <a:p>
            <a:endParaRPr lang="en-GB" sz="1100" dirty="0" smtClean="0">
              <a:solidFill>
                <a:srgbClr val="193B7F"/>
              </a:solidFill>
            </a:endParaRPr>
          </a:p>
          <a:p>
            <a:pPr marL="171450" indent="-171450">
              <a:buFont typeface="Arial" panose="020B0604020202020204" pitchFamily="34" charset="0"/>
              <a:buChar char="•"/>
            </a:pPr>
            <a:r>
              <a:rPr lang="en-GB" sz="1100" dirty="0" smtClean="0">
                <a:solidFill>
                  <a:srgbClr val="193B7F"/>
                </a:solidFill>
              </a:rPr>
              <a:t>Paraguay</a:t>
            </a:r>
          </a:p>
          <a:p>
            <a:pPr marL="171450" indent="-171450">
              <a:buFont typeface="Arial" panose="020B0604020202020204" pitchFamily="34" charset="0"/>
              <a:buChar char="•"/>
            </a:pPr>
            <a:r>
              <a:rPr lang="en-GB" sz="1100" dirty="0" smtClean="0">
                <a:solidFill>
                  <a:srgbClr val="193B7F"/>
                </a:solidFill>
              </a:rPr>
              <a:t>Bosnia and Herzegovina</a:t>
            </a:r>
          </a:p>
          <a:p>
            <a:pPr marL="171450" indent="-171450">
              <a:buFont typeface="Arial" panose="020B0604020202020204" pitchFamily="34" charset="0"/>
              <a:buChar char="•"/>
            </a:pPr>
            <a:r>
              <a:rPr lang="en-GB" sz="1100" dirty="0" smtClean="0">
                <a:solidFill>
                  <a:srgbClr val="193B7F"/>
                </a:solidFill>
              </a:rPr>
              <a:t>Montenegro</a:t>
            </a:r>
            <a:endParaRPr lang="en-GB" sz="1100" dirty="0">
              <a:solidFill>
                <a:srgbClr val="193B7F"/>
              </a:solidFill>
            </a:endParaRPr>
          </a:p>
        </p:txBody>
      </p:sp>
    </p:spTree>
    <p:extLst>
      <p:ext uri="{BB962C8B-B14F-4D97-AF65-F5344CB8AC3E}">
        <p14:creationId xmlns:p14="http://schemas.microsoft.com/office/powerpoint/2010/main" val="34773406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37772" y="1199620"/>
            <a:ext cx="8275114" cy="3558756"/>
            <a:chOff x="437772" y="1199620"/>
            <a:chExt cx="8275114" cy="3558756"/>
          </a:xfrm>
        </p:grpSpPr>
        <p:sp>
          <p:nvSpPr>
            <p:cNvPr id="51" name="Rectangle 50"/>
            <p:cNvSpPr/>
            <p:nvPr/>
          </p:nvSpPr>
          <p:spPr>
            <a:xfrm>
              <a:off x="437772" y="1199620"/>
              <a:ext cx="8275114" cy="3558756"/>
            </a:xfrm>
            <a:prstGeom prst="rect">
              <a:avLst/>
            </a:prstGeom>
            <a:gradFill flip="none" rotWithShape="1">
              <a:gsLst>
                <a:gs pos="14000">
                  <a:schemeClr val="bg1">
                    <a:lumMod val="85000"/>
                  </a:schemeClr>
                </a:gs>
                <a:gs pos="100000">
                  <a:schemeClr val="bg1"/>
                </a:gs>
              </a:gsLst>
              <a:lin ang="48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Pentagon 19"/>
            <p:cNvSpPr/>
            <p:nvPr/>
          </p:nvSpPr>
          <p:spPr>
            <a:xfrm rot="5400000">
              <a:off x="5179738" y="1394171"/>
              <a:ext cx="1125710" cy="749135"/>
            </a:xfrm>
            <a:prstGeom prst="homePlate">
              <a:avLst/>
            </a:prstGeom>
            <a:solidFill>
              <a:schemeClr val="bg1"/>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Pentagon 18"/>
            <p:cNvSpPr/>
            <p:nvPr/>
          </p:nvSpPr>
          <p:spPr>
            <a:xfrm rot="10800000">
              <a:off x="3306320" y="1980899"/>
              <a:ext cx="1498730" cy="749137"/>
            </a:xfrm>
            <a:prstGeom prst="homePlate">
              <a:avLst/>
            </a:prstGeom>
            <a:solidFill>
              <a:schemeClr val="accent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entagon 10"/>
            <p:cNvSpPr/>
            <p:nvPr/>
          </p:nvSpPr>
          <p:spPr>
            <a:xfrm>
              <a:off x="6150252" y="1202237"/>
              <a:ext cx="1270868" cy="749135"/>
            </a:xfrm>
            <a:prstGeom prst="homePlate">
              <a:avLst>
                <a:gd name="adj" fmla="val 0"/>
              </a:avLst>
            </a:prstGeom>
            <a:solidFill>
              <a:schemeClr val="bg1"/>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nvGrpSpPr>
            <p:cNvPr id="53" name="Group 52"/>
            <p:cNvGrpSpPr/>
            <p:nvPr/>
          </p:nvGrpSpPr>
          <p:grpSpPr>
            <a:xfrm>
              <a:off x="4817244" y="1980902"/>
              <a:ext cx="919512" cy="749135"/>
              <a:chOff x="4969644" y="1980902"/>
              <a:chExt cx="919512" cy="749135"/>
            </a:xfrm>
          </p:grpSpPr>
          <p:sp>
            <p:nvSpPr>
              <p:cNvPr id="12" name="Pentagon 11"/>
              <p:cNvSpPr/>
              <p:nvPr/>
            </p:nvSpPr>
            <p:spPr>
              <a:xfrm>
                <a:off x="4969644" y="1980902"/>
                <a:ext cx="919512" cy="749135"/>
              </a:xfrm>
              <a:prstGeom prst="homePlate">
                <a:avLst/>
              </a:prstGeom>
              <a:solidFill>
                <a:srgbClr val="FF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7932" y="2049439"/>
                <a:ext cx="591742" cy="591742"/>
              </a:xfrm>
              <a:prstGeom prst="rect">
                <a:avLst/>
              </a:prstGeom>
              <a:noFill/>
              <a:ln w="6350">
                <a:noFill/>
                <a:miter lim="800000"/>
                <a:headEnd/>
                <a:tailEnd/>
              </a:ln>
              <a:extLst>
                <a:ext uri="{909E8E84-426E-40DD-AFC4-6F175D3DCCD1}">
                  <a14:hiddenFill xmlns:a14="http://schemas.microsoft.com/office/drawing/2010/main">
                    <a:solidFill>
                      <a:schemeClr val="accent1"/>
                    </a:solidFill>
                  </a14:hiddenFill>
                </a:ext>
              </a:extLst>
            </p:spPr>
          </p:pic>
        </p:grpSp>
        <p:pic>
          <p:nvPicPr>
            <p:cNvPr id="14" name="Picture 8" descr="LOGO_TRAS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9294" y="1282728"/>
              <a:ext cx="1035684" cy="62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9794" b="89691" l="0" r="100000"/>
                      </a14:imgEffect>
                    </a14:imgLayer>
                  </a14:imgProps>
                </a:ext>
                <a:ext uri="{28A0092B-C50C-407E-A947-70E740481C1C}">
                  <a14:useLocalDpi xmlns:a14="http://schemas.microsoft.com/office/drawing/2010/main" val="0"/>
                </a:ext>
              </a:extLst>
            </a:blip>
            <a:srcRect/>
            <a:stretch>
              <a:fillRect/>
            </a:stretch>
          </p:blipFill>
          <p:spPr bwMode="auto">
            <a:xfrm>
              <a:off x="5273420" y="1243811"/>
              <a:ext cx="960698" cy="719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Group 54"/>
            <p:cNvGrpSpPr/>
            <p:nvPr/>
          </p:nvGrpSpPr>
          <p:grpSpPr>
            <a:xfrm>
              <a:off x="5369811" y="2381130"/>
              <a:ext cx="749135" cy="1297928"/>
              <a:chOff x="5522211" y="2381130"/>
              <a:chExt cx="749135" cy="1297928"/>
            </a:xfrm>
          </p:grpSpPr>
          <p:sp>
            <p:nvSpPr>
              <p:cNvPr id="21" name="Pentagon 20"/>
              <p:cNvSpPr/>
              <p:nvPr/>
            </p:nvSpPr>
            <p:spPr>
              <a:xfrm rot="16200000">
                <a:off x="5247815" y="2655526"/>
                <a:ext cx="1297928" cy="749135"/>
              </a:xfrm>
              <a:prstGeom prst="homePlate">
                <a:avLst/>
              </a:prstGeom>
              <a:solidFill>
                <a:schemeClr val="bg1"/>
              </a:solidFill>
              <a:ln w="63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46146" y="2928817"/>
                <a:ext cx="689566" cy="692644"/>
              </a:xfrm>
              <a:prstGeom prst="rect">
                <a:avLst/>
              </a:prstGeom>
              <a:solidFill>
                <a:schemeClr val="accent1"/>
              </a:solidFill>
              <a:ln w="9525">
                <a:noFill/>
                <a:miter lim="800000"/>
                <a:headEnd/>
                <a:tailEnd/>
              </a:ln>
              <a:extLst/>
            </p:spPr>
          </p:pic>
        </p:grpSp>
        <p:sp>
          <p:nvSpPr>
            <p:cNvPr id="25" name="Pentagon 24"/>
            <p:cNvSpPr/>
            <p:nvPr/>
          </p:nvSpPr>
          <p:spPr>
            <a:xfrm rot="10800000">
              <a:off x="3306320" y="1200098"/>
              <a:ext cx="2029496" cy="749135"/>
            </a:xfrm>
            <a:prstGeom prst="homePlate">
              <a:avLst/>
            </a:prstGeom>
            <a:solidFill>
              <a:schemeClr val="bg1"/>
            </a:solid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68548" y="1285718"/>
              <a:ext cx="1574410" cy="635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Pentagon 27"/>
            <p:cNvSpPr/>
            <p:nvPr/>
          </p:nvSpPr>
          <p:spPr>
            <a:xfrm>
              <a:off x="7461586" y="1205882"/>
              <a:ext cx="1251300" cy="740001"/>
            </a:xfrm>
            <a:prstGeom prst="homePlate">
              <a:avLst>
                <a:gd name="adj" fmla="val 0"/>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82982" y="1285718"/>
              <a:ext cx="753501" cy="5931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6" name="Group 55"/>
            <p:cNvGrpSpPr/>
            <p:nvPr/>
          </p:nvGrpSpPr>
          <p:grpSpPr>
            <a:xfrm>
              <a:off x="6153074" y="2760012"/>
              <a:ext cx="887048" cy="919047"/>
              <a:chOff x="6305474" y="2781481"/>
              <a:chExt cx="887048" cy="913457"/>
            </a:xfrm>
          </p:grpSpPr>
          <p:sp>
            <p:nvSpPr>
              <p:cNvPr id="22" name="Pentagon 21"/>
              <p:cNvSpPr/>
              <p:nvPr/>
            </p:nvSpPr>
            <p:spPr>
              <a:xfrm>
                <a:off x="6305474" y="2781481"/>
                <a:ext cx="887048" cy="913457"/>
              </a:xfrm>
              <a:prstGeom prst="homePlate">
                <a:avLst>
                  <a:gd name="adj" fmla="val 120"/>
                </a:avLst>
              </a:prstGeom>
              <a:solidFill>
                <a:schemeClr val="bg1"/>
              </a:solidFill>
              <a:ln w="6350">
                <a:solidFill>
                  <a:srgbClr val="193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38551" y="2837328"/>
                <a:ext cx="620893" cy="796302"/>
              </a:xfrm>
              <a:prstGeom prst="rect">
                <a:avLst/>
              </a:prstGeom>
              <a:solidFill>
                <a:schemeClr val="bg1"/>
              </a:solidFill>
              <a:ln w="6350">
                <a:noFill/>
              </a:ln>
              <a:extLst/>
            </p:spPr>
          </p:pic>
        </p:grpSp>
        <p:sp>
          <p:nvSpPr>
            <p:cNvPr id="30" name="TextBox 29"/>
            <p:cNvSpPr txBox="1"/>
            <p:nvPr/>
          </p:nvSpPr>
          <p:spPr>
            <a:xfrm>
              <a:off x="3398520" y="2191065"/>
              <a:ext cx="1432315" cy="307777"/>
            </a:xfrm>
            <a:prstGeom prst="rect">
              <a:avLst/>
            </a:prstGeom>
            <a:noFill/>
          </p:spPr>
          <p:txBody>
            <a:bodyPr wrap="none" rtlCol="0">
              <a:spAutoFit/>
            </a:bodyPr>
            <a:lstStyle/>
            <a:p>
              <a:r>
                <a:rPr lang="en-GB" sz="1400" b="1" dirty="0" smtClean="0">
                  <a:solidFill>
                    <a:schemeClr val="bg1"/>
                  </a:solidFill>
                </a:rPr>
                <a:t>DCMAS Network</a:t>
              </a:r>
              <a:endParaRPr lang="en-GB" sz="1400" b="1" dirty="0">
                <a:solidFill>
                  <a:schemeClr val="bg1"/>
                </a:solidFill>
              </a:endParaRPr>
            </a:p>
          </p:txBody>
        </p:sp>
        <p:grpSp>
          <p:nvGrpSpPr>
            <p:cNvPr id="54" name="Group 53"/>
            <p:cNvGrpSpPr/>
            <p:nvPr/>
          </p:nvGrpSpPr>
          <p:grpSpPr>
            <a:xfrm>
              <a:off x="5754372" y="1978361"/>
              <a:ext cx="2955974" cy="751675"/>
              <a:chOff x="5906772" y="1983441"/>
              <a:chExt cx="2955974" cy="751675"/>
            </a:xfrm>
          </p:grpSpPr>
          <p:sp>
            <p:nvSpPr>
              <p:cNvPr id="31" name="Pentagon 30"/>
              <p:cNvSpPr/>
              <p:nvPr/>
            </p:nvSpPr>
            <p:spPr>
              <a:xfrm rot="10800000">
                <a:off x="5906772" y="1983441"/>
                <a:ext cx="2955974" cy="751675"/>
              </a:xfrm>
              <a:prstGeom prst="homePlate">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84318" y="2111597"/>
                <a:ext cx="2532202" cy="488050"/>
              </a:xfrm>
              <a:prstGeom prst="rect">
                <a:avLst/>
              </a:prstGeom>
              <a:noFill/>
              <a:ln w="6350">
                <a:noFill/>
                <a:miter lim="800000"/>
                <a:headEnd/>
                <a:tailEnd/>
              </a:ln>
              <a:extLst>
                <a:ext uri="{909E8E84-426E-40DD-AFC4-6F175D3DCCD1}">
                  <a14:hiddenFill xmlns:a14="http://schemas.microsoft.com/office/drawing/2010/main">
                    <a:solidFill>
                      <a:schemeClr val="accent1"/>
                    </a:solidFill>
                  </a14:hiddenFill>
                </a:ext>
              </a:extLst>
            </p:spPr>
          </p:pic>
        </p:grpSp>
        <p:sp>
          <p:nvSpPr>
            <p:cNvPr id="33" name="Pentagon 32"/>
            <p:cNvSpPr/>
            <p:nvPr/>
          </p:nvSpPr>
          <p:spPr>
            <a:xfrm rot="10800000">
              <a:off x="3324100" y="2753916"/>
              <a:ext cx="2014909" cy="749135"/>
            </a:xfrm>
            <a:prstGeom prst="homePlate">
              <a:avLst/>
            </a:prstGeom>
            <a:solidFill>
              <a:schemeClr val="bg1"/>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698278" y="2861366"/>
              <a:ext cx="1481373" cy="492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8" name="Group 57"/>
            <p:cNvGrpSpPr/>
            <p:nvPr/>
          </p:nvGrpSpPr>
          <p:grpSpPr>
            <a:xfrm>
              <a:off x="3324100" y="3535321"/>
              <a:ext cx="2014909" cy="749135"/>
              <a:chOff x="3487892" y="3542941"/>
              <a:chExt cx="1985737" cy="749135"/>
            </a:xfrm>
          </p:grpSpPr>
          <p:sp>
            <p:nvSpPr>
              <p:cNvPr id="35" name="Pentagon 34"/>
              <p:cNvSpPr/>
              <p:nvPr/>
            </p:nvSpPr>
            <p:spPr>
              <a:xfrm rot="10800000">
                <a:off x="3487892" y="3542941"/>
                <a:ext cx="1985737" cy="749135"/>
              </a:xfrm>
              <a:prstGeom prst="homePlat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6" name="Picture 35" descr="WHOlogo"/>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60451" y="3688842"/>
                <a:ext cx="1371600" cy="45070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5368105" y="3704463"/>
              <a:ext cx="1677098" cy="579994"/>
              <a:chOff x="4150601" y="3965582"/>
              <a:chExt cx="1754383" cy="579994"/>
            </a:xfrm>
          </p:grpSpPr>
          <p:sp>
            <p:nvSpPr>
              <p:cNvPr id="37" name="Pentagon 36"/>
              <p:cNvSpPr/>
              <p:nvPr/>
            </p:nvSpPr>
            <p:spPr>
              <a:xfrm rot="5400000">
                <a:off x="4737796" y="3378387"/>
                <a:ext cx="579994" cy="1754383"/>
              </a:xfrm>
              <a:prstGeom prst="homePlate">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8"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297820" y="4024815"/>
                <a:ext cx="1410891" cy="457200"/>
              </a:xfrm>
              <a:prstGeom prst="rect">
                <a:avLst/>
              </a:prstGeom>
              <a:noFill/>
              <a:ln w="6350">
                <a:noFill/>
                <a:miter lim="800000"/>
                <a:headEnd/>
                <a:tailEnd/>
              </a:ln>
              <a:extLst>
                <a:ext uri="{909E8E84-426E-40DD-AFC4-6F175D3DCCD1}">
                  <a14:hiddenFill xmlns:a14="http://schemas.microsoft.com/office/drawing/2010/main">
                    <a:solidFill>
                      <a:schemeClr val="accent1"/>
                    </a:solidFill>
                  </a14:hiddenFill>
                </a:ext>
              </a:extLst>
            </p:spPr>
          </p:pic>
        </p:grpSp>
        <p:sp>
          <p:nvSpPr>
            <p:cNvPr id="40" name="Pentagon 39"/>
            <p:cNvSpPr/>
            <p:nvPr/>
          </p:nvSpPr>
          <p:spPr>
            <a:xfrm>
              <a:off x="2877455" y="3148292"/>
              <a:ext cx="785697" cy="749135"/>
            </a:xfrm>
            <a:prstGeom prst="homePlate">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TextBox 40"/>
            <p:cNvSpPr txBox="1"/>
            <p:nvPr/>
          </p:nvSpPr>
          <p:spPr>
            <a:xfrm>
              <a:off x="2882535" y="3379130"/>
              <a:ext cx="540533" cy="307777"/>
            </a:xfrm>
            <a:prstGeom prst="rect">
              <a:avLst/>
            </a:prstGeom>
            <a:noFill/>
          </p:spPr>
          <p:txBody>
            <a:bodyPr wrap="none" rtlCol="0">
              <a:spAutoFit/>
            </a:bodyPr>
            <a:lstStyle/>
            <a:p>
              <a:r>
                <a:rPr lang="en-GB" sz="1400" b="1" dirty="0" smtClean="0">
                  <a:solidFill>
                    <a:schemeClr val="bg1"/>
                  </a:solidFill>
                </a:rPr>
                <a:t>JCRB</a:t>
              </a:r>
              <a:endParaRPr lang="en-GB" sz="1400" b="1" dirty="0">
                <a:solidFill>
                  <a:schemeClr val="bg1"/>
                </a:solidFill>
              </a:endParaRPr>
            </a:p>
          </p:txBody>
        </p:sp>
        <p:sp>
          <p:nvSpPr>
            <p:cNvPr id="42" name="Pentagon 41"/>
            <p:cNvSpPr/>
            <p:nvPr/>
          </p:nvSpPr>
          <p:spPr>
            <a:xfrm>
              <a:off x="2880502" y="2369979"/>
              <a:ext cx="785697" cy="749135"/>
            </a:xfrm>
            <a:prstGeom prst="homePlate">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TextBox 42"/>
            <p:cNvSpPr txBox="1"/>
            <p:nvPr/>
          </p:nvSpPr>
          <p:spPr>
            <a:xfrm>
              <a:off x="2891284" y="2608410"/>
              <a:ext cx="608115" cy="307777"/>
            </a:xfrm>
            <a:prstGeom prst="rect">
              <a:avLst/>
            </a:prstGeom>
            <a:noFill/>
          </p:spPr>
          <p:txBody>
            <a:bodyPr wrap="none" rtlCol="0">
              <a:spAutoFit/>
            </a:bodyPr>
            <a:lstStyle/>
            <a:p>
              <a:r>
                <a:rPr lang="en-GB" sz="1400" b="1" dirty="0" smtClean="0">
                  <a:solidFill>
                    <a:schemeClr val="bg1"/>
                  </a:solidFill>
                </a:rPr>
                <a:t>JCGM</a:t>
              </a:r>
              <a:endParaRPr lang="en-GB" sz="1400" b="1" dirty="0">
                <a:solidFill>
                  <a:schemeClr val="bg1"/>
                </a:solidFill>
              </a:endParaRPr>
            </a:p>
          </p:txBody>
        </p:sp>
        <p:grpSp>
          <p:nvGrpSpPr>
            <p:cNvPr id="57" name="Group 56"/>
            <p:cNvGrpSpPr/>
            <p:nvPr/>
          </p:nvGrpSpPr>
          <p:grpSpPr>
            <a:xfrm>
              <a:off x="7067553" y="2754150"/>
              <a:ext cx="1030859" cy="743040"/>
              <a:chOff x="7226049" y="2766342"/>
              <a:chExt cx="1030859" cy="743040"/>
            </a:xfrm>
            <a:solidFill>
              <a:schemeClr val="bg1">
                <a:lumMod val="75000"/>
              </a:schemeClr>
            </a:solidFill>
          </p:grpSpPr>
          <p:sp>
            <p:nvSpPr>
              <p:cNvPr id="47" name="Pentagon 46"/>
              <p:cNvSpPr/>
              <p:nvPr/>
            </p:nvSpPr>
            <p:spPr>
              <a:xfrm>
                <a:off x="7226049" y="2766342"/>
                <a:ext cx="1030859" cy="743040"/>
              </a:xfrm>
              <a:prstGeom prst="homePlat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193B7F"/>
                  </a:solidFill>
                </a:endParaRPr>
              </a:p>
            </p:txBody>
          </p:sp>
          <p:sp>
            <p:nvSpPr>
              <p:cNvPr id="49" name="TextBox 48"/>
              <p:cNvSpPr txBox="1"/>
              <p:nvPr/>
            </p:nvSpPr>
            <p:spPr>
              <a:xfrm>
                <a:off x="7268720" y="2959767"/>
                <a:ext cx="660052" cy="307777"/>
              </a:xfrm>
              <a:prstGeom prst="rect">
                <a:avLst/>
              </a:prstGeom>
              <a:grpFill/>
              <a:ln w="6350">
                <a:noFill/>
              </a:ln>
            </p:spPr>
            <p:txBody>
              <a:bodyPr wrap="none" rtlCol="0">
                <a:spAutoFit/>
              </a:bodyPr>
              <a:lstStyle/>
              <a:p>
                <a:r>
                  <a:rPr lang="en-GB" sz="1400" b="1" dirty="0" smtClean="0">
                    <a:solidFill>
                      <a:srgbClr val="193B7F"/>
                    </a:solidFill>
                  </a:rPr>
                  <a:t>JCTLM</a:t>
                </a:r>
                <a:endParaRPr lang="en-GB" sz="1400" b="1" dirty="0">
                  <a:solidFill>
                    <a:srgbClr val="193B7F"/>
                  </a:solidFill>
                </a:endParaRPr>
              </a:p>
            </p:txBody>
          </p:sp>
        </p:grpSp>
      </p:grpSp>
      <p:sp>
        <p:nvSpPr>
          <p:cNvPr id="2" name="Title 1"/>
          <p:cNvSpPr>
            <a:spLocks noGrp="1"/>
          </p:cNvSpPr>
          <p:nvPr>
            <p:ph type="title"/>
          </p:nvPr>
        </p:nvSpPr>
        <p:spPr/>
        <p:txBody>
          <a:bodyPr/>
          <a:lstStyle/>
          <a:p>
            <a:r>
              <a:rPr lang="en-GB" dirty="0"/>
              <a:t>Liaison and Coordination</a:t>
            </a:r>
          </a:p>
        </p:txBody>
      </p:sp>
      <p:pic>
        <p:nvPicPr>
          <p:cNvPr id="50" name="Picture 2" descr="C:\Users\ckuanbayev\Desktop\BIPM Template\BIPM-2014.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09600" y="1242144"/>
            <a:ext cx="1408845" cy="692520"/>
          </a:xfrm>
          <a:prstGeom prst="rect">
            <a:avLst/>
          </a:prstGeom>
          <a:noFill/>
          <a:extLst>
            <a:ext uri="{909E8E84-426E-40DD-AFC4-6F175D3DCCD1}">
              <a14:hiddenFill xmlns:a14="http://schemas.microsoft.com/office/drawing/2010/main">
                <a:solidFill>
                  <a:srgbClr val="FFFFFF"/>
                </a:solidFill>
              </a14:hiddenFill>
            </a:ext>
          </a:extLst>
        </p:spPr>
      </p:pic>
      <p:sp>
        <p:nvSpPr>
          <p:cNvPr id="52" name="Rectangle 51"/>
          <p:cNvSpPr/>
          <p:nvPr/>
        </p:nvSpPr>
        <p:spPr>
          <a:xfrm>
            <a:off x="533400" y="2191726"/>
            <a:ext cx="2238400" cy="830997"/>
          </a:xfrm>
          <a:prstGeom prst="rect">
            <a:avLst/>
          </a:prstGeom>
        </p:spPr>
        <p:txBody>
          <a:bodyPr wrap="square">
            <a:spAutoFit/>
          </a:bodyPr>
          <a:lstStyle/>
          <a:p>
            <a:r>
              <a:rPr lang="en-GB" sz="1200" i="1" dirty="0">
                <a:solidFill>
                  <a:schemeClr val="tx1">
                    <a:lumMod val="75000"/>
                    <a:lumOff val="25000"/>
                  </a:schemeClr>
                </a:solidFill>
                <a:latin typeface="Calibri Light" panose="020F0302020204030204" pitchFamily="34" charset="0"/>
              </a:rPr>
              <a:t>BIPM works to foster cooperation with international organizations and promotes the world-wide comparability of measurement.</a:t>
            </a:r>
          </a:p>
        </p:txBody>
      </p:sp>
    </p:spTree>
    <p:extLst>
      <p:ext uri="{BB962C8B-B14F-4D97-AF65-F5344CB8AC3E}">
        <p14:creationId xmlns:p14="http://schemas.microsoft.com/office/powerpoint/2010/main" val="734914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BIPM LIAISONS</a:t>
            </a:r>
          </a:p>
        </p:txBody>
      </p:sp>
      <p:sp>
        <p:nvSpPr>
          <p:cNvPr id="15" name="Rectangle 14"/>
          <p:cNvSpPr/>
          <p:nvPr/>
        </p:nvSpPr>
        <p:spPr>
          <a:xfrm>
            <a:off x="494637" y="937577"/>
            <a:ext cx="3419054" cy="619231"/>
          </a:xfrm>
          <a:prstGeom prst="rect">
            <a:avLst/>
          </a:prstGeom>
          <a:solidFill>
            <a:srgbClr val="8064A2"/>
          </a:solidFill>
          <a:ln w="12700" cap="flat">
            <a:noFill/>
            <a:miter lim="400000"/>
          </a:ln>
          <a:effectLst/>
        </p:spPr>
        <p:txBody>
          <a:bodyPr wrap="square" lIns="72000" tIns="34289" rIns="34289" bIns="34289" numCol="1" anchor="ctr">
            <a:noAutofit/>
          </a:bodyPr>
          <a:lstStyle/>
          <a:p>
            <a:pPr algn="just">
              <a:spcBef>
                <a:spcPts val="600"/>
              </a:spcBef>
            </a:pPr>
            <a:r>
              <a:rPr lang="fr-FR" sz="1400" dirty="0" smtClean="0">
                <a:solidFill>
                  <a:schemeClr val="bg1"/>
                </a:solidFill>
                <a:ea typeface="Helvetica"/>
                <a:cs typeface="Helvetica"/>
              </a:rPr>
              <a:t>Future OECD case </a:t>
            </a:r>
            <a:r>
              <a:rPr lang="fr-FR" sz="1400" dirty="0" err="1" smtClean="0">
                <a:solidFill>
                  <a:schemeClr val="bg1"/>
                </a:solidFill>
                <a:ea typeface="Helvetica"/>
                <a:cs typeface="Helvetica"/>
              </a:rPr>
              <a:t>studies</a:t>
            </a:r>
            <a:r>
              <a:rPr lang="fr-FR" sz="1400" dirty="0">
                <a:solidFill>
                  <a:schemeClr val="bg1"/>
                </a:solidFill>
                <a:ea typeface="Helvetica"/>
                <a:cs typeface="Helvetica"/>
              </a:rPr>
              <a:t> </a:t>
            </a:r>
            <a:r>
              <a:rPr lang="fr-FR" sz="1400" dirty="0" smtClean="0">
                <a:solidFill>
                  <a:schemeClr val="bg1"/>
                </a:solidFill>
                <a:ea typeface="Helvetica"/>
                <a:cs typeface="Helvetica"/>
              </a:rPr>
              <a:t> (</a:t>
            </a:r>
            <a:r>
              <a:rPr lang="fr-FR" sz="1400" dirty="0">
                <a:solidFill>
                  <a:schemeClr val="bg1"/>
                </a:solidFill>
                <a:ea typeface="Helvetica"/>
                <a:cs typeface="Helvetica"/>
              </a:rPr>
              <a:t>2017-2019</a:t>
            </a:r>
            <a:r>
              <a:rPr lang="fr-FR" sz="1400" dirty="0" smtClean="0">
                <a:solidFill>
                  <a:schemeClr val="bg1"/>
                </a:solidFill>
                <a:ea typeface="Helvetica"/>
                <a:cs typeface="Helvetica"/>
              </a:rPr>
              <a:t>)</a:t>
            </a:r>
            <a:endParaRPr lang="en-GB" sz="1400" dirty="0" smtClean="0">
              <a:solidFill>
                <a:schemeClr val="bg1"/>
              </a:solidFill>
              <a:ea typeface="Helvetica"/>
              <a:cs typeface="Helvetica"/>
            </a:endParaRPr>
          </a:p>
          <a:p>
            <a:pPr algn="just">
              <a:spcBef>
                <a:spcPts val="600"/>
              </a:spcBef>
            </a:pPr>
            <a:r>
              <a:rPr lang="fr-FR" sz="1400" dirty="0" smtClean="0">
                <a:solidFill>
                  <a:schemeClr val="bg1"/>
                </a:solidFill>
                <a:ea typeface="Helvetica"/>
                <a:cs typeface="Helvetica"/>
              </a:rPr>
              <a:t>BIPM</a:t>
            </a:r>
            <a:r>
              <a:rPr lang="fr-FR" sz="1400" dirty="0">
                <a:solidFill>
                  <a:schemeClr val="bg1"/>
                </a:solidFill>
                <a:ea typeface="Helvetica"/>
                <a:cs typeface="Helvetica"/>
              </a:rPr>
              <a:t>, WTO, ASTM </a:t>
            </a:r>
            <a:r>
              <a:rPr lang="fr-FR" sz="1400" dirty="0" smtClean="0">
                <a:solidFill>
                  <a:schemeClr val="bg1"/>
                </a:solidFill>
                <a:ea typeface="Helvetica"/>
                <a:cs typeface="Helvetica"/>
              </a:rPr>
              <a:t>International </a:t>
            </a:r>
            <a:endParaRPr lang="en-GB" sz="1400" dirty="0">
              <a:solidFill>
                <a:schemeClr val="bg1"/>
              </a:solidFill>
              <a:ea typeface="Helvetica"/>
              <a:cs typeface="Helvetica"/>
            </a:endParaRPr>
          </a:p>
        </p:txBody>
      </p:sp>
      <p:pic>
        <p:nvPicPr>
          <p:cNvPr id="5" name="Picture 4"/>
          <p:cNvPicPr>
            <a:picLocks noChangeAspect="1"/>
          </p:cNvPicPr>
          <p:nvPr/>
        </p:nvPicPr>
        <p:blipFill>
          <a:blip r:embed="rId2"/>
          <a:stretch>
            <a:fillRect/>
          </a:stretch>
        </p:blipFill>
        <p:spPr>
          <a:xfrm>
            <a:off x="1291428" y="1778730"/>
            <a:ext cx="1784797" cy="550863"/>
          </a:xfrm>
          <a:prstGeom prst="rect">
            <a:avLst/>
          </a:prstGeom>
        </p:spPr>
      </p:pic>
      <p:sp>
        <p:nvSpPr>
          <p:cNvPr id="7" name="Rectangle 6"/>
          <p:cNvSpPr/>
          <p:nvPr/>
        </p:nvSpPr>
        <p:spPr>
          <a:xfrm>
            <a:off x="5277771" y="935259"/>
            <a:ext cx="3409029" cy="609434"/>
          </a:xfrm>
          <a:prstGeom prst="rect">
            <a:avLst/>
          </a:prstGeom>
          <a:solidFill>
            <a:srgbClr val="8064A2"/>
          </a:solidFill>
          <a:ln w="12700" cap="flat">
            <a:noFill/>
            <a:miter lim="400000"/>
          </a:ln>
          <a:effectLst/>
        </p:spPr>
        <p:txBody>
          <a:bodyPr wrap="square" lIns="72000" tIns="34289" rIns="34289" bIns="34289" numCol="1" anchor="ctr">
            <a:noAutofit/>
          </a:bodyPr>
          <a:lstStyle/>
          <a:p>
            <a:pPr algn="just">
              <a:spcBef>
                <a:spcPts val="600"/>
              </a:spcBef>
            </a:pPr>
            <a:r>
              <a:rPr lang="en-US" sz="1600" dirty="0">
                <a:solidFill>
                  <a:schemeClr val="bg1"/>
                </a:solidFill>
                <a:ea typeface="Helvetica"/>
                <a:cs typeface="Helvetica"/>
              </a:rPr>
              <a:t>UNIDO-BIPM-OIML joint publication</a:t>
            </a:r>
          </a:p>
        </p:txBody>
      </p:sp>
      <p:pic>
        <p:nvPicPr>
          <p:cNvPr id="1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816406"/>
            <a:ext cx="1607120" cy="2288651"/>
          </a:xfrm>
          <a:prstGeom prst="rect">
            <a:avLst/>
          </a:prstGeom>
          <a:ln w="3175">
            <a:solidFill>
              <a:schemeClr val="bg1">
                <a:lumMod val="85000"/>
              </a:schemeClr>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9" name="Picture 18" descr="NQP.cdr - Google Chrome"/>
          <p:cNvPicPr>
            <a:picLocks noChangeAspect="1"/>
          </p:cNvPicPr>
          <p:nvPr/>
        </p:nvPicPr>
        <p:blipFill rotWithShape="1">
          <a:blip r:embed="rId4" cstate="print">
            <a:extLst>
              <a:ext uri="{28A0092B-C50C-407E-A947-70E740481C1C}">
                <a14:useLocalDpi xmlns:a14="http://schemas.microsoft.com/office/drawing/2010/main" val="0"/>
              </a:ext>
            </a:extLst>
          </a:blip>
          <a:srcRect l="9668" t="56229" r="42999" b="20698"/>
          <a:stretch/>
        </p:blipFill>
        <p:spPr>
          <a:xfrm>
            <a:off x="4788024" y="3408831"/>
            <a:ext cx="2665195" cy="717108"/>
          </a:xfrm>
          <a:prstGeom prst="rect">
            <a:avLst/>
          </a:prstGeom>
        </p:spPr>
      </p:pic>
      <p:pic>
        <p:nvPicPr>
          <p:cNvPr id="10" name="Picture 7" descr="C:\Users\rahima.guliyeva\Desktop\Picture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9752" y="2427734"/>
            <a:ext cx="1633917" cy="2232250"/>
          </a:xfrm>
          <a:prstGeom prst="rect">
            <a:avLst/>
          </a:prstGeom>
          <a:ln w="3175">
            <a:solidFill>
              <a:schemeClr val="bg1">
                <a:lumMod val="85000"/>
              </a:schemeClr>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5" descr="C:\Users\rahima.guliyeva\Desktop\Picture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0114" y="2427735"/>
            <a:ext cx="1606298" cy="2232248"/>
          </a:xfrm>
          <a:prstGeom prst="rect">
            <a:avLst/>
          </a:prstGeom>
          <a:ln w="3175">
            <a:solidFill>
              <a:schemeClr val="bg1">
                <a:lumMod val="85000"/>
              </a:schemeClr>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4427984" y="4128271"/>
            <a:ext cx="4572000" cy="261610"/>
          </a:xfrm>
          <a:prstGeom prst="rect">
            <a:avLst/>
          </a:prstGeom>
        </p:spPr>
        <p:txBody>
          <a:bodyPr>
            <a:spAutoFit/>
          </a:bodyPr>
          <a:lstStyle/>
          <a:p>
            <a:r>
              <a:rPr lang="en-US" sz="1100" dirty="0">
                <a:hlinkClick r:id="rId7"/>
              </a:rPr>
              <a:t>https://</a:t>
            </a:r>
            <a:r>
              <a:rPr lang="en-US" sz="1100" dirty="0" smtClean="0">
                <a:hlinkClick r:id="rId7"/>
              </a:rPr>
              <a:t>www.bipm.org/utils/common/liaisons/unido-bipm-oiml-brochure.pdf</a:t>
            </a:r>
            <a:endParaRPr lang="en-US" sz="1100" dirty="0" smtClean="0"/>
          </a:p>
        </p:txBody>
      </p:sp>
      <p:sp>
        <p:nvSpPr>
          <p:cNvPr id="4" name="Rectangle 3"/>
          <p:cNvSpPr/>
          <p:nvPr/>
        </p:nvSpPr>
        <p:spPr>
          <a:xfrm>
            <a:off x="4696285" y="1539407"/>
            <a:ext cx="4572000" cy="276999"/>
          </a:xfrm>
          <a:prstGeom prst="rect">
            <a:avLst/>
          </a:prstGeom>
        </p:spPr>
        <p:txBody>
          <a:bodyPr>
            <a:spAutoFit/>
          </a:bodyPr>
          <a:lstStyle/>
          <a:p>
            <a:r>
              <a:rPr lang="en-US" sz="1200" dirty="0">
                <a:hlinkClick r:id="rId8"/>
              </a:rPr>
              <a:t>https://</a:t>
            </a:r>
            <a:r>
              <a:rPr lang="en-US" sz="1200" dirty="0" smtClean="0">
                <a:hlinkClick r:id="rId8"/>
              </a:rPr>
              <a:t>www.bipm.org/en/worldwide-metrology/liaisons/unido.html</a:t>
            </a:r>
            <a:endParaRPr lang="en-US" sz="1200" dirty="0" smtClean="0"/>
          </a:p>
        </p:txBody>
      </p:sp>
      <p:sp>
        <p:nvSpPr>
          <p:cNvPr id="6" name="TextBox 5"/>
          <p:cNvSpPr txBox="1"/>
          <p:nvPr/>
        </p:nvSpPr>
        <p:spPr>
          <a:xfrm>
            <a:off x="4427984" y="4443958"/>
            <a:ext cx="4741234" cy="276999"/>
          </a:xfrm>
          <a:prstGeom prst="rect">
            <a:avLst/>
          </a:prstGeom>
          <a:noFill/>
        </p:spPr>
        <p:txBody>
          <a:bodyPr wrap="none" rtlCol="0">
            <a:spAutoFit/>
          </a:bodyPr>
          <a:lstStyle/>
          <a:p>
            <a:r>
              <a:rPr lang="en-US" sz="1200" dirty="0"/>
              <a:t>U</a:t>
            </a:r>
            <a:r>
              <a:rPr lang="en-US" sz="1200" dirty="0" smtClean="0"/>
              <a:t>NIDO brochures on </a:t>
            </a:r>
            <a:r>
              <a:rPr lang="en-US" sz="1200" dirty="0" smtClean="0">
                <a:hlinkClick r:id="rId9"/>
              </a:rPr>
              <a:t>standardization</a:t>
            </a:r>
            <a:r>
              <a:rPr lang="en-US" sz="1200" dirty="0" smtClean="0"/>
              <a:t> and </a:t>
            </a:r>
            <a:r>
              <a:rPr lang="en-US" sz="1200" dirty="0" smtClean="0">
                <a:hlinkClick r:id="rId10"/>
              </a:rPr>
              <a:t>accreditation</a:t>
            </a:r>
            <a:r>
              <a:rPr lang="en-US" sz="1200" dirty="0" smtClean="0"/>
              <a:t> are also available </a:t>
            </a:r>
            <a:endParaRPr lang="en-US" sz="1200" dirty="0"/>
          </a:p>
        </p:txBody>
      </p:sp>
    </p:spTree>
    <p:extLst>
      <p:ext uri="{BB962C8B-B14F-4D97-AF65-F5344CB8AC3E}">
        <p14:creationId xmlns:p14="http://schemas.microsoft.com/office/powerpoint/2010/main" val="35484820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b="122"/>
          <a:stretch/>
        </p:blipFill>
        <p:spPr>
          <a:xfrm>
            <a:off x="3275856" y="41591"/>
            <a:ext cx="5688632" cy="3306213"/>
          </a:xfrm>
          <a:prstGeom prst="rect">
            <a:avLst/>
          </a:prstGeom>
        </p:spPr>
      </p:pic>
      <p:sp>
        <p:nvSpPr>
          <p:cNvPr id="60" name="Rectangle 59"/>
          <p:cNvSpPr/>
          <p:nvPr/>
        </p:nvSpPr>
        <p:spPr>
          <a:xfrm>
            <a:off x="251520" y="1131590"/>
            <a:ext cx="2637260" cy="461665"/>
          </a:xfrm>
          <a:prstGeom prst="rect">
            <a:avLst/>
          </a:prstGeom>
        </p:spPr>
        <p:txBody>
          <a:bodyPr wrap="none">
            <a:spAutoFit/>
          </a:bodyPr>
          <a:lstStyle/>
          <a:p>
            <a:r>
              <a:rPr lang="en-US" sz="2400" dirty="0">
                <a:solidFill>
                  <a:srgbClr val="193B7F"/>
                </a:solidFill>
                <a:latin typeface="+mj-lt"/>
                <a:ea typeface="+mj-ea"/>
                <a:cs typeface="+mj-cs"/>
              </a:rPr>
              <a:t>REVISION OF THE SI</a:t>
            </a:r>
          </a:p>
        </p:txBody>
      </p:sp>
      <p:sp>
        <p:nvSpPr>
          <p:cNvPr id="12" name="TextBox 11"/>
          <p:cNvSpPr txBox="1"/>
          <p:nvPr/>
        </p:nvSpPr>
        <p:spPr>
          <a:xfrm>
            <a:off x="899592" y="3338437"/>
            <a:ext cx="7992888" cy="1477328"/>
          </a:xfrm>
          <a:prstGeom prst="rect">
            <a:avLst/>
          </a:prstGeom>
          <a:solidFill>
            <a:schemeClr val="bg1">
              <a:lumMod val="95000"/>
            </a:schemeClr>
          </a:solidFill>
          <a:ln w="38100">
            <a:solidFill>
              <a:schemeClr val="tx1"/>
            </a:solidFill>
          </a:ln>
        </p:spPr>
        <p:txBody>
          <a:bodyPr wrap="square" rtlCol="0">
            <a:spAutoFit/>
          </a:bodyPr>
          <a:lstStyle/>
          <a:p>
            <a:pPr marL="179388" lvl="0" indent="-179388">
              <a:spcBef>
                <a:spcPts val="600"/>
              </a:spcBef>
              <a:buFont typeface="Arial" panose="020B0604020202020204" pitchFamily="34" charset="0"/>
              <a:buChar char="•"/>
            </a:pPr>
            <a:r>
              <a:rPr lang="en-GB" sz="1400" i="1" dirty="0" smtClean="0">
                <a:solidFill>
                  <a:srgbClr val="193B7F"/>
                </a:solidFill>
              </a:rPr>
              <a:t>Expected </a:t>
            </a:r>
            <a:r>
              <a:rPr lang="en-GB" sz="1400" i="1" dirty="0">
                <a:solidFill>
                  <a:srgbClr val="193B7F"/>
                </a:solidFill>
              </a:rPr>
              <a:t>at the CGPM in November </a:t>
            </a:r>
            <a:r>
              <a:rPr lang="en-GB" sz="1400" i="1" dirty="0" smtClean="0">
                <a:solidFill>
                  <a:srgbClr val="193B7F"/>
                </a:solidFill>
              </a:rPr>
              <a:t>2018</a:t>
            </a:r>
          </a:p>
          <a:p>
            <a:pPr marL="179388" lvl="0" indent="-179388">
              <a:spcBef>
                <a:spcPts val="600"/>
              </a:spcBef>
              <a:buFont typeface="Arial" panose="020B0604020202020204" pitchFamily="34" charset="0"/>
              <a:buChar char="•"/>
            </a:pPr>
            <a:r>
              <a:rPr lang="en-GB" sz="1400" i="1" dirty="0" smtClean="0">
                <a:solidFill>
                  <a:srgbClr val="193B7F"/>
                </a:solidFill>
              </a:rPr>
              <a:t>Implementation </a:t>
            </a:r>
            <a:r>
              <a:rPr lang="en-GB" sz="1400" i="1" dirty="0">
                <a:solidFill>
                  <a:srgbClr val="193B7F"/>
                </a:solidFill>
              </a:rPr>
              <a:t>date </a:t>
            </a:r>
            <a:r>
              <a:rPr lang="en-GB" sz="1400" i="1" dirty="0" smtClean="0">
                <a:solidFill>
                  <a:srgbClr val="193B7F"/>
                </a:solidFill>
              </a:rPr>
              <a:t>is 20 </a:t>
            </a:r>
            <a:r>
              <a:rPr lang="en-GB" sz="1400" i="1" dirty="0">
                <a:solidFill>
                  <a:srgbClr val="193B7F"/>
                </a:solidFill>
              </a:rPr>
              <a:t>May </a:t>
            </a:r>
            <a:r>
              <a:rPr lang="en-GB" sz="1400" i="1" dirty="0" smtClean="0">
                <a:solidFill>
                  <a:srgbClr val="193B7F"/>
                </a:solidFill>
              </a:rPr>
              <a:t>2019</a:t>
            </a:r>
          </a:p>
          <a:p>
            <a:pPr marL="179388" lvl="0" indent="-179388">
              <a:spcBef>
                <a:spcPts val="600"/>
              </a:spcBef>
              <a:buFont typeface="Arial" panose="020B0604020202020204" pitchFamily="34" charset="0"/>
              <a:buChar char="•"/>
            </a:pPr>
            <a:r>
              <a:rPr lang="en-GB" sz="1400" i="1" dirty="0" smtClean="0">
                <a:solidFill>
                  <a:srgbClr val="193B7F"/>
                </a:solidFill>
              </a:rPr>
              <a:t>The </a:t>
            </a:r>
            <a:r>
              <a:rPr lang="en-GB" sz="1400" i="1" dirty="0">
                <a:solidFill>
                  <a:srgbClr val="193B7F"/>
                </a:solidFill>
              </a:rPr>
              <a:t>Task Group on raising of the public awareness has been </a:t>
            </a:r>
            <a:r>
              <a:rPr lang="en-GB" sz="1400" i="1" dirty="0" smtClean="0">
                <a:solidFill>
                  <a:srgbClr val="193B7F"/>
                </a:solidFill>
              </a:rPr>
              <a:t>created</a:t>
            </a:r>
          </a:p>
          <a:p>
            <a:pPr marL="179388" lvl="0" indent="-179388">
              <a:spcBef>
                <a:spcPts val="600"/>
              </a:spcBef>
              <a:buFont typeface="Arial" panose="020B0604020202020204" pitchFamily="34" charset="0"/>
              <a:buChar char="•"/>
            </a:pPr>
            <a:r>
              <a:rPr lang="en-GB" sz="1400" i="1" dirty="0" smtClean="0">
                <a:solidFill>
                  <a:srgbClr val="193B7F"/>
                </a:solidFill>
              </a:rPr>
              <a:t>It </a:t>
            </a:r>
            <a:r>
              <a:rPr lang="en-GB" sz="1400" i="1" dirty="0">
                <a:solidFill>
                  <a:srgbClr val="193B7F"/>
                </a:solidFill>
              </a:rPr>
              <a:t>has </a:t>
            </a:r>
            <a:r>
              <a:rPr lang="en-GB" sz="1400" i="1" dirty="0" smtClean="0">
                <a:solidFill>
                  <a:srgbClr val="193B7F"/>
                </a:solidFill>
              </a:rPr>
              <a:t>developed a </a:t>
            </a:r>
            <a:r>
              <a:rPr lang="en-GB" sz="1400" i="1" dirty="0">
                <a:solidFill>
                  <a:srgbClr val="193B7F"/>
                </a:solidFill>
              </a:rPr>
              <a:t>'brand book' supporting </a:t>
            </a:r>
            <a:r>
              <a:rPr lang="en-GB" sz="1400" i="1" dirty="0" smtClean="0">
                <a:solidFill>
                  <a:srgbClr val="193B7F"/>
                </a:solidFill>
              </a:rPr>
              <a:t>redefinition</a:t>
            </a:r>
            <a:r>
              <a:rPr lang="en-GB" sz="1400" i="1" dirty="0">
                <a:solidFill>
                  <a:srgbClr val="193B7F"/>
                </a:solidFill>
              </a:rPr>
              <a:t>:</a:t>
            </a:r>
            <a:r>
              <a:rPr lang="en-GB" sz="1400" i="1" dirty="0" smtClean="0">
                <a:solidFill>
                  <a:srgbClr val="193B7F"/>
                </a:solidFill>
              </a:rPr>
              <a:t> is </a:t>
            </a:r>
            <a:r>
              <a:rPr lang="en-GB" sz="1400" i="1" dirty="0">
                <a:solidFill>
                  <a:srgbClr val="193B7F"/>
                </a:solidFill>
              </a:rPr>
              <a:t>available </a:t>
            </a:r>
            <a:r>
              <a:rPr lang="en-GB" sz="1400" i="1" dirty="0" smtClean="0">
                <a:solidFill>
                  <a:srgbClr val="193B7F"/>
                </a:solidFill>
              </a:rPr>
              <a:t>from</a:t>
            </a:r>
            <a:r>
              <a:rPr lang="en-AU" sz="1400" i="1" dirty="0">
                <a:solidFill>
                  <a:srgbClr val="193B7F"/>
                </a:solidFill>
              </a:rPr>
              <a:t> </a:t>
            </a:r>
            <a:r>
              <a:rPr lang="en-GB" sz="1400" i="1" dirty="0">
                <a:solidFill>
                  <a:srgbClr val="193B7F"/>
                </a:solidFill>
              </a:rPr>
              <a:t>the </a:t>
            </a:r>
            <a:r>
              <a:rPr lang="en-GB" sz="1400" i="1" dirty="0">
                <a:solidFill>
                  <a:srgbClr val="193B7F"/>
                </a:solidFill>
                <a:hlinkClick r:id="rId3"/>
              </a:rPr>
              <a:t>BIPM </a:t>
            </a:r>
            <a:r>
              <a:rPr lang="en-GB" sz="1400" i="1" dirty="0" smtClean="0">
                <a:solidFill>
                  <a:srgbClr val="193B7F"/>
                </a:solidFill>
                <a:hlinkClick r:id="rId3"/>
              </a:rPr>
              <a:t>SI download area</a:t>
            </a:r>
            <a:r>
              <a:rPr lang="en-GB" sz="1400" i="1" dirty="0" smtClean="0">
                <a:solidFill>
                  <a:srgbClr val="193B7F"/>
                </a:solidFill>
              </a:rPr>
              <a:t> </a:t>
            </a:r>
            <a:endParaRPr lang="en-GB" sz="1400" i="1" dirty="0">
              <a:solidFill>
                <a:srgbClr val="193B7F"/>
              </a:solidFill>
            </a:endParaRPr>
          </a:p>
          <a:p>
            <a:pPr marL="179388" indent="-179388">
              <a:spcBef>
                <a:spcPts val="600"/>
              </a:spcBef>
              <a:buFont typeface="Arial" panose="020B0604020202020204" pitchFamily="34" charset="0"/>
              <a:buChar char="•"/>
            </a:pPr>
            <a:r>
              <a:rPr lang="en-GB" sz="1400" i="1" dirty="0" smtClean="0">
                <a:solidFill>
                  <a:srgbClr val="193B7F"/>
                </a:solidFill>
              </a:rPr>
              <a:t>The </a:t>
            </a:r>
            <a:r>
              <a:rPr lang="en-GB" sz="1400" i="1" dirty="0">
                <a:solidFill>
                  <a:srgbClr val="193B7F"/>
                </a:solidFill>
              </a:rPr>
              <a:t>awareness campaign will be launched on </a:t>
            </a:r>
            <a:r>
              <a:rPr lang="en-GB" sz="1400" i="1" dirty="0" smtClean="0">
                <a:solidFill>
                  <a:srgbClr val="193B7F"/>
                </a:solidFill>
              </a:rPr>
              <a:t>20 May (</a:t>
            </a:r>
            <a:r>
              <a:rPr lang="en-GB" sz="1400" i="1" dirty="0">
                <a:solidFill>
                  <a:srgbClr val="193B7F"/>
                </a:solidFill>
              </a:rPr>
              <a:t>WMD) 2018 and run through to 20 May </a:t>
            </a:r>
            <a:r>
              <a:rPr lang="en-GB" sz="1400" i="1" dirty="0" smtClean="0">
                <a:solidFill>
                  <a:srgbClr val="193B7F"/>
                </a:solidFill>
              </a:rPr>
              <a:t>2019</a:t>
            </a:r>
            <a:endParaRPr lang="en-GB" sz="1400" i="1" dirty="0">
              <a:solidFill>
                <a:srgbClr val="193B7F"/>
              </a:solidFill>
            </a:endParaRPr>
          </a:p>
        </p:txBody>
      </p:sp>
      <p:cxnSp>
        <p:nvCxnSpPr>
          <p:cNvPr id="13" name="Straight Connector 12"/>
          <p:cNvCxnSpPr/>
          <p:nvPr/>
        </p:nvCxnSpPr>
        <p:spPr>
          <a:xfrm flipV="1">
            <a:off x="899592" y="3336554"/>
            <a:ext cx="0" cy="1479211"/>
          </a:xfrm>
          <a:prstGeom prst="line">
            <a:avLst/>
          </a:prstGeom>
          <a:ln w="38100">
            <a:solidFill>
              <a:srgbClr val="41288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8892480" y="3336554"/>
            <a:ext cx="0" cy="1479211"/>
          </a:xfrm>
          <a:prstGeom prst="line">
            <a:avLst/>
          </a:prstGeom>
          <a:ln w="38100">
            <a:solidFill>
              <a:srgbClr val="62A83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99592" y="3349524"/>
            <a:ext cx="2660904" cy="0"/>
          </a:xfrm>
          <a:prstGeom prst="line">
            <a:avLst/>
          </a:prstGeom>
          <a:ln w="38100">
            <a:solidFill>
              <a:srgbClr val="CF122D"/>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3560496" y="3343356"/>
            <a:ext cx="2660904" cy="1"/>
          </a:xfrm>
          <a:prstGeom prst="line">
            <a:avLst/>
          </a:prstGeom>
          <a:ln w="38100">
            <a:solidFill>
              <a:srgbClr val="EC6728"/>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221400" y="3344297"/>
            <a:ext cx="2671080" cy="0"/>
          </a:xfrm>
          <a:prstGeom prst="line">
            <a:avLst/>
          </a:prstGeom>
          <a:ln w="38100">
            <a:solidFill>
              <a:srgbClr val="F8A90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899592" y="4815765"/>
            <a:ext cx="5321808" cy="1882"/>
          </a:xfrm>
          <a:prstGeom prst="line">
            <a:avLst/>
          </a:prstGeom>
          <a:ln w="38100">
            <a:solidFill>
              <a:srgbClr val="AB378C"/>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221400" y="4815765"/>
            <a:ext cx="2671080" cy="0"/>
          </a:xfrm>
          <a:prstGeom prst="line">
            <a:avLst/>
          </a:prstGeom>
          <a:ln w="38100">
            <a:solidFill>
              <a:srgbClr val="195D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966048"/>
      </p:ext>
    </p:extLst>
  </p:cSld>
  <p:clrMapOvr>
    <a:masterClrMapping/>
  </p:clrMapOvr>
  <p:timing>
    <p:tnLst>
      <p:par>
        <p:cTn id="1" dur="indefinite" restart="never" nodeType="tmRoot"/>
      </p:par>
    </p:tnLst>
  </p:timing>
</p:sld>
</file>

<file path=ppt/theme/theme1.xml><?xml version="1.0" encoding="utf-8"?>
<a:theme xmlns:a="http://schemas.openxmlformats.org/drawingml/2006/main" name="BIPM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BIPM1</Template>
  <TotalTime>20798</TotalTime>
  <Words>1882</Words>
  <Application>Microsoft Office PowerPoint</Application>
  <PresentationFormat>On-screen Show (16:9)</PresentationFormat>
  <Paragraphs>369</Paragraphs>
  <Slides>22</Slides>
  <Notes>10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BIPM1</vt:lpstr>
      <vt:lpstr>Report from the BIPM… …. to the 28th COOMET Committee Meeting </vt:lpstr>
      <vt:lpstr>The BIPM – an international organisation</vt:lpstr>
      <vt:lpstr>Member States and Associates</vt:lpstr>
      <vt:lpstr>CIPM Decisions on Micro-CEEMS (Countries with Emerging Metrology Systems)</vt:lpstr>
      <vt:lpstr>The ‘encouragement’ criteria in practice (2017) </vt:lpstr>
      <vt:lpstr>The ‘encouragement’ criteria in practice (2018)</vt:lpstr>
      <vt:lpstr>Liaison and Coordination</vt:lpstr>
      <vt:lpstr>BIPM LIAISONS</vt:lpstr>
      <vt:lpstr>PowerPoint Presentation</vt:lpstr>
      <vt:lpstr>Proposal for 4 new definitions</vt:lpstr>
      <vt:lpstr>The definition of the kilogram in the SI</vt:lpstr>
      <vt:lpstr>How can we explain the new definitions?</vt:lpstr>
      <vt:lpstr>PowerPoint Presentation</vt:lpstr>
      <vt:lpstr>World Metrology Day posters</vt:lpstr>
      <vt:lpstr>World Metrology Day - 2018 </vt:lpstr>
      <vt:lpstr>BIPM Capacity Building &amp; Knowledge Transfer Programme</vt:lpstr>
      <vt:lpstr>RMO representatives included in CC Presidents meeting</vt:lpstr>
      <vt:lpstr>BIPM Secondees and guest workers</vt:lpstr>
      <vt:lpstr>PowerPoint Presentation</vt:lpstr>
      <vt:lpstr>BIPM Strategy and Work Programme</vt:lpstr>
      <vt:lpstr>Upcoming meetings and events at the BIPM</vt:lpstr>
      <vt:lpstr>CIPM MRA Review</vt:lpstr>
    </vt:vector>
  </TitlesOfParts>
  <Company>BIPM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creator>Chingis Kuanbayev</dc:creator>
  <cp:lastModifiedBy>LabHemija</cp:lastModifiedBy>
  <cp:revision>242</cp:revision>
  <cp:lastPrinted>2018-03-15T11:31:35Z</cp:lastPrinted>
  <dcterms:created xsi:type="dcterms:W3CDTF">2016-07-07T14:07:17Z</dcterms:created>
  <dcterms:modified xsi:type="dcterms:W3CDTF">2018-04-11T14:22:45Z</dcterms:modified>
</cp:coreProperties>
</file>